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1" r:id="rId4"/>
  </p:sldMasterIdLst>
  <p:notesMasterIdLst>
    <p:notesMasterId r:id="rId25"/>
  </p:notesMasterIdLst>
  <p:sldIdLst>
    <p:sldId id="256" r:id="rId5"/>
    <p:sldId id="257" r:id="rId6"/>
    <p:sldId id="497" r:id="rId7"/>
    <p:sldId id="324" r:id="rId8"/>
    <p:sldId id="274" r:id="rId9"/>
    <p:sldId id="502" r:id="rId10"/>
    <p:sldId id="518" r:id="rId11"/>
    <p:sldId id="519" r:id="rId12"/>
    <p:sldId id="520" r:id="rId13"/>
    <p:sldId id="521" r:id="rId14"/>
    <p:sldId id="506" r:id="rId15"/>
    <p:sldId id="507" r:id="rId16"/>
    <p:sldId id="508" r:id="rId17"/>
    <p:sldId id="509" r:id="rId18"/>
    <p:sldId id="511" r:id="rId19"/>
    <p:sldId id="513" r:id="rId20"/>
    <p:sldId id="517" r:id="rId21"/>
    <p:sldId id="503" r:id="rId22"/>
    <p:sldId id="504" r:id="rId23"/>
    <p:sldId id="5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3FE5F-5ED1-414F-88AA-8E2B0965DD36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BAD05-8F73-46EA-9AC7-C175D368CE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30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3225" y="695325"/>
            <a:ext cx="6178550" cy="3476625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362362-08A2-4441-85EE-E4E65194307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35"/>
            <a:fld id="{99550389-29D9-4CBD-824E-72FE171CC81C}" type="slidenum">
              <a:rPr lang="en-US" smtClean="0">
                <a:latin typeface="Arial" charset="0"/>
              </a:rPr>
              <a:pPr defTabSz="927235"/>
              <a:t>4</a:t>
            </a:fld>
            <a:endParaRPr lang="en-US" dirty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176962" cy="34750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174" y="4405507"/>
            <a:ext cx="5588654" cy="4171059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B2730-5396-4280-B8BE-8D1FE67C1D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42D92-20AB-4FEA-98DB-1A63DA9D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5622E-54E1-4A32-9E3E-A4C9C3503B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711ED-C7C2-4E8B-AAE4-C304AED7B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1745-A2EA-49AB-B97A-F4C9AF196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2DBE8-5161-40AF-A466-1814FBC71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AB72-4BFA-4E8B-A533-B2428F4A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20E94-9297-4EBD-B191-9E0C4F15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6E48F-FCD4-4C52-9FB8-86651E64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94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5E7F-0084-496C-928B-B3CC2368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CA918-26F2-473E-894E-FDA3DE17D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D7560-9767-4836-A038-3B53399E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57003-D53A-4C13-A32D-30E4B00F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E0FD-0050-48DB-A85D-35D38C78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9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CC1FA-36D8-474D-9584-CE10E51DA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A15E2-02D1-4902-8793-A81B337B7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8FD2-DB1B-466B-8E6D-1D70E8B2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1BA2-EE96-4BFB-BDD4-69BD1933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78EFD-674D-472A-A9A0-75930FF5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57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3CFA-9ED7-4BB6-A272-12895415C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0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7F75-9150-4608-8803-57D68772E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CC9F-7AFE-432B-A142-054E563F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8959-3234-486B-A354-CEE0B8335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D1CAD-E49A-4982-942B-EF8F46D0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F881-CED9-4CDE-B6BD-6B7770299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BCA5-A604-450A-8501-037A56C73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168E-B2F8-4227-88B1-05A263BA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7860-4DB5-4C53-AEAC-F3F035B5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80B-E5D8-4236-AED1-CBE2DA532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7D34-073E-47B5-800F-82282C1D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653BF-A523-41D8-9E20-7F0B4F70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6BE6-2EB5-4ABB-A9B6-BC6B3F09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93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9C22-4654-4C57-9C10-7F110842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5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BF147-9C78-48CE-B4B8-03E369781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6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158F-50A7-466B-8D0D-7A1932B9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7CD8-D1F4-40DF-B5E4-59F8C0A17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6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3CFA-9ED7-4BB6-A272-12895415C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7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D04C2-08F4-4C13-907E-38B82AC46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70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21AE-C8EE-410D-8928-B5862E3E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7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8604E-652D-4BE6-99F4-99E38AA1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96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0EBA-3229-4E38-A293-3EC6EDD4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6446C-2895-4C25-8DB9-1900FD4C6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9018-227F-4361-928F-71D925EA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8069-8BCD-4B32-A882-82E67D78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4B54-5966-4F6D-AD79-3A59E7D9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754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56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16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21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72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79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27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30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7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28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662C3-7946-493E-919E-AE124460F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3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1771-EF1A-4F56-A95F-9F8247ED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5F77-8044-45D9-A4C1-26F35C57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0CABD-45EC-4A6E-B187-948E52D7F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E900D-B545-4825-848A-C4F44953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24B3-B6C7-4125-BB92-E784A586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23ED2-85A2-4F94-8B33-E8E28F87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509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1F11-E3CA-4C80-8E14-F3595AF2CF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4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145-06E5-4441-B00B-E6B756A36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4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95C2F-49C4-4952-AE72-C7DD20FA5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7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988E-C3E0-4E80-8074-7707FBD34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71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7D16-9D2B-42D3-9E2A-588EB77FA3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94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3EE6-890C-417A-AA04-5A5B9B228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1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4828-5ACC-4921-8429-1A12E9A6F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4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7305B-BC3C-4C58-B556-BEEAC058E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99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800D-8F31-48A6-8C86-536D33520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07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053E-8004-420E-9592-61E497F1E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7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AD6B-78EC-41F1-8CA7-E2882E8E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4EAAD-ED89-4F45-8EB1-EB23EF8A7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E25E7-182D-46F9-AB6D-E9D195B74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13EC9-FF86-413F-BC4C-EFB1853F1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4545-9D2B-4E8C-A800-64488E5DD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7283F-3728-4A66-9124-CFCE2990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5A96A-8616-43E4-9BAF-78494BDB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CFF7-5F3B-44BE-96C7-12C189E5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826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68DD-7012-43B0-8CB7-32AAA3624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31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11EE-0963-41F0-9D4A-A7D3B8727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71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94F2-8C45-4B5C-98D7-5BBD769EF3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98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6FE1-0726-4F7E-87F0-45D053385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23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8C82-F43C-47C3-A563-AE4DC154D5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7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39A31-D8FD-4B0E-B536-4202CFBDB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5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0573-1E93-497F-B26D-AAB43E52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C58D2-0718-4BAF-8AB4-6DE55F41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5B504-8CBD-40F6-B668-B3FAC40F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E19C2-D600-485F-8A7E-739BE162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55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221B8-32D4-4184-B40B-C52B0B5D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B0CA1-41F8-43DE-9DB1-950DBFAB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9C4AC-9C67-42CD-BB5E-AE177EB7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94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3660-D702-4A58-A120-E0CAE666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0AE5-C3AC-4E9F-9E10-B00436AF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DF384-A2FE-4040-B936-09F5CB41B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BC383-63C8-4EB3-BCB7-FE0637FB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93E48-2915-4173-89B1-2828E258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3191D-1566-428A-B411-FF1E44D6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8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FDF5-3D67-49FC-8665-4546A9F4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64C3DD-009D-4D69-B178-D303054F0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C4F25-88AE-443A-BF7B-0C53EE9DB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7A285-DFEC-4935-AE6E-CF7F442C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07049-86B7-4A3A-B9FD-5E0E8CD5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9C125-98C9-42F3-A533-47B9917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E547D-DE62-46BD-A16F-684C7D2D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4A45B-9C10-4985-AF9B-A7DDA289D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32E06-A4A2-48EC-B7DF-D72D7AC74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2AEA-55F0-4A02-B15A-82610DADADEA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F386C-E0E4-4564-8ECC-F965AC843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5FC97-F7F0-43CC-B384-372605D34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F9AA-3CA7-422E-8408-83BD2DA63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39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EDF0AB-37E4-4C23-AAEF-BC08D92E6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432C-1634-4A37-8E52-85FC47A6C24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2B7A-9BF2-4670-A3D9-B82A3DC974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4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097FC84-A280-4193-BC5F-3AB5A1848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90C8-A956-4FB5-A9AE-E5E35CC0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381966"/>
            <a:ext cx="10613571" cy="1272664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/>
              <a:t>Solar Radio Bursts: Research Topics for SKA and Extensions to MWA (&amp; other stars?)</a:t>
            </a:r>
            <a:endParaRPr lang="en-AU" sz="32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E4CC6-C9DC-46EE-9E9C-83147987B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614" y="1946748"/>
            <a:ext cx="9595757" cy="190679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Iver H. Cairns</a:t>
            </a:r>
            <a:r>
              <a:rPr lang="en-US" sz="3200" baseline="30000" dirty="0"/>
              <a:t>1,2</a:t>
            </a:r>
          </a:p>
          <a:p>
            <a:endParaRPr lang="en-US" sz="2800" dirty="0"/>
          </a:p>
          <a:p>
            <a:pPr algn="l"/>
            <a:r>
              <a:rPr lang="en-US" sz="2800" baseline="30000" dirty="0"/>
              <a:t>1</a:t>
            </a:r>
            <a:r>
              <a:rPr lang="en-US" sz="2800" dirty="0"/>
              <a:t> School of Physics, University of Sydney</a:t>
            </a:r>
          </a:p>
          <a:p>
            <a:pPr algn="l"/>
            <a:r>
              <a:rPr lang="en-US" sz="2800" baseline="30000" dirty="0"/>
              <a:t>2</a:t>
            </a:r>
            <a:r>
              <a:rPr lang="en-US" sz="2800" dirty="0"/>
              <a:t> Also at CUAVA (ARC Training Centre for CubeSats, UAVs, &amp; Their Applications) … interest in Space Weather and so Solar / Space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2264B-1252-4980-B722-C7C3BCEAB49D}"/>
              </a:ext>
            </a:extLst>
          </p:cNvPr>
          <p:cNvSpPr txBox="1"/>
          <p:nvPr/>
        </p:nvSpPr>
        <p:spPr>
          <a:xfrm>
            <a:off x="9845040" y="5842000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ARDRA Workshop, </a:t>
            </a:r>
          </a:p>
          <a:p>
            <a:r>
              <a:rPr lang="en-US" dirty="0">
                <a:solidFill>
                  <a:srgbClr val="00B050"/>
                </a:solidFill>
              </a:rPr>
              <a:t>India 2019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D16AC9C-C228-481E-A054-63B50D04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69" t="5518" r="32414"/>
          <a:stretch>
            <a:fillRect/>
          </a:stretch>
        </p:blipFill>
        <p:spPr>
          <a:xfrm>
            <a:off x="881741" y="3911813"/>
            <a:ext cx="3380013" cy="2801156"/>
          </a:xfrm>
          <a:prstGeom prst="rect">
            <a:avLst/>
          </a:prstGeom>
        </p:spPr>
      </p:pic>
      <p:pic>
        <p:nvPicPr>
          <p:cNvPr id="7" name="Picture 5" descr="f1">
            <a:extLst>
              <a:ext uri="{FF2B5EF4-FFF2-40B4-BE49-F238E27FC236}">
                <a16:creationId xmlns:a16="http://schemas.microsoft.com/office/drawing/2014/main" id="{27B2DA3A-FF17-4828-A6D0-0FDD1F7D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6369" y="3820881"/>
            <a:ext cx="4340182" cy="30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09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F9C6-3D09-455D-AB35-2679E375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Type III source area &amp; </a:t>
            </a:r>
            <a:r>
              <a:rPr lang="en-AU" sz="3600" dirty="0">
                <a:solidFill>
                  <a:srgbClr val="FF0000"/>
                </a:solidFill>
              </a:rPr>
              <a:t>scattering</a:t>
            </a:r>
            <a:r>
              <a:rPr lang="en-AU" sz="3600" dirty="0"/>
              <a:t>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A7C97F-01FA-4BA4-A1C6-89ADEF3F59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5920" y="1824505"/>
            <a:ext cx="4704383" cy="424359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F52AE-9BFD-46D8-807B-62AD9467A5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Measured A = a f</a:t>
            </a:r>
            <a:r>
              <a:rPr lang="en-AU" baseline="30000" dirty="0"/>
              <a:t>-2.4± 0.4</a:t>
            </a:r>
          </a:p>
          <a:p>
            <a:endParaRPr lang="en-AU" baseline="30000" dirty="0"/>
          </a:p>
          <a:p>
            <a:r>
              <a:rPr lang="en-AU" dirty="0"/>
              <a:t>Scattering theory </a:t>
            </a:r>
            <a:r>
              <a:rPr lang="en-AU" dirty="0">
                <a:sym typeface="Wingdings" panose="05000000000000000000" pitchFamily="2" charset="2"/>
              </a:rPr>
              <a:t> A = a f </a:t>
            </a:r>
            <a:r>
              <a:rPr lang="en-AU" baseline="30000" dirty="0">
                <a:sym typeface="Wingdings" panose="05000000000000000000" pitchFamily="2" charset="2"/>
              </a:rPr>
              <a:t>-4</a:t>
            </a:r>
          </a:p>
          <a:p>
            <a:endParaRPr lang="en-AU" baseline="30000" dirty="0">
              <a:sym typeface="Wingdings" panose="05000000000000000000" pitchFamily="2" charset="2"/>
            </a:endParaRPr>
          </a:p>
          <a:p>
            <a:r>
              <a:rPr lang="en-AU" dirty="0">
                <a:sym typeface="Wingdings" panose="05000000000000000000" pitchFamily="2" charset="2"/>
              </a:rPr>
              <a:t> </a:t>
            </a:r>
            <a:r>
              <a:rPr lang="en-AU" dirty="0">
                <a:solidFill>
                  <a:srgbClr val="0070C0"/>
                </a:solidFill>
                <a:sym typeface="Wingdings" panose="05000000000000000000" pitchFamily="2" charset="2"/>
              </a:rPr>
              <a:t>theoretical problem. </a:t>
            </a:r>
          </a:p>
          <a:p>
            <a:endParaRPr lang="en-AU" dirty="0">
              <a:sym typeface="Wingdings" panose="05000000000000000000" pitchFamily="2" charset="2"/>
            </a:endParaRPr>
          </a:p>
          <a:p>
            <a:r>
              <a:rPr lang="en-AU" dirty="0">
                <a:solidFill>
                  <a:srgbClr val="0070C0"/>
                </a:solidFill>
                <a:sym typeface="Wingdings" panose="05000000000000000000" pitchFamily="2" charset="2"/>
              </a:rPr>
              <a:t>Magnetic field divergence with small amount of scattering? </a:t>
            </a:r>
          </a:p>
          <a:p>
            <a:r>
              <a:rPr lang="en-AU" dirty="0">
                <a:solidFill>
                  <a:srgbClr val="0070C0"/>
                </a:solidFill>
                <a:sym typeface="Wingdings" panose="05000000000000000000" pitchFamily="2" charset="2"/>
              </a:rPr>
              <a:t>Multiple sources?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292AC-F9D9-4519-B6AE-9304EC7D2B51}"/>
              </a:ext>
            </a:extLst>
          </p:cNvPr>
          <p:cNvSpPr/>
          <p:nvPr/>
        </p:nvSpPr>
        <p:spPr>
          <a:xfrm>
            <a:off x="4619426" y="6311900"/>
            <a:ext cx="388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B050"/>
                </a:solidFill>
              </a:rPr>
              <a:t>[M.M. Rahman, PhD thesis, sub., 2019]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48623E-3B58-4185-8F34-BD73AA75A547}"/>
              </a:ext>
            </a:extLst>
          </p:cNvPr>
          <p:cNvSpPr/>
          <p:nvPr/>
        </p:nvSpPr>
        <p:spPr>
          <a:xfrm>
            <a:off x="9862956" y="6166486"/>
            <a:ext cx="203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Need better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65449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8AB0-148E-431D-AF90-D08CDB02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233681"/>
            <a:ext cx="11633200" cy="9481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Multiple source regions </a:t>
            </a:r>
            <a:r>
              <a:rPr lang="en-US" sz="3200" dirty="0"/>
              <a:t>&amp; theories for split-bands in Type II bursts? </a:t>
            </a: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B6958-54A3-4FEB-9884-6336ACA8C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690688"/>
            <a:ext cx="6629399" cy="48021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Fundamental and harmonic bands split into 2 with a gap between. </a:t>
            </a:r>
          </a:p>
          <a:p>
            <a:r>
              <a:rPr lang="en-US" dirty="0"/>
              <a:t>3 theories proposed: Split-bands 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from regions with different densities and so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 and 2f</a:t>
            </a:r>
            <a:r>
              <a:rPr lang="en-US" baseline="-25000" dirty="0"/>
              <a:t>p </a:t>
            </a:r>
            <a:r>
              <a:rPr lang="en-US" sz="2000" dirty="0">
                <a:solidFill>
                  <a:srgbClr val="00B050"/>
                </a:solidFill>
              </a:rPr>
              <a:t>[McLean, 1967].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From upstream &amp; downstream of shock, with frequency ratio giving the shock compression </a:t>
            </a:r>
            <a:r>
              <a:rPr lang="en-US" sz="2000" dirty="0">
                <a:solidFill>
                  <a:srgbClr val="00B050"/>
                </a:solidFill>
              </a:rPr>
              <a:t>[</a:t>
            </a:r>
            <a:r>
              <a:rPr lang="en-US" sz="2000" dirty="0" err="1">
                <a:solidFill>
                  <a:srgbClr val="00B050"/>
                </a:solidFill>
              </a:rPr>
              <a:t>Smerd</a:t>
            </a:r>
            <a:r>
              <a:rPr lang="en-US" sz="2000" dirty="0">
                <a:solidFill>
                  <a:srgbClr val="00B050"/>
                </a:solidFill>
              </a:rPr>
              <a:t> et al., 1975]</a:t>
            </a:r>
            <a:r>
              <a:rPr lang="en-US" sz="2000" dirty="0"/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Due to two different emission mechanisms, with splitting of </a:t>
            </a:r>
            <a:r>
              <a:rPr lang="en-US" sz="2000" dirty="0" err="1"/>
              <a:t>f</a:t>
            </a:r>
            <a:r>
              <a:rPr lang="en-US" sz="2000" baseline="-25000" dirty="0" err="1"/>
              <a:t>ce</a:t>
            </a:r>
            <a:r>
              <a:rPr lang="en-US" sz="2000" dirty="0"/>
              <a:t> / 2 and </a:t>
            </a:r>
            <a:r>
              <a:rPr lang="en-US" sz="2000" dirty="0" err="1"/>
              <a:t>f</a:t>
            </a:r>
            <a:r>
              <a:rPr lang="en-US" sz="2000" baseline="-25000" dirty="0" err="1"/>
              <a:t>ce</a:t>
            </a:r>
            <a:r>
              <a:rPr lang="en-US" sz="2000" dirty="0"/>
              <a:t> for </a:t>
            </a:r>
            <a:r>
              <a:rPr lang="en-US" sz="2000" dirty="0" err="1"/>
              <a:t>f</a:t>
            </a:r>
            <a:r>
              <a:rPr lang="en-US" sz="2000" baseline="-25000" dirty="0" err="1"/>
              <a:t>p</a:t>
            </a:r>
            <a:r>
              <a:rPr lang="en-US" sz="2000" dirty="0"/>
              <a:t> &amp; 2f</a:t>
            </a:r>
            <a:r>
              <a:rPr lang="en-US" sz="2000" baseline="-25000" dirty="0"/>
              <a:t>p</a:t>
            </a:r>
            <a:r>
              <a:rPr lang="en-US" sz="2000" dirty="0"/>
              <a:t> radiation </a:t>
            </a:r>
            <a:r>
              <a:rPr lang="en-US" sz="2000" dirty="0">
                <a:solidFill>
                  <a:srgbClr val="00B050"/>
                </a:solidFill>
              </a:rPr>
              <a:t>[Cairns, 1994]. </a:t>
            </a:r>
          </a:p>
          <a:p>
            <a:r>
              <a:rPr lang="en-US" sz="2400" dirty="0"/>
              <a:t>Simulation code does not allow downstream emission and has 1 mechanism for each of </a:t>
            </a: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&amp; 2f</a:t>
            </a:r>
            <a:r>
              <a:rPr lang="en-US" sz="2400" baseline="-25000" dirty="0"/>
              <a:t>p</a:t>
            </a:r>
            <a:r>
              <a:rPr lang="en-US" sz="2400" dirty="0"/>
              <a:t> radiation. 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Thus data-simulation comparisons  strong test of all three theories. 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endParaRPr lang="en-AU" dirty="0"/>
          </a:p>
        </p:txBody>
      </p:sp>
      <p:pic>
        <p:nvPicPr>
          <p:cNvPr id="5" name="Picture 5" descr="f1">
            <a:extLst>
              <a:ext uri="{FF2B5EF4-FFF2-40B4-BE49-F238E27FC236}">
                <a16:creationId xmlns:a16="http://schemas.microsoft.com/office/drawing/2014/main" id="{F639C58D-BA18-42A6-B854-2651024F1B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23" y="2242460"/>
            <a:ext cx="4951624" cy="3433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84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62000"/>
            <a:ext cx="27432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u="sng" dirty="0">
                <a:solidFill>
                  <a:srgbClr val="0000FF"/>
                </a:solidFill>
              </a:rPr>
              <a:t>Theory / data</a:t>
            </a:r>
            <a:br>
              <a:rPr lang="en-AU" sz="3600" u="sng" dirty="0">
                <a:solidFill>
                  <a:srgbClr val="0000FF"/>
                </a:solidFill>
              </a:rPr>
            </a:br>
            <a:r>
              <a:rPr lang="en-AU" sz="3600" u="sng" dirty="0">
                <a:solidFill>
                  <a:srgbClr val="0000FF"/>
                </a:solidFill>
              </a:rPr>
              <a:t>(Learmonth) </a:t>
            </a:r>
            <a:br>
              <a:rPr lang="en-AU" sz="3600" u="sng" dirty="0">
                <a:solidFill>
                  <a:srgbClr val="0000FF"/>
                </a:solidFill>
              </a:rPr>
            </a:br>
            <a:r>
              <a:rPr lang="en-AU" sz="3600" u="sng" dirty="0">
                <a:solidFill>
                  <a:srgbClr val="0000FF"/>
                </a:solidFill>
              </a:rPr>
              <a:t>comparison: </a:t>
            </a:r>
            <a:br>
              <a:rPr lang="en-AU" sz="3600" u="sng" dirty="0">
                <a:solidFill>
                  <a:srgbClr val="0000FF"/>
                </a:solidFill>
              </a:rPr>
            </a:br>
            <a:r>
              <a:rPr lang="en-AU" sz="3600" u="sng" dirty="0">
                <a:solidFill>
                  <a:srgbClr val="FF0000"/>
                </a:solidFill>
              </a:rPr>
              <a:t>same scales</a:t>
            </a:r>
          </a:p>
        </p:txBody>
      </p:sp>
      <p:pic>
        <p:nvPicPr>
          <p:cNvPr id="5" name="Content Placeholder 3" descr="learmonth_spectrum_plot_for_7_september_2014_without_backgrou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5170" t="35221" r="3441"/>
          <a:stretch>
            <a:fillRect/>
          </a:stretch>
        </p:blipFill>
        <p:spPr>
          <a:xfrm>
            <a:off x="3994846" y="114374"/>
            <a:ext cx="4693443" cy="3009827"/>
          </a:xfr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566" r="10000" b="9053"/>
          <a:stretch>
            <a:fillRect/>
          </a:stretch>
        </p:blipFill>
        <p:spPr>
          <a:xfrm>
            <a:off x="4572000" y="3505200"/>
            <a:ext cx="30480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8402" y="2057401"/>
            <a:ext cx="553998" cy="22787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Frequency (MHz)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3" y="6400802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  <a:latin typeface="Calibri"/>
              </a:rPr>
              <a:t>Time (HHMM)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3505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3296" y="4648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4267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3886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4953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5410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6276" y="5791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180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1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0150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3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0200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3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0210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3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0220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9003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0230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4038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63000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0" y="2286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10</a:t>
            </a:r>
            <a:r>
              <a:rPr lang="en-AU" baseline="30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3" y="52578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10</a:t>
            </a:r>
            <a:r>
              <a:rPr lang="en-AU" baseline="30000" dirty="0">
                <a:solidFill>
                  <a:prstClr val="black"/>
                </a:solidFill>
                <a:latin typeface="Calibri"/>
              </a:rPr>
              <a:t>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3" y="5791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10</a:t>
            </a:r>
            <a:r>
              <a:rPr lang="en-AU" baseline="30000" dirty="0">
                <a:solidFill>
                  <a:prstClr val="black"/>
                </a:solidFill>
                <a:latin typeface="Calibri"/>
              </a:rPr>
              <a:t>-2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20203" y="762002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Calibri"/>
              </a:rPr>
              <a:t>Flux</a:t>
            </a:r>
            <a:endParaRPr lang="en-AU" sz="2400" baseline="30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0203" y="1371602"/>
            <a:ext cx="84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Calibri"/>
              </a:rPr>
              <a:t>(SFU)</a:t>
            </a:r>
            <a:endParaRPr lang="en-AU" sz="2400" baseline="30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86803" y="17526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10</a:t>
            </a:r>
            <a:r>
              <a:rPr lang="en-AU" baseline="30000" dirty="0">
                <a:solidFill>
                  <a:prstClr val="black"/>
                </a:solidFill>
                <a:latin typeface="Calibri"/>
              </a:rPr>
              <a:t>-2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6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2348" y="34290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/>
              </a:rPr>
              <a:t>10</a:t>
            </a:r>
            <a:r>
              <a:rPr lang="en-AU" baseline="30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58203" y="4191000"/>
            <a:ext cx="8499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Calibri"/>
              </a:rPr>
              <a:t>Flux</a:t>
            </a:r>
          </a:p>
          <a:p>
            <a:endParaRPr lang="en-AU" sz="400" dirty="0">
              <a:solidFill>
                <a:srgbClr val="FF0000"/>
              </a:solidFill>
              <a:latin typeface="Calibri"/>
            </a:endParaRPr>
          </a:p>
          <a:p>
            <a:r>
              <a:rPr lang="en-AU" sz="2400" dirty="0">
                <a:solidFill>
                  <a:srgbClr val="FF0000"/>
                </a:solidFill>
                <a:latin typeface="Calibri"/>
              </a:rPr>
              <a:t>(SFU)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760296" y="3429001"/>
            <a:ext cx="1662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solidFill>
                  <a:srgbClr val="009900"/>
                </a:solidFill>
                <a:latin typeface="Calibri"/>
              </a:rPr>
              <a:t>Calibration by  </a:t>
            </a:r>
          </a:p>
          <a:p>
            <a:r>
              <a:rPr lang="en-AU" sz="1600" dirty="0">
                <a:solidFill>
                  <a:srgbClr val="009900"/>
                </a:solidFill>
                <a:latin typeface="Calibri"/>
              </a:rPr>
              <a:t>J. Harding in 2014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31505" y="4725144"/>
            <a:ext cx="2292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black"/>
                </a:solidFill>
                <a:latin typeface="Calibri"/>
              </a:rPr>
              <a:t>7 Sept 2014 </a:t>
            </a:r>
          </a:p>
          <a:p>
            <a:r>
              <a:rPr lang="en-AU" sz="3200" b="1" dirty="0">
                <a:solidFill>
                  <a:prstClr val="black"/>
                </a:solidFill>
                <a:latin typeface="Calibri"/>
              </a:rPr>
              <a:t>Type II Burst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40346" y="6106808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alibri"/>
              </a:rPr>
              <a:t>[Cairns et al., </a:t>
            </a:r>
          </a:p>
          <a:p>
            <a:r>
              <a:rPr lang="en-AU" dirty="0">
                <a:solidFill>
                  <a:srgbClr val="00B050"/>
                </a:solidFill>
                <a:latin typeface="Calibri"/>
              </a:rPr>
              <a:t>in prep., 2019]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84" y="1068946"/>
            <a:ext cx="8763009" cy="4604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1983" y="433589"/>
            <a:ext cx="7269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Data – Simulation Comparison: 7 September 2014 Split-band Event</a:t>
            </a:r>
            <a:endParaRPr lang="en-A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51" y="5789054"/>
            <a:ext cx="8439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Our simulations agree very well with the observations in frequency, intensity, &amp;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Strong evidence for type II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Split-bands predicted &amp; observed </a:t>
            </a:r>
            <a:r>
              <a:rPr lang="en-US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strong evidence for McLean [1967] theory.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7493" y="5932302"/>
            <a:ext cx="155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alibri"/>
              </a:rPr>
              <a:t>[Cairns et al., </a:t>
            </a:r>
          </a:p>
          <a:p>
            <a:r>
              <a:rPr lang="en-AU" dirty="0">
                <a:solidFill>
                  <a:srgbClr val="00B050"/>
                </a:solidFill>
                <a:latin typeface="Calibri"/>
              </a:rPr>
              <a:t>in prep., 2019]</a:t>
            </a:r>
          </a:p>
        </p:txBody>
      </p:sp>
    </p:spTree>
    <p:extLst>
      <p:ext uri="{BB962C8B-B14F-4D97-AF65-F5344CB8AC3E}">
        <p14:creationId xmlns:p14="http://schemas.microsoft.com/office/powerpoint/2010/main" val="122221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B9E0C-5DE4-488F-B221-0D13C34EF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-4820" r="-78" b="33970"/>
          <a:stretch/>
        </p:blipFill>
        <p:spPr>
          <a:xfrm>
            <a:off x="1866602" y="1424026"/>
            <a:ext cx="4773684" cy="46742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0" y="-18189"/>
            <a:ext cx="8712968" cy="792088"/>
          </a:xfrm>
        </p:spPr>
        <p:txBody>
          <a:bodyPr>
            <a:normAutofit/>
          </a:bodyPr>
          <a:lstStyle/>
          <a:p>
            <a:r>
              <a:rPr lang="en-AU" sz="2800" dirty="0"/>
              <a:t>Predicted and </a:t>
            </a:r>
            <a:r>
              <a:rPr lang="en-AU" sz="2800" dirty="0">
                <a:solidFill>
                  <a:srgbClr val="0070C0"/>
                </a:solidFill>
              </a:rPr>
              <a:t>MWA-Observed</a:t>
            </a:r>
            <a:r>
              <a:rPr lang="en-AU" sz="2800" dirty="0"/>
              <a:t> Source Locations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4966" y="1147552"/>
            <a:ext cx="115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alibri"/>
              </a:rPr>
              <a:t>Sun’s limb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50930" y="1516884"/>
            <a:ext cx="64807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54038" y="1516884"/>
            <a:ext cx="792088" cy="4634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8096" y="2129951"/>
            <a:ext cx="112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AU" b="1" dirty="0" err="1">
                <a:solidFill>
                  <a:prstClr val="black"/>
                </a:solidFill>
                <a:latin typeface="Calibri"/>
              </a:rPr>
              <a:t>ensity</a:t>
            </a:r>
            <a:endParaRPr lang="en-AU" b="1" dirty="0">
              <a:solidFill>
                <a:prstClr val="black"/>
              </a:solidFill>
              <a:latin typeface="Calibri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variations</a:t>
            </a:r>
            <a:endParaRPr lang="en-A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7176119" y="1147552"/>
            <a:ext cx="4330718" cy="4950758"/>
          </a:xfrm>
        </p:spPr>
        <p:txBody>
          <a:bodyPr>
            <a:normAutofit fontScale="85000" lnSpcReduction="10000"/>
          </a:bodyPr>
          <a:lstStyle/>
          <a:p>
            <a:r>
              <a:rPr lang="en-AU" sz="2400" dirty="0"/>
              <a:t>(a) Density and (b) de Hoffman – Teller speed over shock surface</a:t>
            </a:r>
          </a:p>
          <a:p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</a:t>
            </a:r>
            <a:r>
              <a:rPr lang="en-AU" sz="2400" dirty="0">
                <a:sym typeface="Wingdings" panose="05000000000000000000" pitchFamily="2" charset="2"/>
              </a:rPr>
              <a:t> clear gradients in density</a:t>
            </a:r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(c) Volume emissivity near shock surface for fundamental (red) &amp; Harmonic (black) emission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 2 sources with different frequencies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</a:t>
            </a:r>
            <a:r>
              <a:rPr lang="en-AU" sz="2200" dirty="0" err="1">
                <a:sym typeface="Wingdings" pitchFamily="2" charset="2"/>
              </a:rPr>
              <a:t>plit</a:t>
            </a:r>
            <a:r>
              <a:rPr lang="en-AU" sz="2200" dirty="0">
                <a:sym typeface="Wingdings" pitchFamily="2" charset="2"/>
              </a:rPr>
              <a:t>-bands have different source regions </a:t>
            </a:r>
          </a:p>
          <a:p>
            <a:pPr lvl="1"/>
            <a:r>
              <a:rPr lang="en-AU" sz="2200" dirty="0">
                <a:sym typeface="Wingdings" pitchFamily="2" charset="2"/>
              </a:rPr>
              <a:t>F &amp; H  sources overlie for this event.</a:t>
            </a:r>
          </a:p>
          <a:p>
            <a:r>
              <a:rPr lang="en-US" sz="2400" dirty="0">
                <a:sym typeface="Wingdings" pitchFamily="2" charset="2"/>
              </a:rPr>
              <a:t>(d) line-of-sight integrated source region of upper harmonic split-band</a:t>
            </a:r>
            <a:endParaRPr lang="en-AU" sz="2400" dirty="0">
              <a:sym typeface="Wingdings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46" y="3845971"/>
            <a:ext cx="22739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T</a:t>
            </a:r>
            <a:r>
              <a:rPr lang="en-AU" b="1" dirty="0">
                <a:solidFill>
                  <a:srgbClr val="FF0000"/>
                </a:solidFill>
                <a:latin typeface="Calibri"/>
              </a:rPr>
              <a:t>wo sources </a:t>
            </a:r>
          </a:p>
          <a:p>
            <a:endParaRPr lang="en-US" b="1" dirty="0">
              <a:solidFill>
                <a:prstClr val="black"/>
              </a:solidFill>
              <a:latin typeface="Calibri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AU" b="1" dirty="0" err="1">
                <a:solidFill>
                  <a:prstClr val="black"/>
                </a:solidFill>
                <a:latin typeface="Calibri"/>
              </a:rPr>
              <a:t>ose</a:t>
            </a:r>
            <a:r>
              <a:rPr lang="en-AU" b="1" dirty="0">
                <a:solidFill>
                  <a:prstClr val="black"/>
                </a:solidFill>
                <a:latin typeface="Calibri"/>
              </a:rPr>
              <a:t> = lower </a:t>
            </a:r>
          </a:p>
          <a:p>
            <a:r>
              <a:rPr lang="en-AU" b="1" dirty="0">
                <a:solidFill>
                  <a:prstClr val="black"/>
                </a:solidFill>
                <a:latin typeface="Calibri"/>
              </a:rPr>
              <a:t>split-band</a:t>
            </a:r>
          </a:p>
          <a:p>
            <a:endParaRPr lang="en-US" b="1" dirty="0">
              <a:solidFill>
                <a:prstClr val="black"/>
              </a:solidFill>
              <a:latin typeface="Calibri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AU" b="1" dirty="0">
                <a:solidFill>
                  <a:prstClr val="black"/>
                </a:solidFill>
                <a:latin typeface="Calibri"/>
              </a:rPr>
              <a:t>lank = upper </a:t>
            </a:r>
          </a:p>
          <a:p>
            <a:r>
              <a:rPr lang="en-AU" b="1" dirty="0">
                <a:solidFill>
                  <a:prstClr val="black"/>
                </a:solidFill>
                <a:latin typeface="Calibri"/>
              </a:rPr>
              <a:t>split-bands</a:t>
            </a:r>
          </a:p>
          <a:p>
            <a:endParaRPr lang="en-US" b="1" dirty="0">
              <a:solidFill>
                <a:prstClr val="black"/>
              </a:solidFill>
              <a:latin typeface="Calibri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AU" b="1" dirty="0">
                <a:solidFill>
                  <a:prstClr val="black"/>
                </a:solidFill>
                <a:latin typeface="Calibri"/>
              </a:rPr>
              <a:t> (red) &amp; H (black)</a:t>
            </a:r>
          </a:p>
          <a:p>
            <a:r>
              <a:rPr lang="en-AU" b="1" dirty="0">
                <a:solidFill>
                  <a:prstClr val="black"/>
                </a:solidFill>
                <a:latin typeface="Calibri"/>
              </a:rPr>
              <a:t>almost same sources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9AE2D3-5F3E-4624-B0CA-5E00F1CEF410}"/>
              </a:ext>
            </a:extLst>
          </p:cNvPr>
          <p:cNvSpPr txBox="1"/>
          <p:nvPr/>
        </p:nvSpPr>
        <p:spPr>
          <a:xfrm>
            <a:off x="9291537" y="6393593"/>
            <a:ext cx="253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B050"/>
                </a:solidFill>
                <a:latin typeface="Calibri"/>
              </a:rPr>
              <a:t>[Cairns et al., in prep., 2019]</a:t>
            </a:r>
            <a:endParaRPr lang="en-AU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A90B1D-EC8C-4D30-A6AD-3951F781C285}"/>
              </a:ext>
            </a:extLst>
          </p:cNvPr>
          <p:cNvSpPr/>
          <p:nvPr/>
        </p:nvSpPr>
        <p:spPr>
          <a:xfrm>
            <a:off x="4099002" y="6393593"/>
            <a:ext cx="321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Need better measurements.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0" y="188640"/>
            <a:ext cx="8435280" cy="778098"/>
          </a:xfrm>
        </p:spPr>
        <p:txBody>
          <a:bodyPr>
            <a:normAutofit fontScale="90000"/>
          </a:bodyPr>
          <a:lstStyle/>
          <a:p>
            <a:r>
              <a:rPr lang="en-AU" sz="2800" dirty="0"/>
              <a:t>Source Locations: Excellent MWA – Theory Agreement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076" y="3454177"/>
            <a:ext cx="140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alibri"/>
              </a:rPr>
              <a:t>Observed </a:t>
            </a:r>
          </a:p>
          <a:p>
            <a:r>
              <a:rPr lang="en-AU" b="1" dirty="0">
                <a:solidFill>
                  <a:srgbClr val="FF0000"/>
                </a:solidFill>
                <a:latin typeface="Calibri"/>
              </a:rPr>
              <a:t>MWA source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445" y="851274"/>
            <a:ext cx="115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alibri"/>
              </a:rPr>
              <a:t>Sun’s limb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95800" y="1340768"/>
            <a:ext cx="216024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0C2277-569B-463C-9B85-7885CFD94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192" r="1306"/>
          <a:stretch/>
        </p:blipFill>
        <p:spPr>
          <a:xfrm>
            <a:off x="3113990" y="1306784"/>
            <a:ext cx="4575326" cy="4294785"/>
          </a:xfrm>
        </p:spPr>
      </p:pic>
      <p:sp>
        <p:nvSpPr>
          <p:cNvPr id="21" name="TextBox 20"/>
          <p:cNvSpPr txBox="1"/>
          <p:nvPr/>
        </p:nvSpPr>
        <p:spPr>
          <a:xfrm>
            <a:off x="0" y="4931238"/>
            <a:ext cx="31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  <a:latin typeface="Calibri"/>
              </a:rPr>
              <a:t>Predicted lower </a:t>
            </a:r>
            <a:r>
              <a:rPr lang="en-AU" b="1" dirty="0" err="1">
                <a:solidFill>
                  <a:srgbClr val="00B050"/>
                </a:solidFill>
                <a:latin typeface="Calibri"/>
              </a:rPr>
              <a:t>f</a:t>
            </a:r>
            <a:r>
              <a:rPr lang="en-AU" b="1" baseline="-25000" dirty="0" err="1">
                <a:solidFill>
                  <a:srgbClr val="00B050"/>
                </a:solidFill>
                <a:latin typeface="Calibri"/>
              </a:rPr>
              <a:t>p</a:t>
            </a:r>
            <a:r>
              <a:rPr lang="en-AU" b="1" dirty="0">
                <a:solidFill>
                  <a:srgbClr val="00B050"/>
                </a:solidFill>
                <a:latin typeface="Calibri"/>
              </a:rPr>
              <a:t> split-band </a:t>
            </a:r>
          </a:p>
          <a:p>
            <a:r>
              <a:rPr lang="en-AU" b="1" dirty="0">
                <a:solidFill>
                  <a:srgbClr val="00B050"/>
                </a:solidFill>
                <a:latin typeface="Calibri"/>
              </a:rPr>
              <a:t>   convolved with MWA beam</a:t>
            </a:r>
            <a:endParaRPr lang="en-AU" sz="2000" b="1" dirty="0">
              <a:solidFill>
                <a:srgbClr val="00B050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4789825" y="1253225"/>
            <a:ext cx="359230" cy="6516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04112" y="6453336"/>
            <a:ext cx="248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alibri"/>
              </a:rPr>
              <a:t>[Cairns et al., ... in prep.]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40F450-077A-44E4-9BFF-FC36357CCF3E}"/>
              </a:ext>
            </a:extLst>
          </p:cNvPr>
          <p:cNvCxnSpPr>
            <a:cxnSpLocks/>
          </p:cNvCxnSpPr>
          <p:nvPr/>
        </p:nvCxnSpPr>
        <p:spPr>
          <a:xfrm flipH="1">
            <a:off x="4683367" y="1373437"/>
            <a:ext cx="761255" cy="2416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791934" y="3897086"/>
            <a:ext cx="2367084" cy="5315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BE8693-94DC-4DA3-A088-0F5C8B000345}"/>
              </a:ext>
            </a:extLst>
          </p:cNvPr>
          <p:cNvCxnSpPr>
            <a:cxnSpLocks/>
          </p:cNvCxnSpPr>
          <p:nvPr/>
        </p:nvCxnSpPr>
        <p:spPr>
          <a:xfrm flipV="1">
            <a:off x="2993571" y="4891929"/>
            <a:ext cx="1302229" cy="28931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F175D82E-6B5B-4CA7-ABC1-D9D68296953E}"/>
              </a:ext>
            </a:extLst>
          </p:cNvPr>
          <p:cNvSpPr txBox="1"/>
          <p:nvPr/>
        </p:nvSpPr>
        <p:spPr>
          <a:xfrm flipH="1">
            <a:off x="7997797" y="2031785"/>
            <a:ext cx="4028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Predicted and observed locations agree well for lower fundamental split-band (etc.)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Larger observed source -  </a:t>
            </a:r>
            <a:r>
              <a:rPr lang="en-US" sz="2000" dirty="0">
                <a:solidFill>
                  <a:srgbClr val="0070C0"/>
                </a:solidFill>
              </a:rPr>
              <a:t>due to scattering?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</a:t>
            </a:r>
            <a:r>
              <a:rPr lang="en-US" sz="2000" dirty="0"/>
              <a:t>mall role here for ducting, and propagation effects.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Is this usual?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Need better measurements.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A1F2D9AD-E3CD-4C8D-A60C-E1F9C57E94E5}"/>
              </a:ext>
            </a:extLst>
          </p:cNvPr>
          <p:cNvSpPr txBox="1"/>
          <p:nvPr/>
        </p:nvSpPr>
        <p:spPr>
          <a:xfrm>
            <a:off x="5509415" y="5618449"/>
            <a:ext cx="217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dirty="0"/>
              <a:t> lines (black) </a:t>
            </a:r>
          </a:p>
          <a:p>
            <a:r>
              <a:rPr lang="en-US" dirty="0">
                <a:solidFill>
                  <a:srgbClr val="FF0000"/>
                </a:solidFill>
              </a:rPr>
              <a:t>Shock normal (red)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188915"/>
            <a:ext cx="8147248" cy="647799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4. </a:t>
            </a:r>
            <a:r>
              <a:rPr lang="en-US" sz="3600">
                <a:solidFill>
                  <a:srgbClr val="0000FF"/>
                </a:solidFill>
              </a:rPr>
              <a:t>Summary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13" y="979715"/>
            <a:ext cx="11625944" cy="55408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Many important problems for SKA and MWA to solve in Solar </a:t>
            </a:r>
            <a:r>
              <a:rPr lang="en-US" sz="2400" dirty="0" err="1"/>
              <a:t>Radiophysics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 profiles &amp; their variations with solar activity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Existence or not of multiple source regions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type II &amp; III bursts and their fine structures (e.g., split-bands)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important are scattering &amp; ducting by density irregularities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polarization properties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type II and III bursts on short timescales and do their spatial variations show coherent patterns?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of theory for type II and III bursts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 radio emissions associated with CMEs (not discussed)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we use the radio emissions as harbingers of CMEs &amp; space weather at Earth (“”)?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stars?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Need better measurements (esp. angular resolution) to resolve these questions observationally    … </a:t>
            </a:r>
            <a:r>
              <a:rPr lang="en-US" b="1" dirty="0">
                <a:sym typeface="Wingdings" panose="05000000000000000000" pitchFamily="2" charset="2"/>
              </a:rPr>
              <a:t> SKA or MWA+? </a:t>
            </a:r>
            <a:endParaRPr lang="en-US" b="1" dirty="0"/>
          </a:p>
          <a:p>
            <a:pPr lvl="1"/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14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3"/>
            <a:ext cx="9372600" cy="971938"/>
          </a:xfrm>
        </p:spPr>
        <p:txBody>
          <a:bodyPr>
            <a:noAutofit/>
          </a:bodyPr>
          <a:lstStyle/>
          <a:p>
            <a:r>
              <a:rPr lang="en-AU" sz="3200" dirty="0">
                <a:solidFill>
                  <a:srgbClr val="0000FF"/>
                </a:solidFill>
              </a:rPr>
              <a:t>3.1 Reminder of the Simulation and Theory Approach 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196752"/>
            <a:ext cx="8763000" cy="4899248"/>
          </a:xfrm>
        </p:spPr>
        <p:txBody>
          <a:bodyPr>
            <a:normAutofit fontScale="85000" lnSpcReduction="20000"/>
          </a:bodyPr>
          <a:lstStyle/>
          <a:p>
            <a:endParaRPr lang="en-AU" dirty="0"/>
          </a:p>
          <a:p>
            <a:r>
              <a:rPr lang="en-AU" sz="3600" dirty="0"/>
              <a:t>We use the SWMF / BATS-R-US code (3D MHD + radiation – 2012 version)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100" dirty="0"/>
              <a:t>to model realistic corona for the time period.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100" dirty="0"/>
              <a:t>simulate CME initiation and propagation. </a:t>
            </a:r>
          </a:p>
          <a:p>
            <a:pPr>
              <a:buNone/>
            </a:pPr>
            <a:endParaRPr lang="en-AU" sz="3600" dirty="0"/>
          </a:p>
          <a:p>
            <a:r>
              <a:rPr lang="en-AU" sz="3600" dirty="0"/>
              <a:t>Kinetic type II theory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100" dirty="0"/>
              <a:t>Shock &amp; plasma characteristics from BATS-R-US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100" dirty="0"/>
              <a:t>electron </a:t>
            </a:r>
            <a:r>
              <a:rPr lang="en-AU" sz="3100" dirty="0" err="1"/>
              <a:t>energization</a:t>
            </a:r>
            <a:r>
              <a:rPr lang="en-AU" sz="3100" dirty="0"/>
              <a:t> at shock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100" dirty="0"/>
              <a:t>Langmuir waves and radio emission. </a:t>
            </a:r>
          </a:p>
          <a:p>
            <a:pPr marL="914400" lvl="1" indent="-514350">
              <a:buNone/>
            </a:pPr>
            <a:endParaRPr lang="en-AU" sz="3100" dirty="0"/>
          </a:p>
          <a:p>
            <a:r>
              <a:rPr lang="en-AU" sz="3600" dirty="0"/>
              <a:t>Compare theory and observations. </a:t>
            </a:r>
          </a:p>
          <a:p>
            <a:endParaRPr lang="en-AU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082857" y="6336268"/>
            <a:ext cx="9687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>
                <a:latin typeface="Calibri"/>
              </a:rPr>
              <a:t>For interplanetary type IIs </a:t>
            </a:r>
            <a:r>
              <a:rPr lang="en-AU" dirty="0">
                <a:solidFill>
                  <a:srgbClr val="009900"/>
                </a:solidFill>
                <a:latin typeface="Calibri"/>
              </a:rPr>
              <a:t>[Schmidt et al., </a:t>
            </a:r>
            <a:r>
              <a:rPr lang="en-AU" dirty="0" err="1">
                <a:solidFill>
                  <a:srgbClr val="009900"/>
                </a:solidFill>
                <a:latin typeface="Calibri"/>
              </a:rPr>
              <a:t>ApJL</a:t>
            </a:r>
            <a:r>
              <a:rPr lang="en-AU" dirty="0">
                <a:solidFill>
                  <a:srgbClr val="009900"/>
                </a:solidFill>
                <a:latin typeface="Calibri"/>
              </a:rPr>
              <a:t>, 2013; Schmidt &amp; Cairns, JGR, 2014a,b, 2016,2017 etc.]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4296" y="2780931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Arial"/>
              </a:rPr>
              <a:t>[</a:t>
            </a:r>
            <a:r>
              <a:rPr lang="en-US" sz="1600" dirty="0" err="1">
                <a:solidFill>
                  <a:srgbClr val="009900"/>
                </a:solidFill>
                <a:latin typeface="Arial"/>
              </a:rPr>
              <a:t>Roussev</a:t>
            </a:r>
            <a:r>
              <a:rPr lang="en-US" sz="1600" dirty="0">
                <a:solidFill>
                  <a:srgbClr val="009900"/>
                </a:solidFill>
                <a:latin typeface="Arial"/>
              </a:rPr>
              <a:t> et al. 03, 04, </a:t>
            </a:r>
          </a:p>
          <a:p>
            <a:r>
              <a:rPr lang="en-US" sz="1600" dirty="0" err="1">
                <a:solidFill>
                  <a:srgbClr val="009900"/>
                </a:solidFill>
                <a:latin typeface="Arial"/>
              </a:rPr>
              <a:t>Toth</a:t>
            </a:r>
            <a:r>
              <a:rPr lang="en-US" sz="1600" dirty="0">
                <a:solidFill>
                  <a:srgbClr val="009900"/>
                </a:solidFill>
                <a:latin typeface="Arial"/>
              </a:rPr>
              <a:t> et al., 2012]: </a:t>
            </a:r>
            <a:endParaRPr lang="en-AU" sz="1600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6281" y="764707"/>
            <a:ext cx="1812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9900"/>
                </a:solidFill>
              </a:rPr>
              <a:t>[cf. Schmidt &amp; </a:t>
            </a:r>
          </a:p>
          <a:p>
            <a:r>
              <a:rPr lang="en-AU" sz="1600" dirty="0" err="1">
                <a:solidFill>
                  <a:srgbClr val="009900"/>
                </a:solidFill>
              </a:rPr>
              <a:t>Gopalswamy</a:t>
            </a:r>
            <a:r>
              <a:rPr lang="en-AU" sz="1600" dirty="0">
                <a:solidFill>
                  <a:srgbClr val="009900"/>
                </a:solidFill>
              </a:rPr>
              <a:t>, 2008]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328249" y="4149081"/>
            <a:ext cx="1968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9900"/>
                </a:solidFill>
                <a:latin typeface="Calibri"/>
              </a:rPr>
              <a:t>[Schmidt &amp; Cairns, </a:t>
            </a:r>
          </a:p>
          <a:p>
            <a:r>
              <a:rPr lang="en-AU" dirty="0">
                <a:solidFill>
                  <a:srgbClr val="009900"/>
                </a:solidFill>
                <a:latin typeface="Calibri"/>
              </a:rPr>
              <a:t>JGR, 2012a,b</a:t>
            </a:r>
            <a:r>
              <a:rPr lang="en-AU" dirty="0">
                <a:solidFill>
                  <a:srgbClr val="00B050"/>
                </a:solidFill>
                <a:latin typeface="Calibri"/>
              </a:rPr>
              <a:t>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88641"/>
            <a:ext cx="8820472" cy="648371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Type II Theory: </a:t>
            </a:r>
            <a:r>
              <a:rPr lang="en-US" sz="2800" dirty="0"/>
              <a:t>shock + “plasma emission”</a:t>
            </a:r>
            <a:endParaRPr lang="en-US" sz="40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19288" y="4149727"/>
            <a:ext cx="8362950" cy="11461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/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Semi-quantitative, analytic, macroscopic theory exists: </a:t>
            </a:r>
          </a:p>
        </p:txBody>
      </p:sp>
      <p:pic>
        <p:nvPicPr>
          <p:cNvPr id="33796" name="Picture 4" descr="zdenka_flowchart_r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92316" y="5157790"/>
            <a:ext cx="8294687" cy="777875"/>
          </a:xfrm>
          <a:noFill/>
        </p:spPr>
      </p:pic>
      <p:pic>
        <p:nvPicPr>
          <p:cNvPr id="33797" name="Picture 5" descr="cairns_fig11"/>
          <p:cNvPicPr>
            <a:picLocks noChangeAspect="1" noChangeArrowheads="1"/>
          </p:cNvPicPr>
          <p:nvPr/>
        </p:nvPicPr>
        <p:blipFill>
          <a:blip r:embed="rId4" cstate="print"/>
          <a:srcRect b="10443"/>
          <a:stretch>
            <a:fillRect/>
          </a:stretch>
        </p:blipFill>
        <p:spPr bwMode="auto">
          <a:xfrm>
            <a:off x="2855916" y="908051"/>
            <a:ext cx="61229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083678" y="3143253"/>
            <a:ext cx="1584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[Wild, 1952;</a:t>
            </a:r>
          </a:p>
          <a:p>
            <a:r>
              <a:rPr lang="en-US" sz="1600">
                <a:solidFill>
                  <a:srgbClr val="009900"/>
                </a:solidFill>
              </a:rPr>
              <a:t>Nelson &amp; </a:t>
            </a:r>
          </a:p>
          <a:p>
            <a:r>
              <a:rPr lang="en-US" sz="1600">
                <a:solidFill>
                  <a:srgbClr val="009900"/>
                </a:solidFill>
              </a:rPr>
              <a:t>Melrose, 1985; </a:t>
            </a:r>
          </a:p>
          <a:p>
            <a:r>
              <a:rPr lang="en-US" sz="1600">
                <a:solidFill>
                  <a:srgbClr val="009900"/>
                </a:solidFill>
              </a:rPr>
              <a:t>Cairns, 1986, </a:t>
            </a:r>
          </a:p>
          <a:p>
            <a:r>
              <a:rPr lang="en-US" sz="1600">
                <a:solidFill>
                  <a:srgbClr val="009900"/>
                </a:solidFill>
              </a:rPr>
              <a:t>1988; …]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452688" y="6165307"/>
            <a:ext cx="7963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</a:rPr>
              <a:t>[Knock et al., 2001, 2003a,b; Cairns et al., 2003; </a:t>
            </a:r>
            <a:r>
              <a:rPr lang="en-US" sz="1600" dirty="0" err="1">
                <a:solidFill>
                  <a:srgbClr val="009900"/>
                </a:solidFill>
              </a:rPr>
              <a:t>Kuncic</a:t>
            </a:r>
            <a:r>
              <a:rPr lang="en-US" sz="1600" dirty="0">
                <a:solidFill>
                  <a:srgbClr val="009900"/>
                </a:solidFill>
              </a:rPr>
              <a:t> et al., 2002, Knock &amp; Cairns, 2005; Schmidt &amp; </a:t>
            </a:r>
            <a:r>
              <a:rPr lang="en-US" sz="1600" dirty="0" err="1">
                <a:solidFill>
                  <a:srgbClr val="009900"/>
                </a:solidFill>
              </a:rPr>
              <a:t>Gopalswamy</a:t>
            </a:r>
            <a:r>
              <a:rPr lang="en-US" sz="1600" dirty="0">
                <a:solidFill>
                  <a:srgbClr val="009900"/>
                </a:solidFill>
              </a:rPr>
              <a:t>, 2008; Schmidt &amp; Cairns, 2012a,b]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336" y="1344094"/>
            <a:ext cx="1496566" cy="13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309835" y="919755"/>
            <a:ext cx="110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/>
              <a:t>V</a:t>
            </a:r>
            <a:r>
              <a:rPr lang="en-AU" sz="1200" baseline="-25000" dirty="0" err="1"/>
              <a:t>c</a:t>
            </a:r>
            <a:r>
              <a:rPr lang="en-AU" sz="1200" dirty="0"/>
              <a:t> = </a:t>
            </a:r>
            <a:r>
              <a:rPr lang="en-AU" sz="1200" dirty="0" err="1"/>
              <a:t>V</a:t>
            </a:r>
            <a:r>
              <a:rPr lang="en-AU" sz="1200" baseline="-25000" dirty="0" err="1"/>
              <a:t>sh</a:t>
            </a:r>
            <a:r>
              <a:rPr lang="en-AU" sz="1200" dirty="0"/>
              <a:t> sec </a:t>
            </a:r>
            <a:r>
              <a:rPr lang="el-GR" sz="1200" dirty="0">
                <a:latin typeface="Cambria"/>
              </a:rPr>
              <a:t>θ</a:t>
            </a:r>
            <a:r>
              <a:rPr lang="en-AU" sz="1200" baseline="-25000" dirty="0" err="1">
                <a:latin typeface="Cambria"/>
              </a:rPr>
              <a:t>bn</a:t>
            </a:r>
            <a:endParaRPr lang="en-AU" sz="1200" baseline="-2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9188-21E6-4E72-8DCD-E67DE76F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71" y="301089"/>
            <a:ext cx="10515600" cy="7598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Outline</a:t>
            </a:r>
            <a:endParaRPr lang="en-AU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769E-961E-4902-8CC9-F4318304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11360"/>
            <a:ext cx="11658600" cy="5115978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3600" dirty="0"/>
              <a:t>Intro to CMEs and Type II &amp; III Solar Radio Bursts</a:t>
            </a:r>
          </a:p>
          <a:p>
            <a:pPr marL="457200" lvl="1" indent="0"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Topics: Some Illustrations with MWA data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 profiles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source regions: type IIs, IIIs, &amp; split-bands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Scattering by density irregularities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Polarization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 radio emissions associated with CMEs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of theory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Signatures of events likely to cause space weather at Earth</a:t>
            </a:r>
          </a:p>
          <a:p>
            <a:pPr marL="742950" indent="-742950">
              <a:buFont typeface="+mj-lt"/>
              <a:buAutoNum type="arabicPeriod"/>
            </a:pPr>
            <a:endParaRPr lang="en-US" sz="9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36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5634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75520" y="188641"/>
            <a:ext cx="8678168" cy="124011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 Black" pitchFamily="34" charset="0"/>
              </a:rPr>
              <a:t>3.3 Discussion …</a:t>
            </a: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  Solving the Type II  Problem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91544" y="1340768"/>
            <a:ext cx="8496944" cy="53285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Explain typical type II bursts quantitatively: corona to 1 AU</a:t>
            </a:r>
          </a:p>
          <a:p>
            <a:pPr lvl="1" eaLnBrk="1" hangingPunct="1"/>
            <a:r>
              <a:rPr lang="en-US" sz="2000" dirty="0"/>
              <a:t>Quantitative theory     </a:t>
            </a:r>
            <a:r>
              <a:rPr lang="en-US" sz="24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2000" b="1" dirty="0">
              <a:solidFill>
                <a:srgbClr val="009900"/>
              </a:solidFill>
            </a:endParaRPr>
          </a:p>
          <a:p>
            <a:pPr lvl="1"/>
            <a:r>
              <a:rPr lang="en-US" sz="2000" dirty="0"/>
              <a:t>Quantitative simulation capability: corona / solar wind and CME  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2000" b="1" dirty="0"/>
          </a:p>
          <a:p>
            <a:pPr lvl="1"/>
            <a:r>
              <a:rPr lang="en-US" sz="2000" dirty="0"/>
              <a:t>Fluxes (frequency, time)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2000" dirty="0"/>
          </a:p>
          <a:p>
            <a:pPr lvl="1"/>
            <a:r>
              <a:rPr lang="en-US" sz="2000" dirty="0"/>
              <a:t>Appearance of dynamic spectrum (blobs / variability)   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2000" dirty="0"/>
          </a:p>
          <a:p>
            <a:pPr lvl="1" eaLnBrk="1" hangingPunct="1"/>
            <a:r>
              <a:rPr lang="en-US" sz="2000" dirty="0"/>
              <a:t>Source regions (frequency, time) &amp; variability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2000" dirty="0"/>
          </a:p>
          <a:p>
            <a:pPr lvl="1"/>
            <a:r>
              <a:rPr lang="en-US" sz="2000" dirty="0"/>
              <a:t>In situ source region physics       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 ? </a:t>
            </a:r>
            <a:endParaRPr lang="en-US" sz="2000" dirty="0"/>
          </a:p>
          <a:p>
            <a:pPr lvl="1" eaLnBrk="1" hangingPunct="1"/>
            <a:r>
              <a:rPr lang="en-US" sz="2000" dirty="0"/>
              <a:t>Propagation effects</a:t>
            </a:r>
          </a:p>
          <a:p>
            <a:pPr lvl="1"/>
            <a:r>
              <a:rPr lang="en-US" sz="2000" dirty="0"/>
              <a:t>Corona (metric) versus interplanetary </a:t>
            </a:r>
            <a:r>
              <a:rPr lang="en-US" sz="1800" dirty="0"/>
              <a:t>(10 MHz – 10 kHz)      </a:t>
            </a:r>
            <a:r>
              <a:rPr lang="en-US" sz="1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1800" dirty="0"/>
          </a:p>
          <a:p>
            <a:pPr lvl="1"/>
            <a:r>
              <a:rPr lang="en-US" sz="2000" dirty="0"/>
              <a:t>Radio-loud / radio-quiet CMEs and shocks   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2400" dirty="0"/>
          </a:p>
          <a:p>
            <a:pPr eaLnBrk="1" hangingPunct="1"/>
            <a:r>
              <a:rPr lang="en-US" sz="2400" dirty="0"/>
              <a:t>Explain fine structures: </a:t>
            </a:r>
          </a:p>
          <a:p>
            <a:pPr lvl="1"/>
            <a:r>
              <a:rPr lang="en-US" sz="2000" dirty="0"/>
              <a:t>Split-bands       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2000" dirty="0"/>
          </a:p>
          <a:p>
            <a:pPr lvl="1"/>
            <a:r>
              <a:rPr lang="en-US" sz="2000" dirty="0"/>
              <a:t>Multiple-lanes     </a:t>
            </a:r>
            <a:r>
              <a:rPr lang="en-US" sz="2000" b="1" dirty="0">
                <a:solidFill>
                  <a:srgbClr val="009900"/>
                </a:solidFill>
                <a:sym typeface="Wingdings"/>
              </a:rPr>
              <a:t>?</a:t>
            </a:r>
            <a:endParaRPr lang="en-US" sz="2000" dirty="0"/>
          </a:p>
          <a:p>
            <a:pPr lvl="1" eaLnBrk="1" hangingPunct="1"/>
            <a:r>
              <a:rPr lang="en-US" sz="2000" dirty="0"/>
              <a:t>Herringbones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188642"/>
            <a:ext cx="8387978" cy="576411"/>
          </a:xfrm>
        </p:spPr>
        <p:txBody>
          <a:bodyPr/>
          <a:lstStyle/>
          <a:p>
            <a:pPr eaLnBrk="1" hangingPunct="1"/>
            <a:r>
              <a:rPr lang="en-AU" sz="2800" dirty="0">
                <a:solidFill>
                  <a:srgbClr val="0000FF"/>
                </a:solidFill>
              </a:rPr>
              <a:t>Type II &amp; III Bursts and CMEs</a:t>
            </a:r>
            <a:endParaRPr lang="en-AU" sz="2800" u="sng" dirty="0">
              <a:solidFill>
                <a:schemeClr val="tx1"/>
              </a:solidFill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5373688"/>
            <a:ext cx="8642350" cy="1295400"/>
          </a:xfrm>
        </p:spPr>
        <p:txBody>
          <a:bodyPr>
            <a:normAutofit fontScale="85000" lnSpcReduction="20000"/>
          </a:bodyPr>
          <a:lstStyle/>
          <a:p>
            <a:pPr marL="342882" indent="-342882" eaLnBrk="1" hangingPunct="1">
              <a:defRPr/>
            </a:pPr>
            <a:r>
              <a:rPr lang="en-AU" sz="2800" dirty="0">
                <a:solidFill>
                  <a:srgbClr val="00CC00"/>
                </a:solidFill>
              </a:rPr>
              <a:t>Coronal and interplanetary type II bursts</a:t>
            </a:r>
          </a:p>
          <a:p>
            <a:pPr marL="342882" indent="-342882" eaLnBrk="1" hangingPunct="1">
              <a:defRPr/>
            </a:pPr>
            <a:r>
              <a:rPr lang="en-AU" sz="2600" dirty="0"/>
              <a:t>Probe</a:t>
            </a:r>
            <a:r>
              <a:rPr lang="en-AU" sz="2600" dirty="0">
                <a:solidFill>
                  <a:srgbClr val="00CC00"/>
                </a:solidFill>
              </a:rPr>
              <a:t> </a:t>
            </a:r>
            <a:r>
              <a:rPr lang="en-AU" sz="2600" dirty="0">
                <a:cs typeface="Times New Roman" pitchFamily="18" charset="0"/>
              </a:rPr>
              <a:t>dynamic activity, fundamental physics (magnetic reconnection, wave processes, emission, shocks, CMEs...),      n</a:t>
            </a:r>
            <a:r>
              <a:rPr lang="en-AU" sz="2600" baseline="-25000" dirty="0">
                <a:cs typeface="Times New Roman" pitchFamily="18" charset="0"/>
              </a:rPr>
              <a:t>e</a:t>
            </a:r>
            <a:r>
              <a:rPr lang="en-AU" sz="2600" dirty="0">
                <a:cs typeface="Times New Roman" pitchFamily="18" charset="0"/>
              </a:rPr>
              <a:t>, T</a:t>
            </a:r>
            <a:r>
              <a:rPr lang="en-AU" sz="2600" baseline="-25000" dirty="0">
                <a:cs typeface="Times New Roman" pitchFamily="18" charset="0"/>
              </a:rPr>
              <a:t>e</a:t>
            </a:r>
            <a:r>
              <a:rPr lang="en-AU" sz="2600" dirty="0">
                <a:cs typeface="Times New Roman" pitchFamily="18" charset="0"/>
              </a:rPr>
              <a:t>, Ti profiles, origin &amp; heating of corona &amp; solar wind</a:t>
            </a:r>
            <a:r>
              <a:rPr lang="en-AU" sz="2600" b="1" dirty="0">
                <a:cs typeface="Times New Roman" pitchFamily="18" charset="0"/>
              </a:rPr>
              <a:t>. </a:t>
            </a:r>
            <a:endParaRPr lang="en-AU" sz="2600" dirty="0"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0103" y="1125540"/>
            <a:ext cx="3311525" cy="324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69" t="5518" r="32414"/>
          <a:stretch>
            <a:fillRect/>
          </a:stretch>
        </p:blipFill>
        <p:spPr>
          <a:xfrm>
            <a:off x="6743576" y="1549574"/>
            <a:ext cx="3744912" cy="3103563"/>
          </a:xfrm>
        </p:spPr>
      </p:pic>
      <p:sp>
        <p:nvSpPr>
          <p:cNvPr id="7" name="Rectangle 6"/>
          <p:cNvSpPr/>
          <p:nvPr/>
        </p:nvSpPr>
        <p:spPr>
          <a:xfrm>
            <a:off x="6758494" y="4797152"/>
            <a:ext cx="372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rgbClr val="00B050"/>
                </a:solidFill>
                <a:latin typeface="Arial" charset="0"/>
              </a:rPr>
              <a:t>[Wild &amp; </a:t>
            </a:r>
            <a:r>
              <a:rPr lang="en-AU" sz="1400" dirty="0" err="1">
                <a:solidFill>
                  <a:srgbClr val="00B050"/>
                </a:solidFill>
                <a:latin typeface="Arial" charset="0"/>
              </a:rPr>
              <a:t>McCready</a:t>
            </a:r>
            <a:r>
              <a:rPr lang="en-AU" sz="1400" dirty="0">
                <a:solidFill>
                  <a:srgbClr val="00B050"/>
                </a:solidFill>
                <a:latin typeface="Arial" charset="0"/>
              </a:rPr>
              <a:t>, 1950; </a:t>
            </a:r>
            <a:r>
              <a:rPr lang="en-AU" sz="1400" dirty="0" err="1">
                <a:solidFill>
                  <a:srgbClr val="00B050"/>
                </a:solidFill>
                <a:latin typeface="Arial" charset="0"/>
              </a:rPr>
              <a:t>J.Kennewell</a:t>
            </a:r>
            <a:r>
              <a:rPr lang="en-AU" sz="1400" dirty="0">
                <a:solidFill>
                  <a:srgbClr val="00B050"/>
                </a:solidFill>
                <a:latin typeface="Arial" charset="0"/>
              </a:rPr>
              <a:t>, 2006</a:t>
            </a:r>
            <a:r>
              <a:rPr lang="en-AU" dirty="0">
                <a:solidFill>
                  <a:srgbClr val="00B050"/>
                </a:solidFill>
                <a:latin typeface="Arial" charset="0"/>
              </a:rPr>
              <a:t>]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r="30360"/>
          <a:stretch>
            <a:fillRect/>
          </a:stretch>
        </p:blipFill>
        <p:spPr bwMode="auto">
          <a:xfrm>
            <a:off x="1919536" y="1124745"/>
            <a:ext cx="4464496" cy="38866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384032" y="1628800"/>
            <a:ext cx="0" cy="2736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631505" y="188643"/>
            <a:ext cx="8964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FF"/>
                </a:solidFill>
              </a:rPr>
              <a:t>CMEs &amp; Type II and III Solar Radio Bursts</a:t>
            </a:r>
          </a:p>
        </p:txBody>
      </p:sp>
      <p:pic>
        <p:nvPicPr>
          <p:cNvPr id="4" name="Picture 3" descr="20131129_222400_d4c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9896" y="1955376"/>
            <a:ext cx="4130080" cy="4130080"/>
          </a:xfrm>
          <a:prstGeom prst="rect">
            <a:avLst/>
          </a:prstGeom>
        </p:spPr>
      </p:pic>
      <p:pic>
        <p:nvPicPr>
          <p:cNvPr id="5" name="Picture 4" descr="20131129_222430_swaves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008" y="1977146"/>
            <a:ext cx="4166592" cy="4166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9027" y="6300025"/>
            <a:ext cx="45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9900"/>
                </a:solidFill>
              </a:rPr>
              <a:t>[NASA / CDAW, courtesy N. </a:t>
            </a:r>
            <a:r>
              <a:rPr lang="en-AU" dirty="0" err="1">
                <a:solidFill>
                  <a:srgbClr val="009900"/>
                </a:solidFill>
              </a:rPr>
              <a:t>Gopalswamy</a:t>
            </a:r>
            <a:r>
              <a:rPr lang="en-AU" dirty="0">
                <a:solidFill>
                  <a:srgbClr val="009900"/>
                </a:solidFill>
              </a:rPr>
              <a:t> et al 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568" y="908721"/>
            <a:ext cx="792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/>
              <a:t> arguably three of the most impressive forms of solar activity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1039" y="274638"/>
            <a:ext cx="10299475" cy="5744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rgbClr val="0070C0"/>
                </a:solidFill>
              </a:rPr>
              <a:t>CMEs, Type II Bursts, and Space Weather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6" y="1121229"/>
            <a:ext cx="9361715" cy="23077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Space weather = conditions in space that may affect human systems &amp; activities on Earth &amp; in space.</a:t>
            </a:r>
          </a:p>
          <a:p>
            <a:r>
              <a:rPr lang="en-AU" dirty="0"/>
              <a:t>90% of large space weather events at Earth due to CMEs  with southwards </a:t>
            </a:r>
            <a:r>
              <a:rPr lang="en-AU" dirty="0" err="1"/>
              <a:t>B</a:t>
            </a:r>
            <a:r>
              <a:rPr lang="en-AU" baseline="-25000" dirty="0" err="1"/>
              <a:t>z</a:t>
            </a:r>
            <a:r>
              <a:rPr lang="en-AU" dirty="0"/>
              <a:t> &amp; associated magnetic </a:t>
            </a:r>
            <a:r>
              <a:rPr lang="en-AU" sz="2400" dirty="0"/>
              <a:t>reconnection</a:t>
            </a:r>
            <a:endParaRPr lang="en-AU" sz="2400" dirty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AU" dirty="0"/>
          </a:p>
          <a:p>
            <a:pPr eaLnBrk="1" hangingPunct="1">
              <a:lnSpc>
                <a:spcPct val="90000"/>
              </a:lnSpc>
              <a:buNone/>
            </a:pPr>
            <a:endParaRPr lang="en-AU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34" descr="figure14p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57528" y="3461658"/>
            <a:ext cx="5080000" cy="2990850"/>
          </a:xfrm>
          <a:prstGeom prst="rect">
            <a:avLst/>
          </a:prstGeom>
          <a:noFill/>
        </p:spPr>
      </p:pic>
      <p:pic>
        <p:nvPicPr>
          <p:cNvPr id="6" name="Picture 5" descr="20131129_222400_d4c2B.jpg">
            <a:extLst>
              <a:ext uri="{FF2B5EF4-FFF2-40B4-BE49-F238E27FC236}">
                <a16:creationId xmlns:a16="http://schemas.microsoft.com/office/drawing/2014/main" id="{835BE442-4460-45BD-B452-2090A1D00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779" t="6910" b="6910"/>
          <a:stretch/>
        </p:blipFill>
        <p:spPr>
          <a:xfrm flipH="1">
            <a:off x="538564" y="3592512"/>
            <a:ext cx="3339299" cy="299085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FDA84B-CB97-4F6B-B0DC-1033E5A42038}"/>
              </a:ext>
            </a:extLst>
          </p:cNvPr>
          <p:cNvCxnSpPr/>
          <p:nvPr/>
        </p:nvCxnSpPr>
        <p:spPr>
          <a:xfrm>
            <a:off x="4278086" y="4957083"/>
            <a:ext cx="10014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45734CD-DAAF-400B-9615-AA3298021BC9}"/>
              </a:ext>
            </a:extLst>
          </p:cNvPr>
          <p:cNvSpPr txBox="1"/>
          <p:nvPr/>
        </p:nvSpPr>
        <p:spPr>
          <a:xfrm>
            <a:off x="9296400" y="2711567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>
                <a:solidFill>
                  <a:srgbClr val="00B050"/>
                </a:solidFill>
              </a:rPr>
              <a:t>[Richardson et al., 2010]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9E34-CEFC-4D1C-8DE0-439D2F6B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5086" cy="225833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n-lt"/>
              </a:rPr>
              <a:t>2. Issues &amp; Illustrations with MWA</a:t>
            </a:r>
            <a:br>
              <a:rPr lang="en-US" sz="3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99553B-5D0A-4CD1-8289-DB19A8CA7364}"/>
              </a:ext>
            </a:extLst>
          </p:cNvPr>
          <p:cNvSpPr/>
          <p:nvPr/>
        </p:nvSpPr>
        <p:spPr>
          <a:xfrm>
            <a:off x="1290320" y="2468880"/>
            <a:ext cx="8971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 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source regions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type IIs, IIIs, &amp; split-bands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Scattering by density irregularities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 radio emissions associated with CMEs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of theory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Signatures of events likely to cause space weather at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stars? </a:t>
            </a:r>
          </a:p>
        </p:txBody>
      </p:sp>
    </p:spTree>
    <p:extLst>
      <p:ext uri="{BB962C8B-B14F-4D97-AF65-F5344CB8AC3E}">
        <p14:creationId xmlns:p14="http://schemas.microsoft.com/office/powerpoint/2010/main" val="406538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898F-BE04-4489-9717-D589984D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419840" cy="782955"/>
          </a:xfrm>
        </p:spPr>
        <p:txBody>
          <a:bodyPr>
            <a:normAutofit/>
          </a:bodyPr>
          <a:lstStyle/>
          <a:p>
            <a:r>
              <a:rPr lang="en-AU" sz="3600" dirty="0"/>
              <a:t>Density profiles: Offset Power-law                             fits well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2C67F9B-D464-4D8C-9DB7-2229F08C8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336" y="1442720"/>
            <a:ext cx="5855596" cy="376731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75BE923-545A-4B58-9413-207F8DA41C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33" t="359" r="8918"/>
          <a:stretch/>
        </p:blipFill>
        <p:spPr>
          <a:xfrm>
            <a:off x="6040899" y="1558099"/>
            <a:ext cx="5734541" cy="3625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7F7436-AF2B-4912-A169-9704DD801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48" t="3503"/>
          <a:stretch/>
        </p:blipFill>
        <p:spPr>
          <a:xfrm>
            <a:off x="7001852" y="495421"/>
            <a:ext cx="2762012" cy="662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3E7E4A-52FF-437C-A6F6-38FD6FF26A1A}"/>
              </a:ext>
            </a:extLst>
          </p:cNvPr>
          <p:cNvSpPr txBox="1"/>
          <p:nvPr/>
        </p:nvSpPr>
        <p:spPr>
          <a:xfrm flipH="1">
            <a:off x="675637" y="5364481"/>
            <a:ext cx="1128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  <a:r>
              <a:rPr lang="en-AU" sz="2000" dirty="0"/>
              <a:t>Traditional density models are poor but Offset Power-Law fits well (r variation, solar wind acceleration)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ym typeface="Wingdings" panose="05000000000000000000" pitchFamily="2" charset="2"/>
              </a:rPr>
              <a:t> </a:t>
            </a:r>
            <a:r>
              <a:rPr lang="en-AU" sz="2000" dirty="0">
                <a:solidFill>
                  <a:srgbClr val="0070C0"/>
                </a:solidFill>
                <a:sym typeface="Wingdings" panose="05000000000000000000" pitchFamily="2" charset="2"/>
              </a:rPr>
              <a:t>probe physics of corona &amp; solar wind …. and radio bursts! </a:t>
            </a:r>
            <a:endParaRPr lang="en-AU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70C0"/>
                </a:solidFill>
              </a:rPr>
              <a:t> Is the power-law index different before and after flares? </a:t>
            </a:r>
            <a:r>
              <a:rPr lang="en-AU" sz="2000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AU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Ducting &amp; scattering </a:t>
            </a:r>
            <a:r>
              <a:rPr lang="en-AU" sz="2000" dirty="0">
                <a:solidFill>
                  <a:srgbClr val="0070C0"/>
                </a:solidFill>
                <a:sym typeface="Wingdings" panose="05000000000000000000" pitchFamily="2" charset="2"/>
              </a:rPr>
              <a:t>less important? </a:t>
            </a:r>
            <a:endParaRPr lang="en-AU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8E5E4F-E711-4672-A02F-1AD389B88210}"/>
              </a:ext>
            </a:extLst>
          </p:cNvPr>
          <p:cNvSpPr/>
          <p:nvPr/>
        </p:nvSpPr>
        <p:spPr>
          <a:xfrm>
            <a:off x="9455148" y="6488668"/>
            <a:ext cx="259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B050"/>
                </a:solidFill>
              </a:rPr>
              <a:t>[Harding et al., </a:t>
            </a:r>
            <a:r>
              <a:rPr lang="en-AU" dirty="0" err="1">
                <a:solidFill>
                  <a:srgbClr val="00B050"/>
                </a:solidFill>
              </a:rPr>
              <a:t>ApJ</a:t>
            </a:r>
            <a:r>
              <a:rPr lang="en-AU" dirty="0">
                <a:solidFill>
                  <a:srgbClr val="00B050"/>
                </a:solidFill>
              </a:rPr>
              <a:t>, 2019]</a:t>
            </a:r>
          </a:p>
        </p:txBody>
      </p:sp>
    </p:spTree>
    <p:extLst>
      <p:ext uri="{BB962C8B-B14F-4D97-AF65-F5344CB8AC3E}">
        <p14:creationId xmlns:p14="http://schemas.microsoft.com/office/powerpoint/2010/main" val="257683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906D-A88C-4CF2-8725-04217FEA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Type IIIs: </a:t>
            </a:r>
            <a:r>
              <a:rPr lang="en-AU" sz="3600" b="1" dirty="0">
                <a:solidFill>
                  <a:srgbClr val="0070C0"/>
                </a:solidFill>
              </a:rPr>
              <a:t>Multiple sources </a:t>
            </a:r>
            <a:r>
              <a:rPr lang="en-AU" sz="3600" dirty="0"/>
              <a:t>&amp; connection to magnetic geometries and scattering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CB185B-7AE3-49BD-BAE2-A1B927917C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808" y="2204720"/>
            <a:ext cx="5288477" cy="22124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3C6F6F-7D64-4911-9337-E343B449E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9120" y="1540186"/>
            <a:ext cx="4465160" cy="4941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2587F-8CD7-4E7D-AA22-515A9CD474A3}"/>
              </a:ext>
            </a:extLst>
          </p:cNvPr>
          <p:cNvSpPr txBox="1"/>
          <p:nvPr/>
        </p:nvSpPr>
        <p:spPr>
          <a:xfrm flipH="1">
            <a:off x="320039" y="6308209"/>
            <a:ext cx="284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</a:rPr>
              <a:t>[McCauley et al., </a:t>
            </a:r>
            <a:r>
              <a:rPr lang="en-AU" dirty="0" err="1">
                <a:solidFill>
                  <a:srgbClr val="00B050"/>
                </a:solidFill>
              </a:rPr>
              <a:t>ApJ</a:t>
            </a:r>
            <a:r>
              <a:rPr lang="en-AU" dirty="0">
                <a:solidFill>
                  <a:srgbClr val="00B050"/>
                </a:solidFill>
              </a:rPr>
              <a:t>, 2017]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72672-04A4-45BD-AA9E-E15A2159A85B}"/>
              </a:ext>
            </a:extLst>
          </p:cNvPr>
          <p:cNvSpPr txBox="1"/>
          <p:nvPr/>
        </p:nvSpPr>
        <p:spPr>
          <a:xfrm flipH="1">
            <a:off x="213519" y="4577881"/>
            <a:ext cx="6802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  <a:r>
              <a:rPr lang="en-AU" sz="2400" dirty="0"/>
              <a:t>Sources splitting &amp; moving at same and different 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  <a:sym typeface="Wingdings" panose="05000000000000000000" pitchFamily="2" charset="2"/>
              </a:rPr>
              <a:t> source physics, </a:t>
            </a:r>
            <a:r>
              <a:rPr lang="en-AU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B(r)</a:t>
            </a:r>
            <a:r>
              <a:rPr lang="en-AU" sz="2400" dirty="0">
                <a:solidFill>
                  <a:srgbClr val="0070C0"/>
                </a:solidFill>
                <a:sym typeface="Wingdings" panose="05000000000000000000" pitchFamily="2" charset="2"/>
              </a:rPr>
              <a:t> geometry, &amp; probe of scattering ….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  <a:sym typeface="Wingdings" panose="05000000000000000000" pitchFamily="2" charset="2"/>
              </a:rPr>
              <a:t>Do multiple, smaller sources exist? </a:t>
            </a:r>
            <a:endParaRPr lang="en-AU" sz="2000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E9AB5F-00DE-44A0-ACF5-BB700BAE0776}"/>
              </a:ext>
            </a:extLst>
          </p:cNvPr>
          <p:cNvSpPr/>
          <p:nvPr/>
        </p:nvSpPr>
        <p:spPr>
          <a:xfrm>
            <a:off x="4884556" y="6481606"/>
            <a:ext cx="321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Need better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93055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E96A-9AF9-446B-AB38-9F56B4F5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Source location &amp; scattering   ….  </a:t>
            </a:r>
            <a:r>
              <a:rPr lang="en-AU" sz="3600" dirty="0">
                <a:solidFill>
                  <a:srgbClr val="FF0000"/>
                </a:solidFill>
              </a:rPr>
              <a:t>polarisation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4A9651-F08F-439D-99A8-8CA93644DD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553" t="3252" b="-1"/>
          <a:stretch/>
        </p:blipFill>
        <p:spPr>
          <a:xfrm>
            <a:off x="213360" y="1958403"/>
            <a:ext cx="5691589" cy="204104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B54ED6-676C-4872-A3EC-9C300FC77E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5839" y="1690688"/>
            <a:ext cx="5826964" cy="2715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53237-0A00-497F-B231-07C047E803E6}"/>
              </a:ext>
            </a:extLst>
          </p:cNvPr>
          <p:cNvSpPr txBox="1"/>
          <p:nvPr/>
        </p:nvSpPr>
        <p:spPr>
          <a:xfrm flipH="1">
            <a:off x="223313" y="4108698"/>
            <a:ext cx="568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Source location </a:t>
            </a:r>
            <a:r>
              <a:rPr lang="en-AU" dirty="0">
                <a:solidFill>
                  <a:srgbClr val="0070C0"/>
                </a:solidFill>
                <a:sym typeface="Wingdings" panose="05000000000000000000" pitchFamily="2" charset="2"/>
              </a:rPr>
              <a:t> </a:t>
            </a:r>
            <a:r>
              <a:rPr lang="en-AU" dirty="0">
                <a:solidFill>
                  <a:srgbClr val="0070C0"/>
                </a:solidFill>
              </a:rPr>
              <a:t>Density model &amp; scattering / ducting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4FEE7-A8E5-42C2-8F59-A0A00A9B28C5}"/>
              </a:ext>
            </a:extLst>
          </p:cNvPr>
          <p:cNvSpPr txBox="1"/>
          <p:nvPr/>
        </p:nvSpPr>
        <p:spPr>
          <a:xfrm flipH="1">
            <a:off x="7163001" y="6225277"/>
            <a:ext cx="474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B050"/>
                </a:solidFill>
              </a:rPr>
              <a:t>[</a:t>
            </a:r>
            <a:r>
              <a:rPr lang="en-AU" sz="1600" dirty="0">
                <a:solidFill>
                  <a:srgbClr val="00B050"/>
                </a:solidFill>
              </a:rPr>
              <a:t>McCauley et al., 2017; Rahman et al., sub., 2019]</a:t>
            </a:r>
            <a:endParaRPr lang="en-AU" sz="20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3B732-0459-49AE-83F4-149960634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78" t="8765" r="12517"/>
          <a:stretch/>
        </p:blipFill>
        <p:spPr>
          <a:xfrm>
            <a:off x="1188720" y="4544524"/>
            <a:ext cx="3139440" cy="2117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744B0D-83D6-4D22-8607-D34BCA5295D9}"/>
              </a:ext>
            </a:extLst>
          </p:cNvPr>
          <p:cNvSpPr txBox="1"/>
          <p:nvPr/>
        </p:nvSpPr>
        <p:spPr>
          <a:xfrm flipH="1">
            <a:off x="6781799" y="4683306"/>
            <a:ext cx="474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70C0"/>
                </a:solidFill>
              </a:rPr>
              <a:t>Polarisation has information on wave physics, fundamental / harmonic, &amp; scattering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905AE-4335-4CDA-A793-11FD157BBBFA}"/>
              </a:ext>
            </a:extLst>
          </p:cNvPr>
          <p:cNvSpPr/>
          <p:nvPr/>
        </p:nvSpPr>
        <p:spPr>
          <a:xfrm>
            <a:off x="8034156" y="5731729"/>
            <a:ext cx="321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Need better measurements.</a:t>
            </a:r>
          </a:p>
        </p:txBody>
      </p:sp>
    </p:spTree>
    <p:extLst>
      <p:ext uri="{BB962C8B-B14F-4D97-AF65-F5344CB8AC3E}">
        <p14:creationId xmlns:p14="http://schemas.microsoft.com/office/powerpoint/2010/main" val="423534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1437</Words>
  <Application>Microsoft Office PowerPoint</Application>
  <PresentationFormat>Widescreen</PresentationFormat>
  <Paragraphs>224</Paragraphs>
  <Slides>20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</vt:lpstr>
      <vt:lpstr>Office Theme</vt:lpstr>
      <vt:lpstr>Default Design</vt:lpstr>
      <vt:lpstr>1_Office Theme</vt:lpstr>
      <vt:lpstr>8_Default Design</vt:lpstr>
      <vt:lpstr>Solar Radio Bursts: Research Topics for SKA and Extensions to MWA (&amp; other stars?)</vt:lpstr>
      <vt:lpstr>Outline</vt:lpstr>
      <vt:lpstr>Type II &amp; III Bursts and CMEs</vt:lpstr>
      <vt:lpstr>PowerPoint Presentation</vt:lpstr>
      <vt:lpstr>CMEs, Type II Bursts, and Space Weather </vt:lpstr>
      <vt:lpstr>2. Issues &amp; Illustrations with MWA </vt:lpstr>
      <vt:lpstr>Density profiles: Offset Power-law                             fits well </vt:lpstr>
      <vt:lpstr>Type IIIs: Multiple sources &amp; connection to magnetic geometries and scattering</vt:lpstr>
      <vt:lpstr>Source location &amp; scattering   ….  polarisation</vt:lpstr>
      <vt:lpstr>Type III source area &amp; scattering? </vt:lpstr>
      <vt:lpstr>Multiple source regions &amp; theories for split-bands in Type II bursts? </vt:lpstr>
      <vt:lpstr>Theory / data (Learmonth)  comparison:  same scales</vt:lpstr>
      <vt:lpstr>PowerPoint Presentation</vt:lpstr>
      <vt:lpstr>Predicted and MWA-Observed Source Locations</vt:lpstr>
      <vt:lpstr>Source Locations: Excellent MWA – Theory Agreement</vt:lpstr>
      <vt:lpstr>4. Summary</vt:lpstr>
      <vt:lpstr>PowerPoint Presentation</vt:lpstr>
      <vt:lpstr>3.1 Reminder of the Simulation and Theory Approach </vt:lpstr>
      <vt:lpstr>Type II Theory: shock + “plasma emission”</vt:lpstr>
      <vt:lpstr>3.3 Discussion …  Solving the Type II 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 or Miss, Arrival Time, and B_z Orientation Predictions of BATS-R-US CME-driven Shock Simulations at 1 AU</dc:title>
  <dc:creator>Joachim Schmidt</dc:creator>
  <cp:lastModifiedBy>Iver Cairns</cp:lastModifiedBy>
  <cp:revision>86</cp:revision>
  <dcterms:created xsi:type="dcterms:W3CDTF">2019-09-24T00:15:21Z</dcterms:created>
  <dcterms:modified xsi:type="dcterms:W3CDTF">2019-11-12T22:49:55Z</dcterms:modified>
</cp:coreProperties>
</file>