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30"/>
  </p:notesMasterIdLst>
  <p:sldIdLst>
    <p:sldId id="296" r:id="rId4"/>
    <p:sldId id="459" r:id="rId5"/>
    <p:sldId id="460" r:id="rId6"/>
    <p:sldId id="461" r:id="rId7"/>
    <p:sldId id="345" r:id="rId8"/>
    <p:sldId id="462" r:id="rId9"/>
    <p:sldId id="471" r:id="rId10"/>
    <p:sldId id="472" r:id="rId11"/>
    <p:sldId id="473" r:id="rId12"/>
    <p:sldId id="359" r:id="rId13"/>
    <p:sldId id="360" r:id="rId14"/>
    <p:sldId id="357" r:id="rId15"/>
    <p:sldId id="474" r:id="rId16"/>
    <p:sldId id="422" r:id="rId17"/>
    <p:sldId id="424" r:id="rId18"/>
    <p:sldId id="382" r:id="rId19"/>
    <p:sldId id="383" r:id="rId20"/>
    <p:sldId id="425" r:id="rId21"/>
    <p:sldId id="436" r:id="rId22"/>
    <p:sldId id="464" r:id="rId23"/>
    <p:sldId id="475" r:id="rId24"/>
    <p:sldId id="476" r:id="rId25"/>
    <p:sldId id="468" r:id="rId26"/>
    <p:sldId id="469" r:id="rId27"/>
    <p:sldId id="470" r:id="rId28"/>
    <p:sldId id="366" r:id="rId29"/>
  </p:sldIdLst>
  <p:sldSz cx="9144000" cy="6858000" type="screen4x3"/>
  <p:notesSz cx="7099300" cy="10223500"/>
  <p:custDataLst>
    <p:tags r:id="rId31"/>
  </p:custDataLst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Morgan" initials="JM" lastIdx="1" clrIdx="0">
    <p:extLst>
      <p:ext uri="{19B8F6BF-5375-455C-9EA6-DF929625EA0E}">
        <p15:presenceInfo xmlns:p15="http://schemas.microsoft.com/office/powerpoint/2012/main" userId="95e55c84de4bcc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821E26"/>
    <a:srgbClr val="811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0" autoAdjust="0"/>
    <p:restoredTop sz="86298" autoAdjust="0"/>
  </p:normalViewPr>
  <p:slideViewPr>
    <p:cSldViewPr>
      <p:cViewPr varScale="1">
        <p:scale>
          <a:sx n="71" d="100"/>
          <a:sy n="71" d="100"/>
        </p:scale>
        <p:origin x="1048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7099300" cy="102235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6288"/>
            <a:ext cx="5108575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56163"/>
            <a:ext cx="5675312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017963" y="0"/>
            <a:ext cx="3076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12325"/>
            <a:ext cx="3076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17963" y="9712325"/>
            <a:ext cx="3076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fld id="{1588784F-3994-CB44-8233-67169EB13029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5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2B05583-A5F1-9544-98E9-C45CC14F2F59}" type="slidenum">
              <a:rPr lang="en-AU"/>
              <a:pPr>
                <a:defRPr/>
              </a:pPr>
              <a:t>1</a:t>
            </a:fld>
            <a:endParaRPr lang="en-AU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3775" y="776288"/>
            <a:ext cx="5111750" cy="38338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76900" cy="4598987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4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Flat-spectrum sources, which we’d expect to be compact, sit towards the top of the range and trace the expected model. However flat-spectrum sources do not account for all of the IPS sources, or even for all of the</a:t>
            </a:r>
            <a:r>
              <a:rPr lang="en-AU" baseline="0" dirty="0" smtClean="0"/>
              <a:t> most compact ones.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221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74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432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05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</a:t>
            </a:r>
            <a:r>
              <a:rPr lang="en-AU" baseline="30000" dirty="0" smtClean="0"/>
              <a:t>nd</a:t>
            </a:r>
            <a:r>
              <a:rPr lang="en-AU" dirty="0" smtClean="0"/>
              <a:t> observation made an hour or so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10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Rarefaction</a:t>
            </a:r>
            <a:r>
              <a:rPr lang="en-AU" baseline="0" dirty="0" smtClean="0"/>
              <a:t> in target observation or enhancement in reference observation? If the former, could plausibly be connected with a small CME launched two days previous to the last.</a:t>
            </a: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588784F-3994-CB44-8233-67169EB13029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507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320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5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5750" y="0"/>
            <a:ext cx="2058988" cy="61690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6150" cy="61690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51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143000"/>
            <a:ext cx="6169025" cy="22828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5600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7250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C952C-F1BB-4F44-9362-35888EA915D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4396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010A79-EB73-BA46-B43E-62B3183D8511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529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0CC1EC-29D9-A149-93A6-DA1AA2851C9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70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2C5BAD-7B02-D44B-A481-CA1C25589E14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296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657600"/>
            <a:ext cx="40370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3657600"/>
            <a:ext cx="40370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3F22BD-828E-094D-9C4B-05BA87C698E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653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B1FB32-35A9-1141-936E-39214178A55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8331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71C204-C8C1-6946-A2AE-2E73AB584D9E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779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44A437-ED14-A745-8C97-79C175E5A99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299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296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437A3C-0793-664A-B145-0FE65147B95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552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219ADD-D922-A24D-9805-70F5069E423E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11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4CEF85-C5A1-7541-A4E8-2874FB3403B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482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143000"/>
            <a:ext cx="2055812" cy="64912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8213" cy="64912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5101DF-817A-E548-81C9-8993614938E6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150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D7F6F0-4B8A-5543-B601-65F0CCB8228F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168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0BABB4-23EA-0746-ADDA-80163EA589FE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8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FDFF8AF-B565-CD44-8957-D40F715EDDC9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182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0475" y="1552575"/>
            <a:ext cx="3825875" cy="28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8750" y="1552575"/>
            <a:ext cx="3827463" cy="28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210E45-BCA4-9A47-81E2-8AF73546FB17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282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2C9E942-7F60-0B48-A031-AC0ED4D3588F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9" name="Date Placeholder 8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470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DBF163-4B6E-FD44-A1FB-AA3444B5FDDB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09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2285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51EA86-4140-274F-B193-5D66E12C4882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940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48A4168-4E6B-6A43-9C97-99D75823FE5C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842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BE67333-3F72-C44A-9DEE-CBB675E10664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6243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27584E-53F5-C94F-B910-F1FA62D84E80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383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539750"/>
            <a:ext cx="1951038" cy="12969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475" y="539750"/>
            <a:ext cx="5702300" cy="12969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C85704-2DB6-434A-907C-224F3E9EEAEA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18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7013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1600"/>
            <a:ext cx="4037012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0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26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1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573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64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859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0"/>
            <a:ext cx="686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642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ts val="600"/>
        </a:spcBef>
        <a:spcAft>
          <a:spcPts val="120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1143000"/>
            <a:ext cx="61690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657600"/>
            <a:ext cx="822642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fld id="{45D4F5A9-707E-294D-9CBA-90D4EAE7FCEE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ctr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539750"/>
            <a:ext cx="780573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1552575"/>
            <a:ext cx="7805738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0"/>
            <a:r>
              <a:rPr lang="en-GB"/>
              <a:t>Seventh Outline LevelClick to edit Master text styles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260475" y="1838325"/>
            <a:ext cx="7807325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36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95400" indent="-28733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272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1590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616200" indent="-215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073400" indent="-215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530600" indent="-215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987800" indent="-215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ts val="1888"/>
              </a:lnSpc>
              <a:spcAft>
                <a:spcPts val="1413"/>
              </a:spcAft>
              <a:buSzPct val="45000"/>
              <a:buFont typeface="StarSymbol" charset="0"/>
              <a:buChar char="●"/>
            </a:pPr>
            <a:r>
              <a:rPr lang="en-US" sz="1300"/>
              <a:t>Click to edit the outline text format</a:t>
            </a:r>
          </a:p>
          <a:p>
            <a:pPr lvl="1" eaLnBrk="1">
              <a:spcAft>
                <a:spcPts val="1138"/>
              </a:spcAft>
              <a:buSzPct val="75000"/>
              <a:buFont typeface="StarSymbol" charset="0"/>
              <a:buChar char="–"/>
            </a:pPr>
            <a:r>
              <a:rPr lang="en-US" sz="1300"/>
              <a:t>Second Outline Level</a:t>
            </a:r>
          </a:p>
          <a:p>
            <a:pPr lvl="2" eaLnBrk="1">
              <a:spcAft>
                <a:spcPts val="850"/>
              </a:spcAft>
              <a:buSzPct val="45000"/>
              <a:buFont typeface="StarSymbol" charset="0"/>
              <a:buChar char="●"/>
            </a:pPr>
            <a:r>
              <a:rPr lang="en-US" sz="1300"/>
              <a:t>Third Outline Level</a:t>
            </a:r>
          </a:p>
          <a:p>
            <a:pPr lvl="3" eaLnBrk="1">
              <a:spcAft>
                <a:spcPts val="575"/>
              </a:spcAft>
              <a:buSzPct val="75000"/>
              <a:buFont typeface="StarSymbol" charset="0"/>
              <a:buChar char="–"/>
            </a:pPr>
            <a:r>
              <a:rPr lang="en-US" sz="1300"/>
              <a:t>Fourth Outline Level</a:t>
            </a:r>
          </a:p>
          <a:p>
            <a:pPr lvl="4" eaLnBrk="1">
              <a:spcAft>
                <a:spcPts val="288"/>
              </a:spcAft>
              <a:buSzPct val="45000"/>
              <a:buFont typeface="StarSymbol" charset="0"/>
              <a:buChar char="●"/>
            </a:pPr>
            <a:r>
              <a:rPr lang="en-US" sz="1300"/>
              <a:t>Fifth Outline Level</a:t>
            </a:r>
          </a:p>
          <a:p>
            <a:pPr lvl="4" eaLnBrk="1">
              <a:spcAft>
                <a:spcPts val="288"/>
              </a:spcAft>
              <a:buSzPct val="45000"/>
              <a:buFont typeface="StarSymbol" charset="0"/>
              <a:buChar char="●"/>
            </a:pPr>
            <a:r>
              <a:rPr lang="en-US" sz="1300"/>
              <a:t>Sixth Outline Level</a:t>
            </a:r>
          </a:p>
          <a:p>
            <a:pPr eaLnBrk="1">
              <a:buFont typeface="Arial" charset="0"/>
              <a:buChar char="•"/>
            </a:pPr>
            <a:r>
              <a:rPr lang="en-US" sz="1300"/>
              <a:t>Seventh Outline LevelClick to edit Master text styles</a:t>
            </a:r>
          </a:p>
          <a:p>
            <a:pPr lvl="1" eaLnBrk="1">
              <a:spcBef>
                <a:spcPts val="263"/>
              </a:spcBef>
              <a:buFont typeface="Lucida Grande" charset="0"/>
              <a:buChar char="–"/>
            </a:pPr>
            <a:r>
              <a:rPr lang="en-US" sz="1300"/>
              <a:t>Second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696200" y="6705600"/>
            <a:ext cx="1446213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tabLst>
                <a:tab pos="457200" algn="l"/>
                <a:tab pos="914400" algn="l"/>
                <a:tab pos="1371600" algn="l"/>
              </a:tabLst>
              <a:defRPr sz="600">
                <a:solidFill>
                  <a:srgbClr val="000000"/>
                </a:solidFill>
                <a:cs typeface="DejaVu Sans" charset="0"/>
              </a:defRPr>
            </a:lvl1pPr>
          </a:lstStyle>
          <a:p>
            <a:r>
              <a:rPr lang="en-AU"/>
              <a:t>SKA-low (LFAA) – Peter J Hall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86600" y="6705600"/>
            <a:ext cx="3794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00">
                <a:solidFill>
                  <a:srgbClr val="000000"/>
                </a:solidFill>
                <a:cs typeface="DejaVu Sans" charset="0"/>
              </a:defRPr>
            </a:lvl1pPr>
          </a:lstStyle>
          <a:p>
            <a:fld id="{15792881-1FAC-6844-BA08-CC2AB71001EF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 hangingPunct="0">
        <a:lnSpc>
          <a:spcPts val="1888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napshot_fu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4" r="-15684"/>
          <a:stretch/>
        </p:blipFill>
        <p:spPr>
          <a:xfrm>
            <a:off x="2771800" y="2479133"/>
            <a:ext cx="3806396" cy="2318019"/>
          </a:xfrm>
          <a:prstGeom prst="rect">
            <a:avLst/>
          </a:prstGeom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763688" y="620688"/>
            <a:ext cx="640871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>
              <a:buClrTx/>
              <a:buSzPct val="45000"/>
              <a:defRPr/>
            </a:pPr>
            <a:r>
              <a:rPr lang="en-AU" sz="3200" dirty="0" smtClean="0"/>
              <a:t>Interplanetary </a:t>
            </a:r>
            <a:r>
              <a:rPr lang="en-AU" sz="3200" dirty="0"/>
              <a:t>Scintillation with the </a:t>
            </a:r>
            <a:endParaRPr lang="en-AU" sz="3200" dirty="0" smtClean="0"/>
          </a:p>
          <a:p>
            <a:pPr algn="ctr" eaLnBrk="1">
              <a:buClrTx/>
              <a:buSzPct val="45000"/>
              <a:defRPr/>
            </a:pPr>
            <a:r>
              <a:rPr lang="en-AU" sz="3200" dirty="0" smtClean="0"/>
              <a:t>Murchison </a:t>
            </a:r>
            <a:r>
              <a:rPr lang="en-AU" sz="3200" dirty="0" err="1" smtClean="0"/>
              <a:t>Widefield</a:t>
            </a:r>
            <a:r>
              <a:rPr lang="en-AU" sz="3200" dirty="0" smtClean="0"/>
              <a:t> </a:t>
            </a:r>
            <a:r>
              <a:rPr lang="en-AU" sz="3200" dirty="0"/>
              <a:t>Array</a:t>
            </a:r>
            <a:endParaRPr lang="en-US" sz="3200" dirty="0" smtClean="0">
              <a:solidFill>
                <a:srgbClr val="800000"/>
              </a:solidFill>
            </a:endParaRPr>
          </a:p>
          <a:p>
            <a:pPr algn="ctr" eaLnBrk="1">
              <a:buClrTx/>
              <a:buSzPct val="45000"/>
              <a:defRPr/>
            </a:pP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7200" y="5589240"/>
            <a:ext cx="8229600" cy="93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ts val="600"/>
              </a:spcBef>
              <a:spcAft>
                <a:spcPts val="1200"/>
              </a:spcAft>
              <a:buClrTx/>
              <a:buSzPct val="45000"/>
              <a:buFontTx/>
              <a:buNone/>
              <a:defRPr/>
            </a:pPr>
            <a:r>
              <a:rPr lang="en-AU" sz="2600" dirty="0" smtClean="0">
                <a:solidFill>
                  <a:schemeClr val="tx1"/>
                </a:solidFill>
                <a:cs typeface="Droid Sans Fallback" charset="0"/>
              </a:rPr>
              <a:t>John Morgan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7704" y="1844824"/>
            <a:ext cx="5832648" cy="3528392"/>
          </a:xfrm>
          <a:prstGeom prst="rect">
            <a:avLst/>
          </a:prstGeo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57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208" y="128935"/>
            <a:ext cx="7956376" cy="1139825"/>
          </a:xfrm>
        </p:spPr>
        <p:txBody>
          <a:bodyPr/>
          <a:lstStyle/>
          <a:p>
            <a:r>
              <a:rPr lang="en-US" dirty="0" smtClean="0"/>
              <a:t>Going below the confusion limit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927076"/>
            <a:ext cx="9029700" cy="30861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150" y="5445224"/>
            <a:ext cx="9029700" cy="72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kern="0" smtClean="0"/>
              <a:t>Continuum	     RMS				Skew			Kurtosis</a:t>
            </a:r>
          </a:p>
          <a:p>
            <a:pPr eaLnBrk="1" hangingPunct="1"/>
            <a:r>
              <a:rPr lang="en-AU" kern="0" smtClean="0"/>
              <a:t>2.5</a:t>
            </a:r>
            <a:r>
              <a:rPr lang="el-GR" kern="0" smtClean="0"/>
              <a:t>σ</a:t>
            </a:r>
            <a:r>
              <a:rPr lang="en-AU" kern="0" smtClean="0"/>
              <a:t>                    17</a:t>
            </a:r>
            <a:r>
              <a:rPr lang="el-GR" kern="0" smtClean="0"/>
              <a:t>σ</a:t>
            </a:r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730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8352" y="188640"/>
            <a:ext cx="4211960" cy="1139825"/>
          </a:xfrm>
        </p:spPr>
        <p:txBody>
          <a:bodyPr/>
          <a:lstStyle/>
          <a:p>
            <a:r>
              <a:rPr lang="en-US" dirty="0" smtClean="0"/>
              <a:t>J0034-0534 (millisecond pulsar)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5445224"/>
            <a:ext cx="9029700" cy="723801"/>
          </a:xfrm>
        </p:spPr>
        <p:txBody>
          <a:bodyPr/>
          <a:lstStyle/>
          <a:p>
            <a:r>
              <a:rPr lang="en-AU" dirty="0" smtClean="0"/>
              <a:t>Continuum	     RMS				Skew			Kurtosis</a:t>
            </a:r>
          </a:p>
          <a:p>
            <a:r>
              <a:rPr lang="en-AU" dirty="0" smtClean="0"/>
              <a:t>2.5</a:t>
            </a:r>
            <a:r>
              <a:rPr lang="el-GR" dirty="0" smtClean="0"/>
              <a:t>σ</a:t>
            </a:r>
            <a:r>
              <a:rPr lang="en-AU" dirty="0" smtClean="0"/>
              <a:t>                    17</a:t>
            </a:r>
            <a:r>
              <a:rPr lang="el-GR" dirty="0" smtClean="0"/>
              <a:t>σ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927076"/>
            <a:ext cx="90297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36512" y="-27384"/>
            <a:ext cx="2952328" cy="26642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956376" cy="1139825"/>
          </a:xfrm>
        </p:spPr>
        <p:txBody>
          <a:bodyPr/>
          <a:lstStyle/>
          <a:p>
            <a:r>
              <a:rPr lang="en-US" dirty="0" smtClean="0"/>
              <a:t>RMS vs Skew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24"/>
            <a:ext cx="9144000" cy="6118860"/>
          </a:xfrm>
        </p:spPr>
      </p:pic>
    </p:spTree>
    <p:extLst>
      <p:ext uri="{BB962C8B-B14F-4D97-AF65-F5344CB8AC3E}">
        <p14:creationId xmlns:p14="http://schemas.microsoft.com/office/powerpoint/2010/main" val="21995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Ionospheric Scintillation 2.7%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03" y="1556792"/>
            <a:ext cx="4797425" cy="3598069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38" y="1684201"/>
            <a:ext cx="4457665" cy="33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8" y="4869160"/>
            <a:ext cx="3107696" cy="18902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64088" y="6134199"/>
            <a:ext cx="3722762" cy="72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kern="0" dirty="0" smtClean="0"/>
              <a:t>Morgan &amp; </a:t>
            </a:r>
            <a:r>
              <a:rPr lang="en-AU" kern="0" dirty="0" err="1" smtClean="0"/>
              <a:t>Ekers</a:t>
            </a:r>
            <a:r>
              <a:rPr lang="en-AU" kern="0" dirty="0" smtClean="0"/>
              <a:t> (in prep.)</a:t>
            </a:r>
          </a:p>
        </p:txBody>
      </p:sp>
    </p:spTree>
    <p:extLst>
      <p:ext uri="{BB962C8B-B14F-4D97-AF65-F5344CB8AC3E}">
        <p14:creationId xmlns:p14="http://schemas.microsoft.com/office/powerpoint/2010/main" val="5633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28560" y="1671030"/>
            <a:ext cx="7886430" cy="993870"/>
          </a:xfrm>
          <a:prstGeom prst="rect">
            <a:avLst/>
          </a:prstGeom>
        </p:spPr>
        <p:txBody>
          <a:bodyPr anchor="ctr"/>
          <a:lstStyle/>
          <a:p>
            <a:endParaRPr sz="1800"/>
          </a:p>
        </p:txBody>
      </p:sp>
      <p:pic>
        <p:nvPicPr>
          <p:cNvPr id="7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409378"/>
            <a:ext cx="8028072" cy="4014036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012160" y="3988342"/>
            <a:ext cx="2839590" cy="1431810"/>
            <a:chOff x="5403510" y="2332158"/>
            <a:chExt cx="2839590" cy="1431810"/>
          </a:xfrm>
        </p:grpSpPr>
        <p:pic>
          <p:nvPicPr>
            <p:cNvPr id="80" name="Picture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403510" y="2332158"/>
              <a:ext cx="2839590" cy="1431810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CustomShape 2"/>
            <p:cNvSpPr/>
            <p:nvPr/>
          </p:nvSpPr>
          <p:spPr>
            <a:xfrm flipV="1">
              <a:off x="6164640" y="2767230"/>
              <a:ext cx="1649430" cy="280530"/>
            </a:xfrm>
            <a:prstGeom prst="straightConnector1">
              <a:avLst/>
            </a:prstGeom>
            <a:noFill/>
            <a:ln w="22320">
              <a:solidFill>
                <a:srgbClr val="000000"/>
              </a:solidFill>
              <a:miter/>
              <a:tailEnd type="triangle" w="med" len="med"/>
            </a:ln>
          </p:spPr>
        </p:sp>
        <p:sp>
          <p:nvSpPr>
            <p:cNvPr id="82" name="Line 3"/>
            <p:cNvSpPr/>
            <p:nvPr/>
          </p:nvSpPr>
          <p:spPr>
            <a:xfrm>
              <a:off x="7814070" y="2768040"/>
              <a:ext cx="70200" cy="429300"/>
            </a:xfrm>
            <a:prstGeom prst="line">
              <a:avLst/>
            </a:prstGeom>
            <a:ln w="15840">
              <a:solidFill>
                <a:srgbClr val="000000"/>
              </a:solidFill>
              <a:miter/>
            </a:ln>
          </p:spPr>
        </p:sp>
      </p:grpSp>
      <p:sp>
        <p:nvSpPr>
          <p:cNvPr id="84" name="CustomShape 5"/>
          <p:cNvSpPr/>
          <p:nvPr/>
        </p:nvSpPr>
        <p:spPr>
          <a:xfrm>
            <a:off x="5868144" y="5501422"/>
            <a:ext cx="3255496" cy="10959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Arrow indicates direction of solar wind: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7.7 </a:t>
            </a:r>
            <a:r>
              <a:rPr lang="en-AU" sz="1800" dirty="0" err="1">
                <a:solidFill>
                  <a:srgbClr val="000000"/>
                </a:solidFill>
                <a:latin typeface="Calibri"/>
              </a:rPr>
              <a:t>arcsec</a:t>
            </a:r>
            <a:r>
              <a:rPr lang="en-AU" sz="1800" dirty="0">
                <a:solidFill>
                  <a:srgbClr val="000000"/>
                </a:solidFill>
                <a:latin typeface="Calibri"/>
              </a:rPr>
              <a:t> between components in solar wind direction</a:t>
            </a:r>
            <a:endParaRPr sz="1800" dirty="0"/>
          </a:p>
        </p:txBody>
      </p:sp>
      <p:sp>
        <p:nvSpPr>
          <p:cNvPr id="85" name="CustomShape 6"/>
          <p:cNvSpPr/>
          <p:nvPr/>
        </p:nvSpPr>
        <p:spPr>
          <a:xfrm>
            <a:off x="563760" y="4681530"/>
            <a:ext cx="4782240" cy="109593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Distance to scattering screen: cos(47) AU = 1e8 km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Delay from ACF: 7 seconds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Implied solar wind velocity: 540km/s – </a:t>
            </a:r>
            <a:r>
              <a:rPr lang="en-AU" sz="1800" b="1" dirty="0" smtClean="0">
                <a:solidFill>
                  <a:srgbClr val="000000"/>
                </a:solidFill>
                <a:latin typeface="Calibri"/>
              </a:rPr>
              <a:t>Plausible</a:t>
            </a:r>
            <a:endParaRPr sz="1800" dirty="0"/>
          </a:p>
        </p:txBody>
      </p:sp>
      <p:sp>
        <p:nvSpPr>
          <p:cNvPr id="86" name="CustomShape 7"/>
          <p:cNvSpPr/>
          <p:nvPr/>
        </p:nvSpPr>
        <p:spPr>
          <a:xfrm>
            <a:off x="3651078" y="-27384"/>
            <a:ext cx="1352970" cy="57240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AU" sz="2700" dirty="0">
                <a:solidFill>
                  <a:srgbClr val="000000"/>
                </a:solidFill>
                <a:latin typeface="Calibri"/>
              </a:rPr>
              <a:t>3C495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6233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3275856" y="75465"/>
            <a:ext cx="3402000" cy="130005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AU" sz="2700" dirty="0">
                <a:solidFill>
                  <a:srgbClr val="000000"/>
                </a:solidFill>
                <a:latin typeface="Calibri"/>
              </a:rPr>
              <a:t>PMN J0032+0619</a:t>
            </a:r>
            <a:endParaRPr sz="1800" dirty="0"/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280880"/>
            <a:ext cx="8352928" cy="4380368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rcRect r="1035911"/>
          <a:stretch>
            <a:fillRect/>
          </a:stretch>
        </p:blipFill>
        <p:spPr>
          <a:xfrm>
            <a:off x="5980770" y="1383210"/>
            <a:ext cx="3147660" cy="320004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387720" y="4655880"/>
            <a:ext cx="4114530" cy="130167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CustomShape 3"/>
          <p:cNvSpPr/>
          <p:nvPr/>
        </p:nvSpPr>
        <p:spPr>
          <a:xfrm>
            <a:off x="251520" y="5157192"/>
            <a:ext cx="6038280" cy="17136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No high-resolution images to be found.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Much closer than the others: 400km/s wind speed implies 3.2” </a:t>
            </a:r>
            <a:r>
              <a:rPr lang="en-AU" sz="1800" i="1" dirty="0">
                <a:solidFill>
                  <a:srgbClr val="000000"/>
                </a:solidFill>
                <a:latin typeface="Calibri"/>
              </a:rPr>
              <a:t>parallel with solar wind direction </a:t>
            </a:r>
            <a:r>
              <a:rPr lang="en-AU" sz="1800" dirty="0">
                <a:solidFill>
                  <a:srgbClr val="000000"/>
                </a:solidFill>
                <a:latin typeface="Calibri"/>
              </a:rPr>
              <a:t>(almost perfectly E-W)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In all of the usual surveys (MRC, NVSS, VLSS etc.)</a:t>
            </a:r>
            <a:endParaRPr sz="1800" dirty="0"/>
          </a:p>
          <a:p>
            <a:pPr>
              <a:lnSpc>
                <a:spcPct val="100000"/>
              </a:lnSpc>
            </a:pPr>
            <a:r>
              <a:rPr lang="en-AU" sz="1800" dirty="0">
                <a:solidFill>
                  <a:srgbClr val="000000"/>
                </a:solidFill>
                <a:latin typeface="Calibri"/>
              </a:rPr>
              <a:t>No sign of any extension in </a:t>
            </a:r>
            <a:r>
              <a:rPr lang="en-AU" sz="1800" dirty="0" smtClean="0">
                <a:solidFill>
                  <a:srgbClr val="000000"/>
                </a:solidFill>
                <a:latin typeface="Calibri"/>
              </a:rPr>
              <a:t>TGSS-ADR</a:t>
            </a:r>
            <a:endParaRPr sz="1800" dirty="0"/>
          </a:p>
          <a:p>
            <a:pPr>
              <a:lnSpc>
                <a:spcPct val="100000"/>
              </a:lnSpc>
            </a:pPr>
            <a:endParaRPr sz="1800" dirty="0"/>
          </a:p>
          <a:p>
            <a:pPr>
              <a:lnSpc>
                <a:spcPct val="100000"/>
              </a:lnSpc>
            </a:pPr>
            <a:endParaRPr sz="1800" dirty="0"/>
          </a:p>
          <a:p>
            <a:pPr>
              <a:lnSpc>
                <a:spcPct val="100000"/>
              </a:lnSpc>
            </a:pPr>
            <a:endParaRPr sz="1800" dirty="0"/>
          </a:p>
        </p:txBody>
      </p:sp>
      <p:pic>
        <p:nvPicPr>
          <p:cNvPr id="99" name="Picture 98"/>
          <p:cNvPicPr/>
          <p:nvPr/>
        </p:nvPicPr>
        <p:blipFill>
          <a:blip r:embed="rId4"/>
          <a:stretch>
            <a:fillRect/>
          </a:stretch>
        </p:blipFill>
        <p:spPr>
          <a:xfrm>
            <a:off x="6619914" y="4725144"/>
            <a:ext cx="2488590" cy="21357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2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-171400"/>
            <a:ext cx="9144000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10145"/>
            <a:ext cx="7316277" cy="54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Mapping CMEs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Choose observations which we believe are likely to contain a CME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Analyse these along with a control sample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00" y="2780928"/>
            <a:ext cx="4906888" cy="3134956"/>
          </a:xfrm>
          <a:prstGeom prst="rect">
            <a:avLst/>
          </a:prstGeom>
        </p:spPr>
      </p:pic>
      <p:pic>
        <p:nvPicPr>
          <p:cNvPr id="5" name="C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" y="3140967"/>
            <a:ext cx="3319537" cy="3319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6237312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1"/>
                </a:solidFill>
              </a:rPr>
              <a:t>Patrick McCauley (</a:t>
            </a:r>
            <a:r>
              <a:rPr lang="en-AU" dirty="0" err="1" smtClean="0">
                <a:solidFill>
                  <a:schemeClr val="tx1"/>
                </a:solidFill>
              </a:rPr>
              <a:t>USyd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605" y="-99392"/>
            <a:ext cx="3631601" cy="1139825"/>
          </a:xfrm>
        </p:spPr>
        <p:txBody>
          <a:bodyPr/>
          <a:lstStyle/>
          <a:p>
            <a:r>
              <a:rPr lang="en-US" dirty="0" smtClean="0"/>
              <a:t>IPS with the MWA</a:t>
            </a:r>
            <a:endParaRPr lang="en-US" dirty="0"/>
          </a:p>
        </p:txBody>
      </p:sp>
      <p:pic>
        <p:nvPicPr>
          <p:cNvPr id="6" name="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391" cy="6858000"/>
          </a:xfrm>
        </p:spPr>
      </p:pic>
      <p:sp>
        <p:nvSpPr>
          <p:cNvPr id="4" name="TextBox 3"/>
          <p:cNvSpPr txBox="1"/>
          <p:nvPr/>
        </p:nvSpPr>
        <p:spPr>
          <a:xfrm>
            <a:off x="4571405" y="0"/>
            <a:ext cx="503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8˚×5˚ field; 1 minute of data (4×real time)</a:t>
            </a:r>
          </a:p>
        </p:txBody>
      </p:sp>
    </p:spTree>
    <p:extLst>
      <p:ext uri="{BB962C8B-B14F-4D97-AF65-F5344CB8AC3E}">
        <p14:creationId xmlns:p14="http://schemas.microsoft.com/office/powerpoint/2010/main" val="1664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43000" y="857250"/>
            <a:ext cx="6885384" cy="521804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AU" sz="1800" dirty="0">
              <a:latin typeface="Corbel" panose="020B0503020204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77788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691" y="27384"/>
            <a:ext cx="1008620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6506"/>
            <a:ext cx="6865938" cy="1139825"/>
          </a:xfrm>
        </p:spPr>
        <p:txBody>
          <a:bodyPr/>
          <a:lstStyle/>
          <a:p>
            <a:r>
              <a:rPr lang="en-AU" dirty="0" smtClean="0"/>
              <a:t>G-ratio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2636912"/>
            <a:ext cx="1659070" cy="1659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36510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chemeClr val="tx1"/>
                </a:solidFill>
              </a:rPr>
              <a:t>LASCO C2</a:t>
            </a:r>
          </a:p>
          <a:p>
            <a:r>
              <a:rPr lang="en-AU" sz="1800" dirty="0" smtClean="0">
                <a:solidFill>
                  <a:schemeClr val="tx1"/>
                </a:solidFill>
              </a:rPr>
              <a:t>Not to scale!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691" y="27384"/>
            <a:ext cx="1008620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6506"/>
            <a:ext cx="6865938" cy="1139825"/>
          </a:xfrm>
        </p:spPr>
        <p:txBody>
          <a:bodyPr/>
          <a:lstStyle/>
          <a:p>
            <a:r>
              <a:rPr lang="en-AU" dirty="0" smtClean="0"/>
              <a:t>G-ratio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2636912"/>
            <a:ext cx="1659070" cy="1659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36510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chemeClr val="tx1"/>
                </a:solidFill>
              </a:rPr>
              <a:t>LASCO C2</a:t>
            </a:r>
          </a:p>
          <a:p>
            <a:r>
              <a:rPr lang="en-AU" sz="1800" dirty="0" smtClean="0">
                <a:solidFill>
                  <a:schemeClr val="tx1"/>
                </a:solidFill>
              </a:rPr>
              <a:t>Not to scale!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95936" y="2132856"/>
            <a:ext cx="1008112" cy="230425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1116" y="4517504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chemeClr val="tx1"/>
                </a:solidFill>
              </a:rPr>
              <a:t>Enhancement 30˚</a:t>
            </a:r>
          </a:p>
          <a:p>
            <a:r>
              <a:rPr lang="en-AU" sz="1800" dirty="0" smtClean="0">
                <a:solidFill>
                  <a:schemeClr val="tx1"/>
                </a:solidFill>
              </a:rPr>
              <a:t>From Sun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691" y="27384"/>
            <a:ext cx="1008620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6927"/>
            <a:ext cx="6865938" cy="1139825"/>
          </a:xfrm>
        </p:spPr>
        <p:txBody>
          <a:bodyPr/>
          <a:lstStyle/>
          <a:p>
            <a:r>
              <a:rPr lang="en-AU" dirty="0" smtClean="0"/>
              <a:t>G-ratio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2636912"/>
            <a:ext cx="1659070" cy="16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691" y="27384"/>
            <a:ext cx="1008620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6927"/>
            <a:ext cx="6865938" cy="1139825"/>
          </a:xfrm>
        </p:spPr>
        <p:txBody>
          <a:bodyPr/>
          <a:lstStyle/>
          <a:p>
            <a:r>
              <a:rPr lang="en-AU" dirty="0" smtClean="0"/>
              <a:t>G-ratio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2636912"/>
            <a:ext cx="1659070" cy="1659070"/>
          </a:xfrm>
          <a:prstGeom prst="rect">
            <a:avLst/>
          </a:prstGeom>
        </p:spPr>
      </p:pic>
      <p:sp>
        <p:nvSpPr>
          <p:cNvPr id="10" name="Parallelogram 9"/>
          <p:cNvSpPr/>
          <p:nvPr/>
        </p:nvSpPr>
        <p:spPr bwMode="auto">
          <a:xfrm>
            <a:off x="3131840" y="3933056"/>
            <a:ext cx="1152128" cy="1080120"/>
          </a:xfrm>
          <a:prstGeom prst="parallelogram">
            <a:avLst>
              <a:gd name="adj" fmla="val 4981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3658" y="5412976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chemeClr val="tx1"/>
                </a:solidFill>
              </a:rPr>
              <a:t>Some evidence of extension to</a:t>
            </a:r>
          </a:p>
          <a:p>
            <a:r>
              <a:rPr lang="en-AU" sz="1800" dirty="0" smtClean="0">
                <a:solidFill>
                  <a:schemeClr val="tx1"/>
                </a:solidFill>
              </a:rPr>
              <a:t>the south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183" y="29769"/>
            <a:ext cx="10082695" cy="68556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58" y="0"/>
            <a:ext cx="6865938" cy="1139825"/>
          </a:xfrm>
        </p:spPr>
        <p:txBody>
          <a:bodyPr/>
          <a:lstStyle/>
          <a:p>
            <a:r>
              <a:rPr lang="en-AU" dirty="0" smtClean="0"/>
              <a:t>G-ratio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2636912"/>
            <a:ext cx="1659070" cy="165907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995936" y="4509120"/>
            <a:ext cx="792088" cy="7920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36512" y="-27384"/>
            <a:ext cx="2952328" cy="26642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232" y="-171400"/>
            <a:ext cx="7956376" cy="1139825"/>
          </a:xfrm>
        </p:spPr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968425"/>
            <a:ext cx="8856984" cy="56509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2100" dirty="0" smtClean="0"/>
              <a:t>The near-Earth environment and Heliosphere is the prism through which we see the rest of the Universe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Ionosphere (e.g. </a:t>
            </a:r>
            <a:r>
              <a:rPr lang="en-AU" sz="1900" dirty="0" err="1" smtClean="0"/>
              <a:t>EoR</a:t>
            </a:r>
            <a:r>
              <a:rPr lang="en-AU" sz="1900" dirty="0" smtClean="0"/>
              <a:t> and other precision measurements)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Pulsars (e.g. effect of heliosphere irregularities on pulsar timing)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 smtClean="0"/>
              <a:t>IPS in particular is a technique which has applications across both Space Weather and Astrophysics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Track characterise CMEs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Identify </a:t>
            </a:r>
            <a:r>
              <a:rPr lang="en-AU" sz="1900" dirty="0" err="1" smtClean="0"/>
              <a:t>HzRGs</a:t>
            </a:r>
            <a:endParaRPr lang="en-AU" sz="19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Discover pulsars?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 smtClean="0"/>
              <a:t>Solar/IPS observations are useful for precision tests of our instruments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Extremely high dynamic range imaging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Observing into the strong source regime (IPS)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900" dirty="0" smtClean="0"/>
              <a:t>Measuring ionospheric scintillation and identifying data errors in the time domain (IPS).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100" dirty="0" smtClean="0"/>
              <a:t>Case study in maximising science return by exploiting capabilities of the instrument</a:t>
            </a:r>
            <a:endParaRPr lang="en-AU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6263680" y="623731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tx1"/>
                </a:solidFill>
              </a:rPr>
              <a:t>www.icrar.org/ips</a:t>
            </a:r>
            <a:endParaRPr lang="en-A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Lightcurve</a:t>
            </a:r>
            <a:r>
              <a:rPr lang="en-AU" dirty="0" smtClean="0"/>
              <a:t>/Power spectrum On/Off source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339" y="1754814"/>
            <a:ext cx="7735789" cy="386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345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115616" y="836712"/>
            <a:ext cx="2214246" cy="199822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AU" sz="1800" dirty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61" y="-90165"/>
            <a:ext cx="5967282" cy="854869"/>
          </a:xfrm>
        </p:spPr>
        <p:txBody>
          <a:bodyPr/>
          <a:lstStyle/>
          <a:p>
            <a:r>
              <a:rPr lang="en-US" dirty="0" smtClean="0"/>
              <a:t>Mean Image vs RMS Image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967166" cy="5976664"/>
          </a:xfrm>
        </p:spPr>
      </p:pic>
    </p:spTree>
    <p:extLst>
      <p:ext uri="{BB962C8B-B14F-4D97-AF65-F5344CB8AC3E}">
        <p14:creationId xmlns:p14="http://schemas.microsoft.com/office/powerpoint/2010/main" val="1444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 overview of IPS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" y="1268760"/>
            <a:ext cx="4546848" cy="4797425"/>
          </a:xfrm>
        </p:spPr>
        <p:txBody>
          <a:bodyPr/>
          <a:lstStyle/>
          <a:p>
            <a:r>
              <a:rPr lang="en-AU" sz="3200" b="1" dirty="0" smtClean="0"/>
              <a:t>Observables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Scintillation Index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Power Spectrum / ACF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Distribution of Fluctuations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Multi-frequency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Cross spectrum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Cross </a:t>
            </a:r>
            <a:r>
              <a:rPr lang="en-AU" sz="2600" dirty="0" smtClean="0"/>
              <a:t>correlation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Multi-station</a:t>
            </a:r>
            <a:endParaRPr lang="en-AU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55976" y="1268760"/>
            <a:ext cx="48862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sz="2800" b="1" kern="0" dirty="0" smtClean="0"/>
              <a:t>Heliosphere Parameters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Solar Wind Density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Solar Wind Speed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Turbulence parameters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>
                <a:solidFill>
                  <a:schemeClr val="tx1"/>
                </a:solidFill>
              </a:rPr>
              <a:t>3D Anisotropy</a:t>
            </a:r>
          </a:p>
          <a:p>
            <a:pPr marL="0" indent="0" eaLnBrk="1" hangingPunct="1"/>
            <a:r>
              <a:rPr lang="en-AU" sz="2800" b="1" kern="0" dirty="0" smtClean="0"/>
              <a:t>Astrophysical Parameters</a:t>
            </a:r>
            <a:endParaRPr lang="en-AU" b="1" kern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Source size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Source Structure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AU" kern="0" dirty="0" smtClean="0"/>
              <a:t>Source variability?</a:t>
            </a:r>
          </a:p>
        </p:txBody>
      </p:sp>
    </p:spTree>
    <p:extLst>
      <p:ext uri="{BB962C8B-B14F-4D97-AF65-F5344CB8AC3E}">
        <p14:creationId xmlns:p14="http://schemas.microsoft.com/office/powerpoint/2010/main" val="22490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Expected Scintillation Index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46" y="1865388"/>
            <a:ext cx="6270073" cy="37855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42030" y="5643247"/>
            <a:ext cx="294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dirty="0" err="1">
                <a:solidFill>
                  <a:schemeClr val="tx1"/>
                </a:solidFill>
                <a:latin typeface="Corbel" panose="020B0503020204020204" pitchFamily="34" charset="0"/>
              </a:rPr>
              <a:t>Chhetri</a:t>
            </a:r>
            <a:r>
              <a:rPr lang="en-AU" sz="1800" dirty="0">
                <a:solidFill>
                  <a:schemeClr val="tx1"/>
                </a:solidFill>
                <a:latin typeface="Corbel" panose="020B0503020204020204" pitchFamily="34" charset="0"/>
              </a:rPr>
              <a:t>+ IPS with the MWA II</a:t>
            </a:r>
          </a:p>
        </p:txBody>
      </p:sp>
    </p:spTree>
    <p:extLst>
      <p:ext uri="{BB962C8B-B14F-4D97-AF65-F5344CB8AC3E}">
        <p14:creationId xmlns:p14="http://schemas.microsoft.com/office/powerpoint/2010/main" val="31379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Large fraction of peaked 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9" y="1577556"/>
            <a:ext cx="6705794" cy="4423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5766" y="2594952"/>
            <a:ext cx="4428492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700" dirty="0">
                <a:solidFill>
                  <a:schemeClr val="tx1"/>
                </a:solidFill>
                <a:latin typeface="Corbel" panose="020B0503020204020204" pitchFamily="34" charset="0"/>
              </a:rPr>
              <a:t>Stark contrast with:</a:t>
            </a:r>
          </a:p>
          <a:p>
            <a:pPr marL="257175" indent="-257175">
              <a:buFontTx/>
              <a:buChar char="-"/>
            </a:pPr>
            <a:r>
              <a:rPr lang="en-AU" sz="2700" dirty="0">
                <a:solidFill>
                  <a:schemeClr val="tx1"/>
                </a:solidFill>
                <a:latin typeface="Corbel" panose="020B0503020204020204" pitchFamily="34" charset="0"/>
              </a:rPr>
              <a:t>General low-frequency source population</a:t>
            </a:r>
          </a:p>
          <a:p>
            <a:pPr marL="257175" indent="-257175">
              <a:buFontTx/>
              <a:buChar char="-"/>
            </a:pPr>
            <a:r>
              <a:rPr lang="en-AU" sz="2700" dirty="0">
                <a:solidFill>
                  <a:schemeClr val="tx1"/>
                </a:solidFill>
                <a:latin typeface="Corbel" panose="020B0503020204020204" pitchFamily="34" charset="0"/>
              </a:rPr>
              <a:t>Compact source population at higher frequencies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3628" y="5675040"/>
            <a:ext cx="294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dirty="0" err="1">
                <a:solidFill>
                  <a:schemeClr val="tx1"/>
                </a:solidFill>
                <a:latin typeface="Corbel" panose="020B0503020204020204" pitchFamily="34" charset="0"/>
              </a:rPr>
              <a:t>Chhetri</a:t>
            </a:r>
            <a:r>
              <a:rPr lang="en-AU" sz="1800" dirty="0">
                <a:solidFill>
                  <a:schemeClr val="tx1"/>
                </a:solidFill>
                <a:latin typeface="Corbel" panose="020B0503020204020204" pitchFamily="34" charset="0"/>
              </a:rPr>
              <a:t>+ IPS with the MWA II</a:t>
            </a:r>
          </a:p>
        </p:txBody>
      </p:sp>
    </p:spTree>
    <p:extLst>
      <p:ext uri="{BB962C8B-B14F-4D97-AF65-F5344CB8AC3E}">
        <p14:creationId xmlns:p14="http://schemas.microsoft.com/office/powerpoint/2010/main" val="5099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Compactness vs Spectral Index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9" y="1371600"/>
            <a:ext cx="7649726" cy="4797425"/>
          </a:xfrm>
        </p:spPr>
      </p:pic>
    </p:spTree>
    <p:extLst>
      <p:ext uri="{BB962C8B-B14F-4D97-AF65-F5344CB8AC3E}">
        <p14:creationId xmlns:p14="http://schemas.microsoft.com/office/powerpoint/2010/main" val="11413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m-p curves for consecutive observations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29" y="1371600"/>
            <a:ext cx="6396566" cy="47974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78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502</Words>
  <Application>Microsoft Office PowerPoint</Application>
  <PresentationFormat>On-screen Show (4:3)</PresentationFormat>
  <Paragraphs>96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Arial</vt:lpstr>
      <vt:lpstr>Calibri</vt:lpstr>
      <vt:lpstr>Corbel</vt:lpstr>
      <vt:lpstr>DejaVu Sans</vt:lpstr>
      <vt:lpstr>Droid Sans Fallback</vt:lpstr>
      <vt:lpstr>Lucida Grande</vt:lpstr>
      <vt:lpstr>StarSymbol</vt:lpstr>
      <vt:lpstr>Times New Roman</vt:lpstr>
      <vt:lpstr>Office Theme</vt:lpstr>
      <vt:lpstr>Office Theme</vt:lpstr>
      <vt:lpstr>Office Theme</vt:lpstr>
      <vt:lpstr>PowerPoint Presentation</vt:lpstr>
      <vt:lpstr>IPS with the MWA</vt:lpstr>
      <vt:lpstr>Lightcurve/Power spectrum On/Off source</vt:lpstr>
      <vt:lpstr>Mean Image vs RMS Image</vt:lpstr>
      <vt:lpstr>An overview of IPS</vt:lpstr>
      <vt:lpstr>Expected Scintillation Index</vt:lpstr>
      <vt:lpstr>Large fraction of peaked sources</vt:lpstr>
      <vt:lpstr>Compactness vs Spectral Index</vt:lpstr>
      <vt:lpstr>m-p curves for consecutive observations</vt:lpstr>
      <vt:lpstr>Going below the confusion limit</vt:lpstr>
      <vt:lpstr>J0034-0534 (millisecond pulsar)</vt:lpstr>
      <vt:lpstr>RMS vs Skew</vt:lpstr>
      <vt:lpstr>Ionospheric Scintillation 2.7%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CMEs</vt:lpstr>
      <vt:lpstr>PowerPoint Presentation</vt:lpstr>
      <vt:lpstr>G-ratio</vt:lpstr>
      <vt:lpstr>G-ratio</vt:lpstr>
      <vt:lpstr>G-ratio</vt:lpstr>
      <vt:lpstr>G-ratio</vt:lpstr>
      <vt:lpstr>G-ratio</vt:lpstr>
      <vt:lpstr>In 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Glendinning</dc:creator>
  <cp:lastModifiedBy>John Morgan</cp:lastModifiedBy>
  <cp:revision>364</cp:revision>
  <cp:lastPrinted>1601-01-01T00:00:00Z</cp:lastPrinted>
  <dcterms:created xsi:type="dcterms:W3CDTF">2008-01-25T05:13:18Z</dcterms:created>
  <dcterms:modified xsi:type="dcterms:W3CDTF">2019-11-13T03:17:51Z</dcterms:modified>
</cp:coreProperties>
</file>