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8"/>
  </p:notesMasterIdLst>
  <p:sldIdLst>
    <p:sldId id="256" r:id="rId2"/>
    <p:sldId id="263" r:id="rId3"/>
    <p:sldId id="292" r:id="rId4"/>
    <p:sldId id="257" r:id="rId5"/>
    <p:sldId id="293" r:id="rId6"/>
    <p:sldId id="295" r:id="rId7"/>
    <p:sldId id="286" r:id="rId8"/>
    <p:sldId id="369" r:id="rId9"/>
    <p:sldId id="297" r:id="rId10"/>
    <p:sldId id="275" r:id="rId11"/>
    <p:sldId id="276" r:id="rId12"/>
    <p:sldId id="277" r:id="rId13"/>
    <p:sldId id="371" r:id="rId14"/>
    <p:sldId id="370" r:id="rId15"/>
    <p:sldId id="372"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6B0"/>
    <a:srgbClr val="FF6B6B"/>
    <a:srgbClr val="91B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1" autoAdjust="0"/>
    <p:restoredTop sz="95321" autoAdjust="0"/>
  </p:normalViewPr>
  <p:slideViewPr>
    <p:cSldViewPr snapToGrid="0">
      <p:cViewPr varScale="1">
        <p:scale>
          <a:sx n="75" d="100"/>
          <a:sy n="75" d="100"/>
        </p:scale>
        <p:origin x="192"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27D82-F0E3-4C58-9EBE-23A89F72A214}" type="datetimeFigureOut">
              <a:rPr lang="en-AU" smtClean="0"/>
              <a:t>13/11/19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50A13-8E8A-428E-9CFF-D83A224B3EC6}" type="slidenum">
              <a:rPr lang="en-AU" smtClean="0"/>
              <a:t>‹#›</a:t>
            </a:fld>
            <a:endParaRPr lang="en-AU"/>
          </a:p>
        </p:txBody>
      </p:sp>
    </p:spTree>
    <p:extLst>
      <p:ext uri="{BB962C8B-B14F-4D97-AF65-F5344CB8AC3E}">
        <p14:creationId xmlns:p14="http://schemas.microsoft.com/office/powerpoint/2010/main" val="31753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C50A13-8E8A-428E-9CFF-D83A224B3EC6}" type="slidenum">
              <a:rPr lang="en-AU" smtClean="0"/>
              <a:t>1</a:t>
            </a:fld>
            <a:endParaRPr lang="en-AU"/>
          </a:p>
        </p:txBody>
      </p:sp>
    </p:spTree>
    <p:extLst>
      <p:ext uri="{BB962C8B-B14F-4D97-AF65-F5344CB8AC3E}">
        <p14:creationId xmlns:p14="http://schemas.microsoft.com/office/powerpoint/2010/main" val="110623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14</a:t>
            </a:fld>
            <a:endParaRPr lang="en-AU"/>
          </a:p>
        </p:txBody>
      </p:sp>
    </p:spTree>
    <p:extLst>
      <p:ext uri="{BB962C8B-B14F-4D97-AF65-F5344CB8AC3E}">
        <p14:creationId xmlns:p14="http://schemas.microsoft.com/office/powerpoint/2010/main" val="105603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15</a:t>
            </a:fld>
            <a:endParaRPr lang="en-AU"/>
          </a:p>
        </p:txBody>
      </p:sp>
    </p:spTree>
    <p:extLst>
      <p:ext uri="{BB962C8B-B14F-4D97-AF65-F5344CB8AC3E}">
        <p14:creationId xmlns:p14="http://schemas.microsoft.com/office/powerpoint/2010/main" val="1216568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MWA has been fully operational since mid 2013, but the M&amp;C software has evolved dramatically since then – paying back technical debt (rewriting thousands of lines of code), adding features, and supporting the end user with better metadata handling and access to data.</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16</a:t>
            </a:fld>
            <a:endParaRPr lang="en-AU"/>
          </a:p>
        </p:txBody>
      </p:sp>
    </p:spTree>
    <p:extLst>
      <p:ext uri="{BB962C8B-B14F-4D97-AF65-F5344CB8AC3E}">
        <p14:creationId xmlns:p14="http://schemas.microsoft.com/office/powerpoint/2010/main" val="345751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a:t>
            </a:fld>
            <a:endParaRPr lang="en-AU"/>
          </a:p>
        </p:txBody>
      </p:sp>
    </p:spTree>
    <p:extLst>
      <p:ext uri="{BB962C8B-B14F-4D97-AF65-F5344CB8AC3E}">
        <p14:creationId xmlns:p14="http://schemas.microsoft.com/office/powerpoint/2010/main" val="176474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a:t>
            </a:fld>
            <a:endParaRPr lang="en-AU"/>
          </a:p>
        </p:txBody>
      </p:sp>
    </p:spTree>
    <p:extLst>
      <p:ext uri="{BB962C8B-B14F-4D97-AF65-F5344CB8AC3E}">
        <p14:creationId xmlns:p14="http://schemas.microsoft.com/office/powerpoint/2010/main" val="3580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4186BA-B8B7-4302-93EA-22D4C77B5795}" type="slidenum">
              <a:rPr lang="en-US" smtClean="0"/>
              <a:pPr/>
              <a:t>4</a:t>
            </a:fld>
            <a:endParaRPr lang="en-US"/>
          </a:p>
        </p:txBody>
      </p:sp>
    </p:spTree>
    <p:extLst>
      <p:ext uri="{BB962C8B-B14F-4D97-AF65-F5344CB8AC3E}">
        <p14:creationId xmlns:p14="http://schemas.microsoft.com/office/powerpoint/2010/main" val="206393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5</a:t>
            </a:fld>
            <a:endParaRPr lang="en-AU"/>
          </a:p>
        </p:txBody>
      </p:sp>
    </p:spTree>
    <p:extLst>
      <p:ext uri="{BB962C8B-B14F-4D97-AF65-F5344CB8AC3E}">
        <p14:creationId xmlns:p14="http://schemas.microsoft.com/office/powerpoint/2010/main" val="38164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6</a:t>
            </a:fld>
            <a:endParaRPr lang="en-AU"/>
          </a:p>
        </p:txBody>
      </p:sp>
    </p:spTree>
    <p:extLst>
      <p:ext uri="{BB962C8B-B14F-4D97-AF65-F5344CB8AC3E}">
        <p14:creationId xmlns:p14="http://schemas.microsoft.com/office/powerpoint/2010/main" val="259737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7</a:t>
            </a:fld>
            <a:endParaRPr lang="en-AU"/>
          </a:p>
        </p:txBody>
      </p:sp>
    </p:spTree>
    <p:extLst>
      <p:ext uri="{BB962C8B-B14F-4D97-AF65-F5344CB8AC3E}">
        <p14:creationId xmlns:p14="http://schemas.microsoft.com/office/powerpoint/2010/main" val="79276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9</a:t>
            </a:fld>
            <a:endParaRPr lang="en-AU"/>
          </a:p>
        </p:txBody>
      </p:sp>
    </p:spTree>
    <p:extLst>
      <p:ext uri="{BB962C8B-B14F-4D97-AF65-F5344CB8AC3E}">
        <p14:creationId xmlns:p14="http://schemas.microsoft.com/office/powerpoint/2010/main" val="116472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13</a:t>
            </a:fld>
            <a:endParaRPr lang="en-AU"/>
          </a:p>
        </p:txBody>
      </p:sp>
    </p:spTree>
    <p:extLst>
      <p:ext uri="{BB962C8B-B14F-4D97-AF65-F5344CB8AC3E}">
        <p14:creationId xmlns:p14="http://schemas.microsoft.com/office/powerpoint/2010/main" val="112258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4BCE81-C9C0-49AA-BD32-ECAA5C867C93}" type="datetime1">
              <a:rPr lang="en-AU" smtClean="0"/>
              <a:t>13/11/19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165033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E6DD9-20BE-4FC5-940C-3FB362E7B202}" type="datetime1">
              <a:rPr lang="en-AU" smtClean="0"/>
              <a:t>13/11/19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3657854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9" y="36512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649780-F796-4E74-9C8A-3D787366782E}" type="datetime1">
              <a:rPr lang="en-AU" smtClean="0"/>
              <a:t>13/11/19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362270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8DC8B-4902-4049-8E04-82035F958F61}" type="datetime1">
              <a:rPr lang="en-AU" smtClean="0"/>
              <a:t>13/11/19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77814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477D11-F5BF-49CB-9A92-D5CD0D89BB2C}" type="datetime1">
              <a:rPr lang="en-AU" smtClean="0"/>
              <a:t>13/11/19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2712693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BB601-CBE7-4698-B3F1-858D41E7EA67}" type="datetime1">
              <a:rPr lang="en-AU" smtClean="0"/>
              <a:t>13/11/19</a:t>
            </a:fld>
            <a:endParaRPr lang="en-AU"/>
          </a:p>
        </p:txBody>
      </p:sp>
      <p:sp>
        <p:nvSpPr>
          <p:cNvPr id="6" name="Footer Placeholder 5"/>
          <p:cNvSpPr>
            <a:spLocks noGrp="1"/>
          </p:cNvSpPr>
          <p:nvPr>
            <p:ph type="ftr" sz="quarter" idx="11"/>
          </p:nvPr>
        </p:nvSpPr>
        <p:spPr/>
        <p:txBody>
          <a:bodyPr/>
          <a:lstStyle/>
          <a:p>
            <a:r>
              <a:rPr lang="en-US"/>
              <a:t>MWA Monitoring and Control</a:t>
            </a:r>
            <a:endParaRPr lang="en-AU"/>
          </a:p>
        </p:txBody>
      </p:sp>
      <p:sp>
        <p:nvSpPr>
          <p:cNvPr id="7" name="Slide Number Placeholder 6"/>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232975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9"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9"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62D7EC-8B34-4250-990D-0C4EAE7F49B0}" type="datetime1">
              <a:rPr lang="en-AU" smtClean="0"/>
              <a:t>13/11/19</a:t>
            </a:fld>
            <a:endParaRPr lang="en-AU"/>
          </a:p>
        </p:txBody>
      </p:sp>
      <p:sp>
        <p:nvSpPr>
          <p:cNvPr id="8" name="Footer Placeholder 7"/>
          <p:cNvSpPr>
            <a:spLocks noGrp="1"/>
          </p:cNvSpPr>
          <p:nvPr>
            <p:ph type="ftr" sz="quarter" idx="11"/>
          </p:nvPr>
        </p:nvSpPr>
        <p:spPr/>
        <p:txBody>
          <a:bodyPr/>
          <a:lstStyle/>
          <a:p>
            <a:r>
              <a:rPr lang="en-US"/>
              <a:t>MWA Monitoring and Control</a:t>
            </a:r>
            <a:endParaRPr lang="en-AU"/>
          </a:p>
        </p:txBody>
      </p:sp>
      <p:sp>
        <p:nvSpPr>
          <p:cNvPr id="9" name="Slide Number Placeholder 8"/>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1849511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5F7323-0852-4698-9047-A0224DE2EC3D}" type="datetime1">
              <a:rPr lang="en-AU" smtClean="0"/>
              <a:t>13/11/19</a:t>
            </a:fld>
            <a:endParaRPr lang="en-AU"/>
          </a:p>
        </p:txBody>
      </p:sp>
      <p:sp>
        <p:nvSpPr>
          <p:cNvPr id="4" name="Footer Placeholder 3"/>
          <p:cNvSpPr>
            <a:spLocks noGrp="1"/>
          </p:cNvSpPr>
          <p:nvPr>
            <p:ph type="ftr" sz="quarter" idx="11"/>
          </p:nvPr>
        </p:nvSpPr>
        <p:spPr/>
        <p:txBody>
          <a:bodyPr/>
          <a:lstStyle/>
          <a:p>
            <a:r>
              <a:rPr lang="en-US"/>
              <a:t>MWA Monitoring and Control</a:t>
            </a:r>
            <a:endParaRPr lang="en-AU"/>
          </a:p>
        </p:txBody>
      </p:sp>
      <p:sp>
        <p:nvSpPr>
          <p:cNvPr id="5" name="Slide Number Placeholder 4"/>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41671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AAAC4-24ED-460D-A19F-B18BD2DC9FAC}" type="datetime1">
              <a:rPr lang="en-AU" smtClean="0"/>
              <a:t>13/11/19</a:t>
            </a:fld>
            <a:endParaRPr lang="en-AU"/>
          </a:p>
        </p:txBody>
      </p:sp>
      <p:sp>
        <p:nvSpPr>
          <p:cNvPr id="3" name="Footer Placeholder 2"/>
          <p:cNvSpPr>
            <a:spLocks noGrp="1"/>
          </p:cNvSpPr>
          <p:nvPr>
            <p:ph type="ftr" sz="quarter" idx="11"/>
          </p:nvPr>
        </p:nvSpPr>
        <p:spPr/>
        <p:txBody>
          <a:bodyPr/>
          <a:lstStyle/>
          <a:p>
            <a:r>
              <a:rPr lang="en-US"/>
              <a:t>MWA Monitoring and Control</a:t>
            </a:r>
            <a:endParaRPr lang="en-AU"/>
          </a:p>
        </p:txBody>
      </p:sp>
      <p:sp>
        <p:nvSpPr>
          <p:cNvPr id="4" name="Slide Number Placeholder 3"/>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281385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7490FD-9954-4F8E-BFBD-7BAD1EB319C0}" type="datetime1">
              <a:rPr lang="en-AU" smtClean="0"/>
              <a:t>13/11/19</a:t>
            </a:fld>
            <a:endParaRPr lang="en-AU"/>
          </a:p>
        </p:txBody>
      </p:sp>
      <p:sp>
        <p:nvSpPr>
          <p:cNvPr id="6" name="Footer Placeholder 5"/>
          <p:cNvSpPr>
            <a:spLocks noGrp="1"/>
          </p:cNvSpPr>
          <p:nvPr>
            <p:ph type="ftr" sz="quarter" idx="11"/>
          </p:nvPr>
        </p:nvSpPr>
        <p:spPr/>
        <p:txBody>
          <a:bodyPr/>
          <a:lstStyle/>
          <a:p>
            <a:r>
              <a:rPr lang="en-US"/>
              <a:t>MWA Monitoring and Control</a:t>
            </a:r>
            <a:endParaRPr lang="en-AU"/>
          </a:p>
        </p:txBody>
      </p:sp>
      <p:sp>
        <p:nvSpPr>
          <p:cNvPr id="7" name="Slide Number Placeholder 6"/>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312426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4BBD1-5133-43E2-8DA6-2D918373D5A7}" type="datetime1">
              <a:rPr lang="en-AU" smtClean="0"/>
              <a:t>13/11/19</a:t>
            </a:fld>
            <a:endParaRPr lang="en-AU"/>
          </a:p>
        </p:txBody>
      </p:sp>
      <p:sp>
        <p:nvSpPr>
          <p:cNvPr id="6" name="Footer Placeholder 5"/>
          <p:cNvSpPr>
            <a:spLocks noGrp="1"/>
          </p:cNvSpPr>
          <p:nvPr>
            <p:ph type="ftr" sz="quarter" idx="11"/>
          </p:nvPr>
        </p:nvSpPr>
        <p:spPr/>
        <p:txBody>
          <a:bodyPr/>
          <a:lstStyle/>
          <a:p>
            <a:r>
              <a:rPr lang="en-US"/>
              <a:t>MWA Monitoring and Control</a:t>
            </a:r>
            <a:endParaRPr lang="en-AU"/>
          </a:p>
        </p:txBody>
      </p:sp>
      <p:sp>
        <p:nvSpPr>
          <p:cNvPr id="7" name="Slide Number Placeholder 6"/>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172754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DFD99-B595-4918-8CE0-D1A9E51C9B8B}" type="datetime1">
              <a:rPr lang="en-AU" smtClean="0"/>
              <a:t>13/11/19</a:t>
            </a:fld>
            <a:endParaRPr lang="en-AU"/>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MWA Monitoring and Control</a:t>
            </a:r>
            <a:endParaRPr lang="en-AU"/>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3EB6E-7FCE-4468-A5DA-5C7E98C6D4DA}" type="slidenum">
              <a:rPr lang="en-AU" smtClean="0"/>
              <a:t>‹#›</a:t>
            </a:fld>
            <a:endParaRPr lang="en-AU"/>
          </a:p>
        </p:txBody>
      </p:sp>
    </p:spTree>
    <p:extLst>
      <p:ext uri="{BB962C8B-B14F-4D97-AF65-F5344CB8AC3E}">
        <p14:creationId xmlns:p14="http://schemas.microsoft.com/office/powerpoint/2010/main" val="2405064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C91A7A-6B4A-456E-BA93-E40C797335AA}"/>
              </a:ext>
            </a:extLst>
          </p:cNvPr>
          <p:cNvSpPr/>
          <p:nvPr/>
        </p:nvSpPr>
        <p:spPr>
          <a:xfrm>
            <a:off x="0" y="4699608"/>
            <a:ext cx="12192000" cy="215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5A882C8-1E15-43A0-9879-E94543C6A647}"/>
              </a:ext>
            </a:extLst>
          </p:cNvPr>
          <p:cNvSpPr>
            <a:spLocks noGrp="1"/>
          </p:cNvSpPr>
          <p:nvPr>
            <p:ph type="ctrTitle"/>
          </p:nvPr>
        </p:nvSpPr>
        <p:spPr>
          <a:xfrm>
            <a:off x="1524000" y="2114271"/>
            <a:ext cx="9144000" cy="1439683"/>
          </a:xfrm>
        </p:spPr>
        <p:txBody>
          <a:bodyPr>
            <a:noAutofit/>
          </a:bodyPr>
          <a:lstStyle/>
          <a:p>
            <a:r>
              <a:rPr lang="en-AU" sz="4800" dirty="0"/>
              <a:t>An Overview of Cluster Physics Research in Australia</a:t>
            </a:r>
          </a:p>
        </p:txBody>
      </p:sp>
      <p:sp>
        <p:nvSpPr>
          <p:cNvPr id="3" name="Subtitle 2">
            <a:extLst>
              <a:ext uri="{FF2B5EF4-FFF2-40B4-BE49-F238E27FC236}">
                <a16:creationId xmlns:a16="http://schemas.microsoft.com/office/drawing/2014/main" id="{F40D5FA7-DEE3-49A5-A564-9BF97205302D}"/>
              </a:ext>
            </a:extLst>
          </p:cNvPr>
          <p:cNvSpPr>
            <a:spLocks noGrp="1"/>
          </p:cNvSpPr>
          <p:nvPr>
            <p:ph type="subTitle" idx="1"/>
          </p:nvPr>
        </p:nvSpPr>
        <p:spPr>
          <a:xfrm>
            <a:off x="2667000" y="3689970"/>
            <a:ext cx="6858000" cy="927427"/>
          </a:xfrm>
        </p:spPr>
        <p:txBody>
          <a:bodyPr>
            <a:normAutofit/>
          </a:bodyPr>
          <a:lstStyle/>
          <a:p>
            <a:r>
              <a:rPr lang="en-AU" sz="2800" dirty="0"/>
              <a:t>Radio observations using MWA and ASKAP</a:t>
            </a:r>
          </a:p>
        </p:txBody>
      </p:sp>
      <p:pic>
        <p:nvPicPr>
          <p:cNvPr id="6" name="Picture 5">
            <a:extLst>
              <a:ext uri="{FF2B5EF4-FFF2-40B4-BE49-F238E27FC236}">
                <a16:creationId xmlns:a16="http://schemas.microsoft.com/office/drawing/2014/main" id="{7BDEB4AA-D9E8-4D4C-9457-B9C91595B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981" y="5208686"/>
            <a:ext cx="1510087" cy="1140235"/>
          </a:xfrm>
          <a:prstGeom prst="rect">
            <a:avLst/>
          </a:prstGeom>
        </p:spPr>
      </p:pic>
      <p:cxnSp>
        <p:nvCxnSpPr>
          <p:cNvPr id="12" name="Straight Connector 11">
            <a:extLst>
              <a:ext uri="{FF2B5EF4-FFF2-40B4-BE49-F238E27FC236}">
                <a16:creationId xmlns:a16="http://schemas.microsoft.com/office/drawing/2014/main" id="{1DB82CFF-66AF-4F40-AAD9-FB00A96EDCF7}"/>
              </a:ext>
            </a:extLst>
          </p:cNvPr>
          <p:cNvCxnSpPr/>
          <p:nvPr/>
        </p:nvCxnSpPr>
        <p:spPr>
          <a:xfrm>
            <a:off x="2030803" y="3439920"/>
            <a:ext cx="813039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2DE40B4-5660-4D92-B37F-A76D20D11A09}"/>
              </a:ext>
            </a:extLst>
          </p:cNvPr>
          <p:cNvSpPr/>
          <p:nvPr/>
        </p:nvSpPr>
        <p:spPr>
          <a:xfrm>
            <a:off x="0" y="8"/>
            <a:ext cx="12192000" cy="201578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70CB1FAF-1315-4363-84BA-EBB675FDA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42" y="188260"/>
            <a:ext cx="3936815" cy="1601887"/>
          </a:xfrm>
          <a:prstGeom prst="rect">
            <a:avLst/>
          </a:prstGeom>
        </p:spPr>
      </p:pic>
      <p:sp>
        <p:nvSpPr>
          <p:cNvPr id="17" name="TextBox 16">
            <a:extLst>
              <a:ext uri="{FF2B5EF4-FFF2-40B4-BE49-F238E27FC236}">
                <a16:creationId xmlns:a16="http://schemas.microsoft.com/office/drawing/2014/main" id="{CD0A0C08-CF40-481C-B247-77304DFB39E8}"/>
              </a:ext>
            </a:extLst>
          </p:cNvPr>
          <p:cNvSpPr txBox="1"/>
          <p:nvPr/>
        </p:nvSpPr>
        <p:spPr>
          <a:xfrm>
            <a:off x="681932" y="5517924"/>
            <a:ext cx="5092995" cy="830997"/>
          </a:xfrm>
          <a:prstGeom prst="rect">
            <a:avLst/>
          </a:prstGeom>
          <a:noFill/>
        </p:spPr>
        <p:txBody>
          <a:bodyPr wrap="square" rtlCol="0">
            <a:spAutoFit/>
          </a:bodyPr>
          <a:lstStyle/>
          <a:p>
            <a:r>
              <a:rPr lang="en-AU" sz="2400" dirty="0">
                <a:solidFill>
                  <a:schemeClr val="bg1"/>
                </a:solidFill>
              </a:rPr>
              <a:t>Professor Melanie Johnston-</a:t>
            </a:r>
            <a:r>
              <a:rPr lang="en-AU" sz="2400" dirty="0" err="1">
                <a:solidFill>
                  <a:schemeClr val="bg1"/>
                </a:solidFill>
              </a:rPr>
              <a:t>Hollitt</a:t>
            </a:r>
            <a:endParaRPr lang="en-US" sz="2400" dirty="0">
              <a:solidFill>
                <a:schemeClr val="bg1"/>
              </a:solidFill>
            </a:endParaRPr>
          </a:p>
          <a:p>
            <a:r>
              <a:rPr lang="en-AU" sz="2400" dirty="0">
                <a:solidFill>
                  <a:schemeClr val="bg1"/>
                </a:solidFill>
              </a:rPr>
              <a:t>Curtin Institute of Radio Astronomy</a:t>
            </a:r>
            <a:endParaRPr lang="en-US" sz="2400" dirty="0">
              <a:solidFill>
                <a:schemeClr val="bg1"/>
              </a:solidFill>
            </a:endParaRPr>
          </a:p>
        </p:txBody>
      </p:sp>
    </p:spTree>
    <p:extLst>
      <p:ext uri="{BB962C8B-B14F-4D97-AF65-F5344CB8AC3E}">
        <p14:creationId xmlns:p14="http://schemas.microsoft.com/office/powerpoint/2010/main" val="103478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41" y="0"/>
            <a:ext cx="7476688"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0"/>
            <a:ext cx="7640877"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695" y="0"/>
            <a:ext cx="7694341" cy="6858000"/>
          </a:xfrm>
          <a:prstGeom prst="rect">
            <a:avLst/>
          </a:prstGeom>
        </p:spPr>
      </p:pic>
      <p:sp>
        <p:nvSpPr>
          <p:cNvPr id="8" name="TextBox 7"/>
          <p:cNvSpPr txBox="1"/>
          <p:nvPr/>
        </p:nvSpPr>
        <p:spPr>
          <a:xfrm>
            <a:off x="9696524" y="145242"/>
            <a:ext cx="1797803" cy="369332"/>
          </a:xfrm>
          <a:prstGeom prst="rect">
            <a:avLst/>
          </a:prstGeom>
          <a:solidFill>
            <a:schemeClr val="tx1"/>
          </a:solidFill>
        </p:spPr>
        <p:txBody>
          <a:bodyPr wrap="square" rtlCol="0">
            <a:spAutoFit/>
          </a:bodyPr>
          <a:lstStyle/>
          <a:p>
            <a:r>
              <a:rPr lang="en-US" dirty="0">
                <a:solidFill>
                  <a:srgbClr val="FF0000"/>
                </a:solidFill>
              </a:rPr>
              <a:t>EMBARGOED!</a:t>
            </a:r>
          </a:p>
        </p:txBody>
      </p:sp>
    </p:spTree>
    <p:extLst>
      <p:ext uri="{BB962C8B-B14F-4D97-AF65-F5344CB8AC3E}">
        <p14:creationId xmlns:p14="http://schemas.microsoft.com/office/powerpoint/2010/main" val="29186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93" y="552323"/>
            <a:ext cx="5640016" cy="3960813"/>
          </a:xfrm>
          <a:prstGeom prst="rect">
            <a:avLst/>
          </a:prstGeom>
        </p:spPr>
      </p:pic>
      <p:sp>
        <p:nvSpPr>
          <p:cNvPr id="5" name="TextBox 4"/>
          <p:cNvSpPr txBox="1"/>
          <p:nvPr/>
        </p:nvSpPr>
        <p:spPr>
          <a:xfrm>
            <a:off x="978568" y="4908884"/>
            <a:ext cx="2751651" cy="1754326"/>
          </a:xfrm>
          <a:prstGeom prst="rect">
            <a:avLst/>
          </a:prstGeom>
          <a:noFill/>
        </p:spPr>
        <p:txBody>
          <a:bodyPr wrap="none" rtlCol="0">
            <a:spAutoFit/>
          </a:bodyPr>
          <a:lstStyle/>
          <a:p>
            <a:r>
              <a:rPr lang="en-US" dirty="0"/>
              <a:t>ATCA: 1.4 GHz </a:t>
            </a:r>
          </a:p>
          <a:p>
            <a:r>
              <a:rPr lang="en-US" dirty="0"/>
              <a:t>Bandwidth: 256 MHz </a:t>
            </a:r>
          </a:p>
          <a:p>
            <a:r>
              <a:rPr lang="en-US" dirty="0" err="1"/>
              <a:t>Rms</a:t>
            </a:r>
            <a:r>
              <a:rPr lang="en-US" dirty="0"/>
              <a:t> = 100 </a:t>
            </a:r>
            <a:r>
              <a:rPr lang="en-US" dirty="0" err="1"/>
              <a:t>uJy</a:t>
            </a:r>
            <a:endParaRPr lang="en-US" dirty="0"/>
          </a:p>
          <a:p>
            <a:r>
              <a:rPr lang="en-US" dirty="0"/>
              <a:t>Beam = 6”</a:t>
            </a:r>
          </a:p>
          <a:p>
            <a:r>
              <a:rPr lang="en-US" dirty="0"/>
              <a:t>Integration time: 108 hours</a:t>
            </a:r>
          </a:p>
          <a:p>
            <a:r>
              <a:rPr lang="en-US" dirty="0"/>
              <a:t>Johnston-</a:t>
            </a:r>
            <a:r>
              <a:rPr lang="en-US" dirty="0" err="1"/>
              <a:t>Hollitt</a:t>
            </a:r>
            <a:r>
              <a:rPr lang="en-US" dirty="0"/>
              <a:t> 2003</a:t>
            </a:r>
          </a:p>
        </p:txBody>
      </p:sp>
      <p:sp>
        <p:nvSpPr>
          <p:cNvPr id="6" name="TextBox 5"/>
          <p:cNvSpPr txBox="1"/>
          <p:nvPr/>
        </p:nvSpPr>
        <p:spPr>
          <a:xfrm>
            <a:off x="6766121" y="4908884"/>
            <a:ext cx="4245008" cy="1754326"/>
          </a:xfrm>
          <a:prstGeom prst="rect">
            <a:avLst/>
          </a:prstGeom>
          <a:noFill/>
        </p:spPr>
        <p:txBody>
          <a:bodyPr wrap="none" rtlCol="0">
            <a:spAutoFit/>
          </a:bodyPr>
          <a:lstStyle/>
          <a:p>
            <a:r>
              <a:rPr lang="en-US" dirty="0"/>
              <a:t>ASKAP: 912 MHz</a:t>
            </a:r>
          </a:p>
          <a:p>
            <a:r>
              <a:rPr lang="en-US" dirty="0"/>
              <a:t>Bandwidth: 240 MHz </a:t>
            </a:r>
          </a:p>
          <a:p>
            <a:r>
              <a:rPr lang="en-US" dirty="0" err="1"/>
              <a:t>Rms</a:t>
            </a:r>
            <a:r>
              <a:rPr lang="en-US" dirty="0"/>
              <a:t> = 100 </a:t>
            </a:r>
            <a:r>
              <a:rPr lang="en-US" dirty="0" err="1"/>
              <a:t>uJy</a:t>
            </a:r>
            <a:endParaRPr lang="en-US" dirty="0"/>
          </a:p>
          <a:p>
            <a:r>
              <a:rPr lang="en-US" dirty="0"/>
              <a:t>Beam = 30”</a:t>
            </a:r>
          </a:p>
          <a:p>
            <a:r>
              <a:rPr lang="en-US" dirty="0"/>
              <a:t>Integration time: 9 hours</a:t>
            </a:r>
          </a:p>
          <a:p>
            <a:r>
              <a:rPr lang="en-US" dirty="0"/>
              <a:t>Johnston-</a:t>
            </a:r>
            <a:r>
              <a:rPr lang="en-US" dirty="0" err="1"/>
              <a:t>Hollitt</a:t>
            </a:r>
            <a:r>
              <a:rPr lang="en-US" dirty="0"/>
              <a:t>, Keel, </a:t>
            </a:r>
            <a:r>
              <a:rPr lang="en-US" dirty="0" err="1"/>
              <a:t>Hotan</a:t>
            </a:r>
            <a:r>
              <a:rPr lang="en-US" dirty="0"/>
              <a:t> et al. (in prep)</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43" y="552323"/>
            <a:ext cx="6101793" cy="3960813"/>
          </a:xfrm>
          <a:prstGeom prst="rect">
            <a:avLst/>
          </a:prstGeom>
        </p:spPr>
      </p:pic>
      <p:sp>
        <p:nvSpPr>
          <p:cNvPr id="8" name="TextBox 7"/>
          <p:cNvSpPr txBox="1"/>
          <p:nvPr/>
        </p:nvSpPr>
        <p:spPr>
          <a:xfrm>
            <a:off x="9144000" y="765174"/>
            <a:ext cx="1797803" cy="369332"/>
          </a:xfrm>
          <a:prstGeom prst="rect">
            <a:avLst/>
          </a:prstGeom>
          <a:solidFill>
            <a:schemeClr val="tx1"/>
          </a:solidFill>
        </p:spPr>
        <p:txBody>
          <a:bodyPr wrap="square" rtlCol="0">
            <a:spAutoFit/>
          </a:bodyPr>
          <a:lstStyle/>
          <a:p>
            <a:r>
              <a:rPr lang="en-US" dirty="0">
                <a:solidFill>
                  <a:srgbClr val="FF0000"/>
                </a:solidFill>
              </a:rPr>
              <a:t>EMBARGOED!</a:t>
            </a:r>
          </a:p>
        </p:txBody>
      </p:sp>
    </p:spTree>
    <p:extLst>
      <p:ext uri="{BB962C8B-B14F-4D97-AF65-F5344CB8AC3E}">
        <p14:creationId xmlns:p14="http://schemas.microsoft.com/office/powerpoint/2010/main" val="2835556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918" y="281561"/>
            <a:ext cx="4179094" cy="4643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 y="412541"/>
            <a:ext cx="4014788" cy="438147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012" y="281561"/>
            <a:ext cx="4248251" cy="4643438"/>
          </a:xfrm>
          <a:prstGeom prst="rect">
            <a:avLst/>
          </a:prstGeom>
        </p:spPr>
      </p:pic>
      <p:sp>
        <p:nvSpPr>
          <p:cNvPr id="7" name="TextBox 6"/>
          <p:cNvSpPr txBox="1"/>
          <p:nvPr/>
        </p:nvSpPr>
        <p:spPr>
          <a:xfrm>
            <a:off x="4143375" y="4924999"/>
            <a:ext cx="2751651" cy="1754326"/>
          </a:xfrm>
          <a:prstGeom prst="rect">
            <a:avLst/>
          </a:prstGeom>
          <a:noFill/>
        </p:spPr>
        <p:txBody>
          <a:bodyPr wrap="none" rtlCol="0">
            <a:spAutoFit/>
          </a:bodyPr>
          <a:lstStyle/>
          <a:p>
            <a:r>
              <a:rPr lang="en-US" dirty="0"/>
              <a:t>ATCA: 1.4 GHz </a:t>
            </a:r>
          </a:p>
          <a:p>
            <a:r>
              <a:rPr lang="en-US" dirty="0"/>
              <a:t>Bandwidth: 256 MHz  </a:t>
            </a:r>
          </a:p>
          <a:p>
            <a:r>
              <a:rPr lang="en-US" dirty="0" err="1"/>
              <a:t>Rms</a:t>
            </a:r>
            <a:r>
              <a:rPr lang="en-US" dirty="0"/>
              <a:t> = 100 </a:t>
            </a:r>
            <a:r>
              <a:rPr lang="en-US" dirty="0" err="1"/>
              <a:t>uJy</a:t>
            </a:r>
            <a:endParaRPr lang="en-US" dirty="0"/>
          </a:p>
          <a:p>
            <a:r>
              <a:rPr lang="en-US" dirty="0"/>
              <a:t>Beam = 6”</a:t>
            </a:r>
          </a:p>
          <a:p>
            <a:r>
              <a:rPr lang="en-US" dirty="0"/>
              <a:t>Integration time: 108 hours</a:t>
            </a:r>
          </a:p>
          <a:p>
            <a:r>
              <a:rPr lang="en-US" dirty="0"/>
              <a:t>Johnston-</a:t>
            </a:r>
            <a:r>
              <a:rPr lang="en-US" dirty="0" err="1"/>
              <a:t>Hollitt</a:t>
            </a:r>
            <a:r>
              <a:rPr lang="en-US" dirty="0"/>
              <a:t> 2003</a:t>
            </a:r>
          </a:p>
        </p:txBody>
      </p:sp>
      <p:sp>
        <p:nvSpPr>
          <p:cNvPr id="8" name="TextBox 7"/>
          <p:cNvSpPr txBox="1"/>
          <p:nvPr/>
        </p:nvSpPr>
        <p:spPr>
          <a:xfrm>
            <a:off x="7720012" y="4924999"/>
            <a:ext cx="4245008" cy="1754326"/>
          </a:xfrm>
          <a:prstGeom prst="rect">
            <a:avLst/>
          </a:prstGeom>
          <a:noFill/>
        </p:spPr>
        <p:txBody>
          <a:bodyPr wrap="none" rtlCol="0">
            <a:spAutoFit/>
          </a:bodyPr>
          <a:lstStyle/>
          <a:p>
            <a:r>
              <a:rPr lang="en-US" dirty="0"/>
              <a:t>ASKAP: 912 MHz </a:t>
            </a:r>
          </a:p>
          <a:p>
            <a:r>
              <a:rPr lang="en-US" dirty="0"/>
              <a:t>Bandwidth: 240 MHz  </a:t>
            </a:r>
          </a:p>
          <a:p>
            <a:r>
              <a:rPr lang="en-US" dirty="0" err="1"/>
              <a:t>Rms</a:t>
            </a:r>
            <a:r>
              <a:rPr lang="en-US" dirty="0"/>
              <a:t> = 100 </a:t>
            </a:r>
            <a:r>
              <a:rPr lang="en-US" dirty="0" err="1"/>
              <a:t>uJy</a:t>
            </a:r>
            <a:endParaRPr lang="en-US" dirty="0"/>
          </a:p>
          <a:p>
            <a:r>
              <a:rPr lang="en-US" dirty="0"/>
              <a:t>Beam = 30”</a:t>
            </a:r>
          </a:p>
          <a:p>
            <a:r>
              <a:rPr lang="en-US" dirty="0"/>
              <a:t>Integration Time = 9 hours</a:t>
            </a:r>
          </a:p>
          <a:p>
            <a:r>
              <a:rPr lang="en-US" dirty="0"/>
              <a:t>Johnston-</a:t>
            </a:r>
            <a:r>
              <a:rPr lang="en-US" dirty="0" err="1"/>
              <a:t>Hollitt</a:t>
            </a:r>
            <a:r>
              <a:rPr lang="en-US" dirty="0"/>
              <a:t>, Keel, </a:t>
            </a:r>
            <a:r>
              <a:rPr lang="en-US" dirty="0" err="1"/>
              <a:t>Hotan</a:t>
            </a:r>
            <a:r>
              <a:rPr lang="en-US" dirty="0"/>
              <a:t> et al. (in prep)</a:t>
            </a:r>
          </a:p>
        </p:txBody>
      </p:sp>
      <p:sp>
        <p:nvSpPr>
          <p:cNvPr id="9" name="TextBox 8"/>
          <p:cNvSpPr txBox="1"/>
          <p:nvPr/>
        </p:nvSpPr>
        <p:spPr>
          <a:xfrm>
            <a:off x="671863" y="4924999"/>
            <a:ext cx="2786917" cy="1754326"/>
          </a:xfrm>
          <a:prstGeom prst="rect">
            <a:avLst/>
          </a:prstGeom>
          <a:noFill/>
        </p:spPr>
        <p:txBody>
          <a:bodyPr wrap="none" rtlCol="0">
            <a:spAutoFit/>
          </a:bodyPr>
          <a:lstStyle/>
          <a:p>
            <a:r>
              <a:rPr lang="en-US" dirty="0"/>
              <a:t>ATCA: 1.4 GHz </a:t>
            </a:r>
          </a:p>
          <a:p>
            <a:r>
              <a:rPr lang="en-US" dirty="0"/>
              <a:t>Bandwidth: 256 MHz  </a:t>
            </a:r>
          </a:p>
          <a:p>
            <a:endParaRPr lang="en-US" dirty="0"/>
          </a:p>
          <a:p>
            <a:r>
              <a:rPr lang="en-US" dirty="0"/>
              <a:t>Beam = 43”</a:t>
            </a:r>
          </a:p>
          <a:p>
            <a:r>
              <a:rPr lang="en-US" dirty="0"/>
              <a:t>Integration Time: 108 hours</a:t>
            </a:r>
          </a:p>
          <a:p>
            <a:r>
              <a:rPr lang="en-US" dirty="0"/>
              <a:t>Johnston-</a:t>
            </a:r>
            <a:r>
              <a:rPr lang="en-US" dirty="0" err="1"/>
              <a:t>Hollitt</a:t>
            </a:r>
            <a:r>
              <a:rPr lang="en-US" dirty="0"/>
              <a:t> 2003</a:t>
            </a:r>
          </a:p>
        </p:txBody>
      </p:sp>
      <p:sp>
        <p:nvSpPr>
          <p:cNvPr id="10" name="TextBox 9"/>
          <p:cNvSpPr txBox="1"/>
          <p:nvPr/>
        </p:nvSpPr>
        <p:spPr>
          <a:xfrm>
            <a:off x="9367258" y="664299"/>
            <a:ext cx="1797803" cy="369332"/>
          </a:xfrm>
          <a:prstGeom prst="rect">
            <a:avLst/>
          </a:prstGeom>
          <a:solidFill>
            <a:schemeClr val="tx1"/>
          </a:solidFill>
        </p:spPr>
        <p:txBody>
          <a:bodyPr wrap="square" rtlCol="0">
            <a:spAutoFit/>
          </a:bodyPr>
          <a:lstStyle/>
          <a:p>
            <a:r>
              <a:rPr lang="en-US" dirty="0">
                <a:solidFill>
                  <a:srgbClr val="FF0000"/>
                </a:solidFill>
              </a:rPr>
              <a:t>EMBARGOED!</a:t>
            </a:r>
          </a:p>
        </p:txBody>
      </p:sp>
    </p:spTree>
    <p:extLst>
      <p:ext uri="{BB962C8B-B14F-4D97-AF65-F5344CB8AC3E}">
        <p14:creationId xmlns:p14="http://schemas.microsoft.com/office/powerpoint/2010/main" val="3194279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5624363"/>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13</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Detection of the Cosmic Web</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367330" y="1137095"/>
            <a:ext cx="9506546" cy="4843493"/>
          </a:xfrm>
        </p:spPr>
        <p:txBody>
          <a:bodyPr>
            <a:normAutofit/>
          </a:bodyPr>
          <a:lstStyle/>
          <a:p>
            <a:r>
              <a:rPr lang="en-AU" dirty="0"/>
              <a:t>Using MWA and ASKAP to put limits on the diffuse radio cosmic web emission. </a:t>
            </a:r>
          </a:p>
        </p:txBody>
      </p:sp>
    </p:spTree>
    <p:extLst>
      <p:ext uri="{BB962C8B-B14F-4D97-AF65-F5344CB8AC3E}">
        <p14:creationId xmlns:p14="http://schemas.microsoft.com/office/powerpoint/2010/main" val="349047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5624363"/>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14</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Detection of the Cosmic Web</a:t>
            </a:r>
          </a:p>
        </p:txBody>
      </p:sp>
      <p:pic>
        <p:nvPicPr>
          <p:cNvPr id="6" name="Picture 5">
            <a:extLst>
              <a:ext uri="{FF2B5EF4-FFF2-40B4-BE49-F238E27FC236}">
                <a16:creationId xmlns:a16="http://schemas.microsoft.com/office/drawing/2014/main" id="{92A0DBD4-7D7C-2541-96FD-F1CB85B2B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946"/>
            <a:ext cx="6725565" cy="6673361"/>
          </a:xfrm>
          <a:prstGeom prst="rect">
            <a:avLst/>
          </a:prstGeom>
        </p:spPr>
      </p:pic>
      <p:grpSp>
        <p:nvGrpSpPr>
          <p:cNvPr id="25" name="Group 24">
            <a:extLst>
              <a:ext uri="{FF2B5EF4-FFF2-40B4-BE49-F238E27FC236}">
                <a16:creationId xmlns:a16="http://schemas.microsoft.com/office/drawing/2014/main" id="{24591A22-7BAF-FB46-AC3E-26EBD7CB0A52}"/>
              </a:ext>
            </a:extLst>
          </p:cNvPr>
          <p:cNvGrpSpPr/>
          <p:nvPr/>
        </p:nvGrpSpPr>
        <p:grpSpPr>
          <a:xfrm>
            <a:off x="1183889" y="0"/>
            <a:ext cx="10612289" cy="4741103"/>
            <a:chOff x="1174096" y="-51943"/>
            <a:chExt cx="10612289" cy="4741103"/>
          </a:xfrm>
        </p:grpSpPr>
        <p:pic>
          <p:nvPicPr>
            <p:cNvPr id="9" name="Picture 8">
              <a:extLst>
                <a:ext uri="{FF2B5EF4-FFF2-40B4-BE49-F238E27FC236}">
                  <a16:creationId xmlns:a16="http://schemas.microsoft.com/office/drawing/2014/main" id="{75C66BAE-F0AD-A24E-B579-7AAA47A45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116" y="3"/>
              <a:ext cx="5094269" cy="4668354"/>
            </a:xfrm>
            <a:prstGeom prst="rect">
              <a:avLst/>
            </a:prstGeom>
            <a:ln w="28575">
              <a:solidFill>
                <a:srgbClr val="2936B0"/>
              </a:solidFill>
            </a:ln>
          </p:spPr>
        </p:pic>
        <p:grpSp>
          <p:nvGrpSpPr>
            <p:cNvPr id="24" name="Group 23">
              <a:extLst>
                <a:ext uri="{FF2B5EF4-FFF2-40B4-BE49-F238E27FC236}">
                  <a16:creationId xmlns:a16="http://schemas.microsoft.com/office/drawing/2014/main" id="{2302523E-C07F-2E49-9EBC-86E984332A78}"/>
                </a:ext>
              </a:extLst>
            </p:cNvPr>
            <p:cNvGrpSpPr/>
            <p:nvPr/>
          </p:nvGrpSpPr>
          <p:grpSpPr>
            <a:xfrm>
              <a:off x="1174096" y="-51943"/>
              <a:ext cx="5518020" cy="4741103"/>
              <a:chOff x="1174096" y="-51943"/>
              <a:chExt cx="5518020" cy="4741103"/>
            </a:xfrm>
          </p:grpSpPr>
          <p:sp>
            <p:nvSpPr>
              <p:cNvPr id="11" name="Rectangle 10">
                <a:extLst>
                  <a:ext uri="{FF2B5EF4-FFF2-40B4-BE49-F238E27FC236}">
                    <a16:creationId xmlns:a16="http://schemas.microsoft.com/office/drawing/2014/main" id="{E276363E-21CA-ED44-8D3F-14663A4F6C97}"/>
                  </a:ext>
                </a:extLst>
              </p:cNvPr>
              <p:cNvSpPr/>
              <p:nvPr/>
            </p:nvSpPr>
            <p:spPr>
              <a:xfrm>
                <a:off x="1174096" y="2286000"/>
                <a:ext cx="1861712" cy="1847088"/>
              </a:xfrm>
              <a:prstGeom prst="rect">
                <a:avLst/>
              </a:prstGeom>
              <a:noFill/>
              <a:ln w="38100">
                <a:solidFill>
                  <a:srgbClr val="293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EC8FBAC-8652-AF4D-9BDE-EFE52E9BD00D}"/>
                  </a:ext>
                </a:extLst>
              </p:cNvPr>
              <p:cNvCxnSpPr>
                <a:cxnSpLocks/>
              </p:cNvCxnSpPr>
              <p:nvPr/>
            </p:nvCxnSpPr>
            <p:spPr>
              <a:xfrm>
                <a:off x="1174096" y="4133088"/>
                <a:ext cx="5518020" cy="556072"/>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AA15CB-0098-C04A-8CE2-8AA001DA93FA}"/>
                  </a:ext>
                </a:extLst>
              </p:cNvPr>
              <p:cNvCxnSpPr>
                <a:cxnSpLocks/>
              </p:cNvCxnSpPr>
              <p:nvPr/>
            </p:nvCxnSpPr>
            <p:spPr>
              <a:xfrm flipV="1">
                <a:off x="1174096" y="-51943"/>
                <a:ext cx="5518020" cy="2337943"/>
              </a:xfrm>
              <a:prstGeom prst="straightConnector1">
                <a:avLst/>
              </a:prstGeom>
              <a:ln w="28575">
                <a:solidFill>
                  <a:srgbClr val="2936B0"/>
                </a:solidFill>
              </a:ln>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5BBAC943-AE7D-D140-8F96-10A77F3543F4}"/>
              </a:ext>
            </a:extLst>
          </p:cNvPr>
          <p:cNvSpPr txBox="1"/>
          <p:nvPr/>
        </p:nvSpPr>
        <p:spPr>
          <a:xfrm>
            <a:off x="6692115" y="5255031"/>
            <a:ext cx="5499885" cy="369332"/>
          </a:xfrm>
          <a:prstGeom prst="rect">
            <a:avLst/>
          </a:prstGeom>
          <a:noFill/>
        </p:spPr>
        <p:txBody>
          <a:bodyPr wrap="square" rtlCol="0">
            <a:spAutoFit/>
          </a:bodyPr>
          <a:lstStyle/>
          <a:p>
            <a:r>
              <a:rPr lang="en-US" dirty="0">
                <a:solidFill>
                  <a:srgbClr val="7030A0"/>
                </a:solidFill>
              </a:rPr>
              <a:t>Vacca et al. 2018 SRT and NVSS comparison at 1.4 GHz </a:t>
            </a:r>
          </a:p>
        </p:txBody>
      </p:sp>
    </p:spTree>
    <p:extLst>
      <p:ext uri="{BB962C8B-B14F-4D97-AF65-F5344CB8AC3E}">
        <p14:creationId xmlns:p14="http://schemas.microsoft.com/office/powerpoint/2010/main" val="14690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20377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15</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Detection of the Cosmic Web</a:t>
            </a:r>
          </a:p>
        </p:txBody>
      </p:sp>
      <p:pic>
        <p:nvPicPr>
          <p:cNvPr id="9" name="Picture 8">
            <a:extLst>
              <a:ext uri="{FF2B5EF4-FFF2-40B4-BE49-F238E27FC236}">
                <a16:creationId xmlns:a16="http://schemas.microsoft.com/office/drawing/2014/main" id="{75C66BAE-F0AD-A24E-B579-7AAA47A45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09" y="1080422"/>
            <a:ext cx="5094269" cy="4668354"/>
          </a:xfrm>
          <a:prstGeom prst="rect">
            <a:avLst/>
          </a:prstGeom>
          <a:ln w="28575">
            <a:solidFill>
              <a:srgbClr val="2936B0"/>
            </a:solidFill>
          </a:ln>
        </p:spPr>
      </p:pic>
      <p:grpSp>
        <p:nvGrpSpPr>
          <p:cNvPr id="7" name="Group 6">
            <a:extLst>
              <a:ext uri="{FF2B5EF4-FFF2-40B4-BE49-F238E27FC236}">
                <a16:creationId xmlns:a16="http://schemas.microsoft.com/office/drawing/2014/main" id="{2148A946-CD6D-774C-A159-DCC7AFAAE0CF}"/>
              </a:ext>
            </a:extLst>
          </p:cNvPr>
          <p:cNvGrpSpPr/>
          <p:nvPr/>
        </p:nvGrpSpPr>
        <p:grpSpPr>
          <a:xfrm>
            <a:off x="3642211" y="1028311"/>
            <a:ext cx="8679640" cy="5266347"/>
            <a:chOff x="3642211" y="1028311"/>
            <a:chExt cx="8679640" cy="5266347"/>
          </a:xfrm>
        </p:grpSpPr>
        <p:pic>
          <p:nvPicPr>
            <p:cNvPr id="21" name="Picture 20">
              <a:extLst>
                <a:ext uri="{FF2B5EF4-FFF2-40B4-BE49-F238E27FC236}">
                  <a16:creationId xmlns:a16="http://schemas.microsoft.com/office/drawing/2014/main" id="{CC939C14-A594-8647-98BD-8A1944F0D67F}"/>
                </a:ext>
              </a:extLst>
            </p:cNvPr>
            <p:cNvPicPr>
              <a:picLocks noChangeAspect="1"/>
            </p:cNvPicPr>
            <p:nvPr/>
          </p:nvPicPr>
          <p:blipFill>
            <a:blip r:embed="rId5"/>
            <a:stretch>
              <a:fillRect/>
            </a:stretch>
          </p:blipFill>
          <p:spPr>
            <a:xfrm>
              <a:off x="3642211" y="1028311"/>
              <a:ext cx="8679640" cy="3296066"/>
            </a:xfrm>
            <a:prstGeom prst="rect">
              <a:avLst/>
            </a:prstGeom>
          </p:spPr>
        </p:pic>
        <p:sp>
          <p:nvSpPr>
            <p:cNvPr id="22" name="TextBox 21">
              <a:extLst>
                <a:ext uri="{FF2B5EF4-FFF2-40B4-BE49-F238E27FC236}">
                  <a16:creationId xmlns:a16="http://schemas.microsoft.com/office/drawing/2014/main" id="{F17479D9-2102-D240-A97F-ED98CDC9931C}"/>
                </a:ext>
              </a:extLst>
            </p:cNvPr>
            <p:cNvSpPr txBox="1"/>
            <p:nvPr/>
          </p:nvSpPr>
          <p:spPr>
            <a:xfrm>
              <a:off x="5264874" y="4263333"/>
              <a:ext cx="6927126" cy="2031325"/>
            </a:xfrm>
            <a:prstGeom prst="rect">
              <a:avLst/>
            </a:prstGeom>
            <a:noFill/>
          </p:spPr>
          <p:txBody>
            <a:bodyPr wrap="square" rtlCol="0">
              <a:spAutoFit/>
            </a:bodyPr>
            <a:lstStyle/>
            <a:p>
              <a:r>
                <a:rPr lang="en-US" dirty="0">
                  <a:solidFill>
                    <a:srgbClr val="00B0F0"/>
                  </a:solidFill>
                </a:rPr>
                <a:t>1.4 GHz SRT diffuse emission after point source subtraction (Vacca et al. 2018)</a:t>
              </a:r>
            </a:p>
            <a:p>
              <a:endParaRPr lang="en-US" dirty="0">
                <a:solidFill>
                  <a:schemeClr val="accent6"/>
                </a:solidFill>
              </a:endParaRPr>
            </a:p>
            <a:p>
              <a:r>
                <a:rPr lang="en-US" dirty="0">
                  <a:solidFill>
                    <a:srgbClr val="DC4EC7"/>
                  </a:solidFill>
                </a:rPr>
                <a:t>912 MHz ASKAP diffuse emission after point source subtraction (Hodgson et al. in prep)</a:t>
              </a:r>
            </a:p>
            <a:p>
              <a:endParaRPr lang="en-US" dirty="0">
                <a:solidFill>
                  <a:schemeClr val="accent6"/>
                </a:solidFill>
              </a:endParaRPr>
            </a:p>
            <a:p>
              <a:r>
                <a:rPr lang="en-US" dirty="0">
                  <a:solidFill>
                    <a:schemeClr val="accent2"/>
                  </a:solidFill>
                </a:rPr>
                <a:t>Background H alpha -&gt; will need SKA for cosmic web. </a:t>
              </a:r>
            </a:p>
          </p:txBody>
        </p:sp>
      </p:grpSp>
    </p:spTree>
    <p:extLst>
      <p:ext uri="{BB962C8B-B14F-4D97-AF65-F5344CB8AC3E}">
        <p14:creationId xmlns:p14="http://schemas.microsoft.com/office/powerpoint/2010/main" val="4122981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16</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Opportunities &amp; Summary</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r>
              <a:rPr lang="en-AU" dirty="0"/>
              <a:t>Several opportunities to engage in cluster physics:</a:t>
            </a:r>
          </a:p>
          <a:p>
            <a:pPr lvl="1"/>
            <a:r>
              <a:rPr lang="en-AU" dirty="0"/>
              <a:t>ASKAP Science Teams</a:t>
            </a:r>
          </a:p>
          <a:p>
            <a:pPr lvl="1"/>
            <a:r>
              <a:rPr lang="en-AU" dirty="0"/>
              <a:t>MWA Collaboration </a:t>
            </a:r>
          </a:p>
          <a:p>
            <a:pPr lvl="1"/>
            <a:r>
              <a:rPr lang="en-AU" dirty="0"/>
              <a:t>Large-scale survey exploitation between complimentary telescopes </a:t>
            </a:r>
            <a:r>
              <a:rPr lang="en-AU" dirty="0" err="1"/>
              <a:t>eg</a:t>
            </a:r>
            <a:r>
              <a:rPr lang="en-AU" dirty="0"/>
              <a:t> MWA + GMRT, MWA + ASKAP or even MWA+ASKAP+ GMRT</a:t>
            </a:r>
          </a:p>
          <a:p>
            <a:r>
              <a:rPr lang="en-AU" dirty="0"/>
              <a:t>Happy to discuss further: </a:t>
            </a:r>
            <a:r>
              <a:rPr lang="en-AU" dirty="0" err="1">
                <a:solidFill>
                  <a:srgbClr val="7030A0"/>
                </a:solidFill>
              </a:rPr>
              <a:t>Melanie.Johnston-Hollitt@curtin.edu.au</a:t>
            </a:r>
            <a:r>
              <a:rPr lang="en-AU" dirty="0"/>
              <a:t>.</a:t>
            </a:r>
          </a:p>
          <a:p>
            <a:r>
              <a:rPr lang="en-AU" dirty="0"/>
              <a:t>Opportunities to engage with MWA – MWA is now seeking new partners for Phase III of the telescope which will be a 5-year phase from mid 2021. Very happy to engage with Indian colleagues on Indian membership of MWA in particular in support of future SKA opportunities</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9995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Cluster Physics in Australia</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1" y="1207697"/>
            <a:ext cx="7488348" cy="4843493"/>
          </a:xfrm>
        </p:spPr>
        <p:txBody>
          <a:bodyPr>
            <a:normAutofit/>
          </a:bodyPr>
          <a:lstStyle/>
          <a:p>
            <a:r>
              <a:rPr lang="en-AU" dirty="0"/>
              <a:t>At present cluster physics is undertaken primarily using radio and optical observations, with X-ray analysis largely provided by international collaborators.</a:t>
            </a:r>
          </a:p>
          <a:p>
            <a:r>
              <a:rPr lang="en-AU" dirty="0"/>
              <a:t>There are several groups in Australia pursuing research on galaxy clusters in the radio either observationally or with simulations:</a:t>
            </a:r>
          </a:p>
          <a:p>
            <a:pPr lvl="1"/>
            <a:r>
              <a:rPr lang="en-AU" dirty="0"/>
              <a:t>Clusters &amp; Cosmic Web Group at Curtin (</a:t>
            </a:r>
            <a:r>
              <a:rPr lang="en-AU" dirty="0">
                <a:solidFill>
                  <a:srgbClr val="7030A0"/>
                </a:solidFill>
              </a:rPr>
              <a:t>Johnston-</a:t>
            </a:r>
            <a:r>
              <a:rPr lang="en-AU" dirty="0" err="1">
                <a:solidFill>
                  <a:srgbClr val="7030A0"/>
                </a:solidFill>
              </a:rPr>
              <a:t>Hollitt</a:t>
            </a:r>
            <a:r>
              <a:rPr lang="en-AU" dirty="0"/>
              <a:t>)</a:t>
            </a:r>
          </a:p>
          <a:p>
            <a:pPr lvl="1"/>
            <a:r>
              <a:rPr lang="en-AU" dirty="0"/>
              <a:t>EMU Team at CSIRO/ Western Sydney (</a:t>
            </a:r>
            <a:r>
              <a:rPr lang="en-AU" dirty="0">
                <a:solidFill>
                  <a:srgbClr val="7030A0"/>
                </a:solidFill>
              </a:rPr>
              <a:t>Ray Norris</a:t>
            </a:r>
            <a:r>
              <a:rPr lang="en-AU" dirty="0"/>
              <a:t>)</a:t>
            </a:r>
          </a:p>
          <a:p>
            <a:pPr lvl="1"/>
            <a:r>
              <a:rPr lang="en-AU" dirty="0"/>
              <a:t>Radio Galaxy Group at </a:t>
            </a:r>
            <a:r>
              <a:rPr lang="en-AU" dirty="0" err="1"/>
              <a:t>UTas</a:t>
            </a:r>
            <a:r>
              <a:rPr lang="en-AU" dirty="0"/>
              <a:t> (</a:t>
            </a:r>
            <a:r>
              <a:rPr lang="en-AU" dirty="0">
                <a:solidFill>
                  <a:srgbClr val="7030A0"/>
                </a:solidFill>
              </a:rPr>
              <a:t>Shas </a:t>
            </a:r>
            <a:r>
              <a:rPr lang="en-AU" dirty="0" err="1">
                <a:solidFill>
                  <a:srgbClr val="7030A0"/>
                </a:solidFill>
              </a:rPr>
              <a:t>Shabala</a:t>
            </a:r>
            <a:r>
              <a:rPr lang="en-AU" dirty="0"/>
              <a:t>)</a:t>
            </a:r>
          </a:p>
          <a:p>
            <a:pPr lvl="1"/>
            <a:r>
              <a:rPr lang="en-AU" dirty="0"/>
              <a:t>Radio Galaxy Group at Curtin (</a:t>
            </a:r>
            <a:r>
              <a:rPr lang="en-AU" dirty="0">
                <a:solidFill>
                  <a:srgbClr val="7030A0"/>
                </a:solidFill>
              </a:rPr>
              <a:t>Nick Seymour</a:t>
            </a:r>
            <a:r>
              <a:rPr lang="en-AU" dirty="0"/>
              <a:t>)</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pic>
        <p:nvPicPr>
          <p:cNvPr id="12" name="Picture 11" descr="Screen Shot 2017-01-24 at 9.23.25 am.png">
            <a:extLst>
              <a:ext uri="{FF2B5EF4-FFF2-40B4-BE49-F238E27FC236}">
                <a16:creationId xmlns:a16="http://schemas.microsoft.com/office/drawing/2014/main" id="{DC1DD3E1-3045-4D49-95A4-CF8CC4ED6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616" y="1144731"/>
            <a:ext cx="4160604" cy="4181538"/>
          </a:xfrm>
          <a:prstGeom prst="rect">
            <a:avLst/>
          </a:prstGeom>
        </p:spPr>
      </p:pic>
      <p:sp>
        <p:nvSpPr>
          <p:cNvPr id="15" name="TextBox 14">
            <a:extLst>
              <a:ext uri="{FF2B5EF4-FFF2-40B4-BE49-F238E27FC236}">
                <a16:creationId xmlns:a16="http://schemas.microsoft.com/office/drawing/2014/main" id="{806FB4FD-3634-6449-A728-D91CB05307AD}"/>
              </a:ext>
            </a:extLst>
          </p:cNvPr>
          <p:cNvSpPr txBox="1"/>
          <p:nvPr/>
        </p:nvSpPr>
        <p:spPr>
          <a:xfrm>
            <a:off x="7696616" y="5434737"/>
            <a:ext cx="4368658" cy="738664"/>
          </a:xfrm>
          <a:prstGeom prst="rect">
            <a:avLst/>
          </a:prstGeom>
          <a:noFill/>
        </p:spPr>
        <p:txBody>
          <a:bodyPr wrap="square" rtlCol="0">
            <a:spAutoFit/>
          </a:bodyPr>
          <a:lstStyle/>
          <a:p>
            <a:r>
              <a:rPr lang="en-US" sz="1400" dirty="0">
                <a:solidFill>
                  <a:srgbClr val="7030A0"/>
                </a:solidFill>
              </a:rPr>
              <a:t>Abell 3888, </a:t>
            </a:r>
            <a:r>
              <a:rPr lang="en-US" sz="1400" dirty="0" err="1">
                <a:solidFill>
                  <a:srgbClr val="7030A0"/>
                </a:solidFill>
              </a:rPr>
              <a:t>Shakouri</a:t>
            </a:r>
            <a:r>
              <a:rPr lang="en-US" sz="1400" dirty="0">
                <a:solidFill>
                  <a:srgbClr val="7030A0"/>
                </a:solidFill>
              </a:rPr>
              <a:t> et al. (2016a, b). Blue = 200 MHz MWA, red = 1.4 GHz ATCA, orange = XMM, yellow = 2.4 GHz ATCA , background is a 3-colour optical image. </a:t>
            </a:r>
          </a:p>
        </p:txBody>
      </p:sp>
    </p:spTree>
    <p:extLst>
      <p:ext uri="{BB962C8B-B14F-4D97-AF65-F5344CB8AC3E}">
        <p14:creationId xmlns:p14="http://schemas.microsoft.com/office/powerpoint/2010/main" val="315253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3</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Cluster Physics in Australia</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0868579" cy="4843493"/>
          </a:xfrm>
        </p:spPr>
        <p:txBody>
          <a:bodyPr>
            <a:normAutofit fontScale="92500" lnSpcReduction="20000"/>
          </a:bodyPr>
          <a:lstStyle/>
          <a:p>
            <a:r>
              <a:rPr lang="en-AU" dirty="0"/>
              <a:t>The instruments being used are: MWA, ASKAP, GMRT, LOFAR &amp; ATCA. </a:t>
            </a:r>
            <a:r>
              <a:rPr lang="en-AU" dirty="0" err="1"/>
              <a:t>Plublished</a:t>
            </a:r>
            <a:r>
              <a:rPr lang="en-AU" dirty="0"/>
              <a:t> papers cover ATCA, GMRT &amp; LOFAR, upcoming work is on MWA and ASKAP</a:t>
            </a:r>
          </a:p>
          <a:p>
            <a:r>
              <a:rPr lang="en-AU" dirty="0"/>
              <a:t>Recent papers include: </a:t>
            </a:r>
          </a:p>
          <a:p>
            <a:pPr lvl="1"/>
            <a:r>
              <a:rPr lang="en-NZ" dirty="0"/>
              <a:t>Radio Galaxy Zoo: The Distortion of Radio Galaxies by Galaxy Clusters (Avery et al. 2019, including </a:t>
            </a:r>
            <a:r>
              <a:rPr lang="en-NZ" dirty="0">
                <a:solidFill>
                  <a:srgbClr val="7030A0"/>
                </a:solidFill>
              </a:rPr>
              <a:t>Wong, </a:t>
            </a:r>
            <a:r>
              <a:rPr lang="en-NZ" dirty="0" err="1">
                <a:solidFill>
                  <a:srgbClr val="7030A0"/>
                </a:solidFill>
              </a:rPr>
              <a:t>Shabala</a:t>
            </a:r>
            <a:r>
              <a:rPr lang="en-NZ" dirty="0">
                <a:solidFill>
                  <a:srgbClr val="7030A0"/>
                </a:solidFill>
              </a:rPr>
              <a:t> &amp; Norris</a:t>
            </a:r>
            <a:r>
              <a:rPr lang="en-NZ" dirty="0"/>
              <a:t>) </a:t>
            </a:r>
            <a:r>
              <a:rPr lang="en-NZ" dirty="0">
                <a:solidFill>
                  <a:srgbClr val="FF0000"/>
                </a:solidFill>
              </a:rPr>
              <a:t>ATCA</a:t>
            </a:r>
          </a:p>
          <a:p>
            <a:pPr lvl="1"/>
            <a:r>
              <a:rPr lang="en-NZ" dirty="0"/>
              <a:t>The spatial correlation of bent-tail galaxies and galaxy clusters (</a:t>
            </a:r>
            <a:r>
              <a:rPr lang="en-NZ" dirty="0">
                <a:solidFill>
                  <a:srgbClr val="7030A0"/>
                </a:solidFill>
              </a:rPr>
              <a:t>Obrien, Norris, </a:t>
            </a:r>
            <a:r>
              <a:rPr lang="en-NZ" dirty="0" err="1">
                <a:solidFill>
                  <a:srgbClr val="7030A0"/>
                </a:solidFill>
              </a:rPr>
              <a:t>Tothill</a:t>
            </a:r>
            <a:r>
              <a:rPr lang="en-NZ" dirty="0">
                <a:solidFill>
                  <a:srgbClr val="7030A0"/>
                </a:solidFill>
              </a:rPr>
              <a:t> &amp; </a:t>
            </a:r>
            <a:r>
              <a:rPr lang="en-NZ" dirty="0" err="1">
                <a:solidFill>
                  <a:srgbClr val="7030A0"/>
                </a:solidFill>
              </a:rPr>
              <a:t>Filipovic</a:t>
            </a:r>
            <a:r>
              <a:rPr lang="en-NZ" dirty="0">
                <a:solidFill>
                  <a:schemeClr val="accent5"/>
                </a:solidFill>
              </a:rPr>
              <a:t> </a:t>
            </a:r>
            <a:r>
              <a:rPr lang="en-NZ" dirty="0"/>
              <a:t>2019) </a:t>
            </a:r>
            <a:r>
              <a:rPr lang="en-NZ" dirty="0">
                <a:solidFill>
                  <a:srgbClr val="FF0000"/>
                </a:solidFill>
              </a:rPr>
              <a:t>ATCA</a:t>
            </a:r>
            <a:endParaRPr lang="en-NZ" dirty="0">
              <a:solidFill>
                <a:srgbClr val="FFC000"/>
              </a:solidFill>
            </a:endParaRPr>
          </a:p>
          <a:p>
            <a:pPr lvl="1"/>
            <a:r>
              <a:rPr lang="en-NZ" dirty="0"/>
              <a:t>Observability of intermittent radio sources in galaxy groups and clusters (</a:t>
            </a:r>
            <a:r>
              <a:rPr lang="en-NZ" dirty="0">
                <a:solidFill>
                  <a:srgbClr val="7030A0"/>
                </a:solidFill>
              </a:rPr>
              <a:t>Yates, </a:t>
            </a:r>
            <a:r>
              <a:rPr lang="en-NZ" dirty="0" err="1">
                <a:solidFill>
                  <a:srgbClr val="7030A0"/>
                </a:solidFill>
              </a:rPr>
              <a:t>Shabala</a:t>
            </a:r>
            <a:r>
              <a:rPr lang="en-NZ" dirty="0"/>
              <a:t>, Krause 2019) </a:t>
            </a:r>
            <a:r>
              <a:rPr lang="en-NZ" dirty="0">
                <a:solidFill>
                  <a:schemeClr val="accent4"/>
                </a:solidFill>
              </a:rPr>
              <a:t>Numerical </a:t>
            </a:r>
          </a:p>
          <a:p>
            <a:pPr lvl="1"/>
            <a:r>
              <a:rPr lang="en-NZ" dirty="0"/>
              <a:t>Triggering active galactic nuclei in galaxy clusters (</a:t>
            </a:r>
            <a:r>
              <a:rPr lang="en-NZ" dirty="0">
                <a:solidFill>
                  <a:srgbClr val="7030A0"/>
                </a:solidFill>
              </a:rPr>
              <a:t>Marshall, </a:t>
            </a:r>
            <a:r>
              <a:rPr lang="en-NZ" dirty="0" err="1">
                <a:solidFill>
                  <a:srgbClr val="7030A0"/>
                </a:solidFill>
              </a:rPr>
              <a:t>Shabala</a:t>
            </a:r>
            <a:r>
              <a:rPr lang="en-NZ" dirty="0">
                <a:solidFill>
                  <a:srgbClr val="7030A0"/>
                </a:solidFill>
              </a:rPr>
              <a:t> </a:t>
            </a:r>
            <a:r>
              <a:rPr lang="en-NZ" dirty="0"/>
              <a:t>et al. 2019) </a:t>
            </a:r>
            <a:r>
              <a:rPr lang="en-NZ" dirty="0">
                <a:solidFill>
                  <a:schemeClr val="accent4"/>
                </a:solidFill>
              </a:rPr>
              <a:t>Numerical</a:t>
            </a:r>
          </a:p>
          <a:p>
            <a:pPr lvl="1"/>
            <a:r>
              <a:rPr lang="en-NZ" dirty="0"/>
              <a:t>Detection of a double relic in the Torpedo cluster: SPT-CL J0245-5302 (Zheng, </a:t>
            </a:r>
            <a:r>
              <a:rPr lang="en-NZ" dirty="0">
                <a:solidFill>
                  <a:srgbClr val="7030A0"/>
                </a:solidFill>
              </a:rPr>
              <a:t>Johnston-</a:t>
            </a:r>
            <a:r>
              <a:rPr lang="en-NZ" dirty="0" err="1">
                <a:solidFill>
                  <a:srgbClr val="7030A0"/>
                </a:solidFill>
              </a:rPr>
              <a:t>Hollitt</a:t>
            </a:r>
            <a:r>
              <a:rPr lang="en-NZ" dirty="0">
                <a:solidFill>
                  <a:srgbClr val="7030A0"/>
                </a:solidFill>
              </a:rPr>
              <a:t>, Duchesne</a:t>
            </a:r>
            <a:r>
              <a:rPr lang="en-NZ" dirty="0"/>
              <a:t>, Li 2018) </a:t>
            </a:r>
            <a:r>
              <a:rPr lang="en-NZ" dirty="0">
                <a:solidFill>
                  <a:srgbClr val="FF0000"/>
                </a:solidFill>
              </a:rPr>
              <a:t>ATCA</a:t>
            </a:r>
            <a:r>
              <a:rPr lang="en-NZ" dirty="0"/>
              <a:t> + </a:t>
            </a:r>
            <a:r>
              <a:rPr lang="en-NZ" dirty="0">
                <a:solidFill>
                  <a:srgbClr val="2936B0"/>
                </a:solidFill>
              </a:rPr>
              <a:t>MWA</a:t>
            </a:r>
          </a:p>
          <a:p>
            <a:pPr lvl="1"/>
            <a:r>
              <a:rPr lang="en-NZ" dirty="0"/>
              <a:t>ATCA observations of the MACS-Planck Radio Halo Cluster Project. II. Radio observations of an intermediate redshift cluster sample (Martinez-Aviles,</a:t>
            </a:r>
            <a:r>
              <a:rPr lang="en-NZ" dirty="0">
                <a:solidFill>
                  <a:schemeClr val="accent5"/>
                </a:solidFill>
              </a:rPr>
              <a:t> </a:t>
            </a:r>
            <a:r>
              <a:rPr lang="en-NZ" dirty="0">
                <a:solidFill>
                  <a:srgbClr val="7030A0"/>
                </a:solidFill>
              </a:rPr>
              <a:t>Johnston-</a:t>
            </a:r>
            <a:r>
              <a:rPr lang="en-NZ" dirty="0" err="1">
                <a:solidFill>
                  <a:srgbClr val="7030A0"/>
                </a:solidFill>
              </a:rPr>
              <a:t>Hollitt</a:t>
            </a:r>
            <a:r>
              <a:rPr lang="en-NZ" dirty="0">
                <a:solidFill>
                  <a:schemeClr val="accent5"/>
                </a:solidFill>
              </a:rPr>
              <a:t> </a:t>
            </a:r>
            <a:r>
              <a:rPr lang="en-NZ" dirty="0"/>
              <a:t>et al. 2018) </a:t>
            </a:r>
            <a:r>
              <a:rPr lang="en-NZ" dirty="0">
                <a:solidFill>
                  <a:srgbClr val="FF0000"/>
                </a:solidFill>
              </a:rPr>
              <a:t>ATCA</a:t>
            </a:r>
          </a:p>
          <a:p>
            <a:pPr marL="457189" lvl="1" indent="0">
              <a:buNone/>
            </a:pPr>
            <a:endParaRPr lang="en-NZ" dirty="0"/>
          </a:p>
          <a:p>
            <a:pPr lvl="1"/>
            <a:endParaRPr lang="en-NZ" dirty="0"/>
          </a:p>
        </p:txBody>
      </p:sp>
    </p:spTree>
    <p:extLst>
      <p:ext uri="{BB962C8B-B14F-4D97-AF65-F5344CB8AC3E}">
        <p14:creationId xmlns:p14="http://schemas.microsoft.com/office/powerpoint/2010/main" val="401713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p:nvPr/>
        </p:nvSpPr>
        <p:spPr>
          <a:xfrm>
            <a:off x="3276600" y="4572000"/>
            <a:ext cx="3962400" cy="369332"/>
          </a:xfrm>
          <a:prstGeom prst="rect">
            <a:avLst/>
          </a:prstGeom>
          <a:noFill/>
        </p:spPr>
        <p:txBody>
          <a:bodyPr wrap="square" rtlCol="0">
            <a:spAutoFit/>
          </a:bodyPr>
          <a:lstStyle/>
          <a:p>
            <a:r>
              <a:rPr lang="en-AU" dirty="0">
                <a:solidFill>
                  <a:schemeClr val="bg1"/>
                </a:solidFill>
              </a:rPr>
              <a:t>Photo from www.skatelescope.org</a:t>
            </a:r>
          </a:p>
        </p:txBody>
      </p:sp>
      <p:sp>
        <p:nvSpPr>
          <p:cNvPr id="5" name="TextBox 4"/>
          <p:cNvSpPr txBox="1"/>
          <p:nvPr/>
        </p:nvSpPr>
        <p:spPr>
          <a:xfrm>
            <a:off x="3276600" y="5181601"/>
            <a:ext cx="3124200" cy="461665"/>
          </a:xfrm>
          <a:prstGeom prst="rect">
            <a:avLst/>
          </a:prstGeom>
          <a:noFill/>
        </p:spPr>
        <p:txBody>
          <a:bodyPr wrap="square" rtlCol="0">
            <a:spAutoFit/>
          </a:bodyPr>
          <a:lstStyle/>
          <a:p>
            <a:r>
              <a:rPr lang="en-AU" sz="2400" dirty="0">
                <a:solidFill>
                  <a:schemeClr val="bg1"/>
                </a:solidFill>
              </a:rPr>
              <a:t>ASKAP – CSIRO</a:t>
            </a:r>
          </a:p>
        </p:txBody>
      </p:sp>
      <p:pic>
        <p:nvPicPr>
          <p:cNvPr id="6" name="Picture 5">
            <a:extLst>
              <a:ext uri="{FF2B5EF4-FFF2-40B4-BE49-F238E27FC236}">
                <a16:creationId xmlns:a16="http://schemas.microsoft.com/office/drawing/2014/main" id="{688FAB9E-B09E-0745-8813-4C1E9268E854}"/>
              </a:ext>
            </a:extLst>
          </p:cNvPr>
          <p:cNvPicPr>
            <a:picLocks noChangeAspect="1"/>
          </p:cNvPicPr>
          <p:nvPr/>
        </p:nvPicPr>
        <p:blipFill>
          <a:blip r:embed="rId3"/>
          <a:stretch>
            <a:fillRect/>
          </a:stretch>
        </p:blipFill>
        <p:spPr>
          <a:xfrm>
            <a:off x="2023357" y="3572"/>
            <a:ext cx="7941825" cy="6858000"/>
          </a:xfrm>
          <a:prstGeom prst="rect">
            <a:avLst/>
          </a:prstGeom>
        </p:spPr>
      </p:pic>
      <p:sp>
        <p:nvSpPr>
          <p:cNvPr id="9" name="TextBox 8">
            <a:extLst>
              <a:ext uri="{FF2B5EF4-FFF2-40B4-BE49-F238E27FC236}">
                <a16:creationId xmlns:a16="http://schemas.microsoft.com/office/drawing/2014/main" id="{D637F00D-B106-7340-B8FE-89E17310EE72}"/>
              </a:ext>
            </a:extLst>
          </p:cNvPr>
          <p:cNvSpPr txBox="1"/>
          <p:nvPr/>
        </p:nvSpPr>
        <p:spPr>
          <a:xfrm>
            <a:off x="253993" y="3905674"/>
            <a:ext cx="2032007" cy="2862322"/>
          </a:xfrm>
          <a:prstGeom prst="rect">
            <a:avLst/>
          </a:prstGeom>
          <a:noFill/>
          <a:ln w="28575">
            <a:solidFill>
              <a:srgbClr val="FF0000"/>
            </a:solidFill>
          </a:ln>
        </p:spPr>
        <p:txBody>
          <a:bodyPr wrap="square" rtlCol="0">
            <a:spAutoFit/>
          </a:bodyPr>
          <a:lstStyle/>
          <a:p>
            <a:r>
              <a:rPr lang="en-US" dirty="0"/>
              <a:t>M. Johnston-</a:t>
            </a:r>
            <a:r>
              <a:rPr lang="en-US" dirty="0" err="1"/>
              <a:t>Hollitt</a:t>
            </a:r>
            <a:endParaRPr lang="en-US" dirty="0"/>
          </a:p>
          <a:p>
            <a:pPr marL="342900" indent="-342900">
              <a:buAutoNum type="alphaUcPeriod"/>
            </a:pPr>
            <a:r>
              <a:rPr lang="en-US" dirty="0"/>
              <a:t>Wilber</a:t>
            </a:r>
          </a:p>
          <a:p>
            <a:r>
              <a:rPr lang="en-US" dirty="0"/>
              <a:t>H. </a:t>
            </a:r>
            <a:r>
              <a:rPr lang="en-US" dirty="0" err="1"/>
              <a:t>Intema</a:t>
            </a:r>
            <a:endParaRPr lang="en-US" dirty="0"/>
          </a:p>
          <a:p>
            <a:r>
              <a:rPr lang="en-US" dirty="0"/>
              <a:t>S. Duchesne</a:t>
            </a:r>
          </a:p>
          <a:p>
            <a:r>
              <a:rPr lang="en-US" dirty="0"/>
              <a:t>T. </a:t>
            </a:r>
            <a:r>
              <a:rPr lang="en-US" dirty="0" err="1"/>
              <a:t>Hogdson</a:t>
            </a:r>
            <a:endParaRPr lang="en-US" dirty="0"/>
          </a:p>
          <a:p>
            <a:r>
              <a:rPr lang="en-US" dirty="0"/>
              <a:t>S. Keel</a:t>
            </a:r>
          </a:p>
          <a:p>
            <a:r>
              <a:rPr lang="en-US" dirty="0">
                <a:solidFill>
                  <a:srgbClr val="7030A0"/>
                </a:solidFill>
              </a:rPr>
              <a:t>Diffuse emission in clusters, role of environment on RGs, cosmic web</a:t>
            </a:r>
          </a:p>
        </p:txBody>
      </p:sp>
      <p:sp>
        <p:nvSpPr>
          <p:cNvPr id="10" name="TextBox 9">
            <a:extLst>
              <a:ext uri="{FF2B5EF4-FFF2-40B4-BE49-F238E27FC236}">
                <a16:creationId xmlns:a16="http://schemas.microsoft.com/office/drawing/2014/main" id="{C100B2BE-A108-3749-888A-71E2CDE1EB43}"/>
              </a:ext>
            </a:extLst>
          </p:cNvPr>
          <p:cNvSpPr txBox="1"/>
          <p:nvPr/>
        </p:nvSpPr>
        <p:spPr>
          <a:xfrm>
            <a:off x="253992" y="2927811"/>
            <a:ext cx="2032007" cy="646331"/>
          </a:xfrm>
          <a:prstGeom prst="rect">
            <a:avLst/>
          </a:prstGeom>
          <a:noFill/>
          <a:ln w="28575">
            <a:solidFill>
              <a:srgbClr val="FF0000"/>
            </a:solidFill>
          </a:ln>
        </p:spPr>
        <p:txBody>
          <a:bodyPr wrap="square" rtlCol="0">
            <a:spAutoFit/>
          </a:bodyPr>
          <a:lstStyle/>
          <a:p>
            <a:r>
              <a:rPr lang="en-US" dirty="0"/>
              <a:t>O. Ivy Wong (UWA)</a:t>
            </a:r>
          </a:p>
          <a:p>
            <a:r>
              <a:rPr lang="en-US" dirty="0">
                <a:solidFill>
                  <a:srgbClr val="7030A0"/>
                </a:solidFill>
              </a:rPr>
              <a:t>Role of </a:t>
            </a:r>
            <a:r>
              <a:rPr lang="en-US" dirty="0" err="1">
                <a:solidFill>
                  <a:srgbClr val="7030A0"/>
                </a:solidFill>
              </a:rPr>
              <a:t>env</a:t>
            </a:r>
            <a:r>
              <a:rPr lang="en-US" dirty="0">
                <a:solidFill>
                  <a:srgbClr val="7030A0"/>
                </a:solidFill>
              </a:rPr>
              <a:t>. on RGs</a:t>
            </a:r>
          </a:p>
        </p:txBody>
      </p:sp>
      <p:sp>
        <p:nvSpPr>
          <p:cNvPr id="11" name="TextBox 10">
            <a:extLst>
              <a:ext uri="{FF2B5EF4-FFF2-40B4-BE49-F238E27FC236}">
                <a16:creationId xmlns:a16="http://schemas.microsoft.com/office/drawing/2014/main" id="{9E79A9AB-2389-DF46-B49B-079377E242AF}"/>
              </a:ext>
            </a:extLst>
          </p:cNvPr>
          <p:cNvSpPr txBox="1"/>
          <p:nvPr/>
        </p:nvSpPr>
        <p:spPr>
          <a:xfrm>
            <a:off x="8388465" y="5660000"/>
            <a:ext cx="3346081" cy="923330"/>
          </a:xfrm>
          <a:prstGeom prst="rect">
            <a:avLst/>
          </a:prstGeom>
          <a:solidFill>
            <a:schemeClr val="bg1"/>
          </a:solidFill>
          <a:ln w="28575">
            <a:solidFill>
              <a:srgbClr val="FF0000"/>
            </a:solidFill>
          </a:ln>
        </p:spPr>
        <p:txBody>
          <a:bodyPr wrap="square" rtlCol="0">
            <a:spAutoFit/>
          </a:bodyPr>
          <a:lstStyle/>
          <a:p>
            <a:r>
              <a:rPr lang="en-US" dirty="0"/>
              <a:t>S. </a:t>
            </a:r>
            <a:r>
              <a:rPr lang="en-US" dirty="0" err="1"/>
              <a:t>Shabala</a:t>
            </a:r>
            <a:endParaRPr lang="en-US" dirty="0"/>
          </a:p>
          <a:p>
            <a:r>
              <a:rPr lang="en-US" dirty="0"/>
              <a:t>R. Turner</a:t>
            </a:r>
          </a:p>
          <a:p>
            <a:r>
              <a:rPr lang="en-US" dirty="0">
                <a:solidFill>
                  <a:srgbClr val="7030A0"/>
                </a:solidFill>
              </a:rPr>
              <a:t>Simulation of AGN in clusters </a:t>
            </a:r>
          </a:p>
        </p:txBody>
      </p:sp>
      <p:sp>
        <p:nvSpPr>
          <p:cNvPr id="12" name="TextBox 11">
            <a:extLst>
              <a:ext uri="{FF2B5EF4-FFF2-40B4-BE49-F238E27FC236}">
                <a16:creationId xmlns:a16="http://schemas.microsoft.com/office/drawing/2014/main" id="{EC29296D-FAB1-E147-AF43-DDADF55BD9E2}"/>
              </a:ext>
            </a:extLst>
          </p:cNvPr>
          <p:cNvSpPr txBox="1"/>
          <p:nvPr/>
        </p:nvSpPr>
        <p:spPr>
          <a:xfrm>
            <a:off x="9176823" y="4295001"/>
            <a:ext cx="2557723" cy="1200329"/>
          </a:xfrm>
          <a:prstGeom prst="rect">
            <a:avLst/>
          </a:prstGeom>
          <a:solidFill>
            <a:schemeClr val="bg1"/>
          </a:solidFill>
          <a:ln w="28575">
            <a:solidFill>
              <a:srgbClr val="FF0000"/>
            </a:solidFill>
          </a:ln>
        </p:spPr>
        <p:txBody>
          <a:bodyPr wrap="square" rtlCol="0">
            <a:spAutoFit/>
          </a:bodyPr>
          <a:lstStyle/>
          <a:p>
            <a:r>
              <a:rPr lang="en-US" dirty="0"/>
              <a:t>R. Norris (CSIRO/ UWS)</a:t>
            </a:r>
          </a:p>
          <a:p>
            <a:pPr marL="342900" indent="-342900">
              <a:buAutoNum type="alphaUcPeriod"/>
            </a:pPr>
            <a:r>
              <a:rPr lang="en-US" dirty="0"/>
              <a:t>O’Brien (CSIRO)</a:t>
            </a:r>
          </a:p>
          <a:p>
            <a:r>
              <a:rPr lang="en-US" dirty="0">
                <a:solidFill>
                  <a:srgbClr val="7030A0"/>
                </a:solidFill>
              </a:rPr>
              <a:t>Role of environment on RGs in clusters</a:t>
            </a:r>
          </a:p>
        </p:txBody>
      </p:sp>
      <p:cxnSp>
        <p:nvCxnSpPr>
          <p:cNvPr id="13" name="Straight Arrow Connector 12">
            <a:extLst>
              <a:ext uri="{FF2B5EF4-FFF2-40B4-BE49-F238E27FC236}">
                <a16:creationId xmlns:a16="http://schemas.microsoft.com/office/drawing/2014/main" id="{7625361F-8B98-064A-86A2-C3AEFA7F9B2A}"/>
              </a:ext>
            </a:extLst>
          </p:cNvPr>
          <p:cNvCxnSpPr>
            <a:cxnSpLocks/>
            <a:endCxn id="12" idx="1"/>
          </p:cNvCxnSpPr>
          <p:nvPr/>
        </p:nvCxnSpPr>
        <p:spPr>
          <a:xfrm>
            <a:off x="8457422" y="4386266"/>
            <a:ext cx="719401" cy="50890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E77542-976A-E440-B09F-0E570766661C}"/>
              </a:ext>
            </a:extLst>
          </p:cNvPr>
          <p:cNvCxnSpPr>
            <a:cxnSpLocks/>
            <a:endCxn id="11" idx="1"/>
          </p:cNvCxnSpPr>
          <p:nvPr/>
        </p:nvCxnSpPr>
        <p:spPr>
          <a:xfrm flipV="1">
            <a:off x="7878302" y="6121665"/>
            <a:ext cx="510163" cy="6871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8C52F4-46E9-904B-947D-C6A3F86C7C6D}"/>
              </a:ext>
            </a:extLst>
          </p:cNvPr>
          <p:cNvCxnSpPr>
            <a:cxnSpLocks/>
          </p:cNvCxnSpPr>
          <p:nvPr/>
        </p:nvCxnSpPr>
        <p:spPr>
          <a:xfrm flipV="1">
            <a:off x="2286000" y="4138242"/>
            <a:ext cx="420624" cy="729763"/>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05249C-9BB7-484C-B43E-635C752C451F}"/>
              </a:ext>
            </a:extLst>
          </p:cNvPr>
          <p:cNvCxnSpPr>
            <a:cxnSpLocks/>
            <a:stCxn id="10" idx="3"/>
          </p:cNvCxnSpPr>
          <p:nvPr/>
        </p:nvCxnSpPr>
        <p:spPr>
          <a:xfrm>
            <a:off x="2285999" y="3250977"/>
            <a:ext cx="420589" cy="887265"/>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F84903F-9272-5445-8A0F-73E23D8B52C5}"/>
              </a:ext>
            </a:extLst>
          </p:cNvPr>
          <p:cNvSpPr/>
          <p:nvPr/>
        </p:nvSpPr>
        <p:spPr>
          <a:xfrm>
            <a:off x="2300863" y="5660000"/>
            <a:ext cx="990600" cy="119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22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5</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Role of Environment of RGs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6921419" cy="4843493"/>
          </a:xfrm>
        </p:spPr>
        <p:txBody>
          <a:bodyPr>
            <a:normAutofit/>
          </a:bodyPr>
          <a:lstStyle/>
          <a:p>
            <a:r>
              <a:rPr lang="en-AU" sz="3600" dirty="0"/>
              <a:t>Wide interest in how environment impacts RGs, using clusters as a probe. </a:t>
            </a:r>
          </a:p>
          <a:p>
            <a:r>
              <a:rPr lang="en-AU" sz="3600" dirty="0"/>
              <a:t>New ASKAP observations are helping to uncover both complex shapes and old plasmas. </a:t>
            </a:r>
          </a:p>
          <a:p>
            <a:r>
              <a:rPr lang="en-AU" sz="3600" dirty="0"/>
              <a:t>Both statistical studies and individual object research being undertaken. Plus simulations</a:t>
            </a:r>
          </a:p>
        </p:txBody>
      </p:sp>
      <p:pic>
        <p:nvPicPr>
          <p:cNvPr id="6" name="Picture 5">
            <a:extLst>
              <a:ext uri="{FF2B5EF4-FFF2-40B4-BE49-F238E27FC236}">
                <a16:creationId xmlns:a16="http://schemas.microsoft.com/office/drawing/2014/main" id="{D0C258C3-4B67-AD41-92A2-D4D4B3319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092" y="1051735"/>
            <a:ext cx="4086604" cy="5560837"/>
          </a:xfrm>
          <a:prstGeom prst="rect">
            <a:avLst/>
          </a:prstGeom>
        </p:spPr>
      </p:pic>
      <p:sp>
        <p:nvSpPr>
          <p:cNvPr id="8" name="TextBox 7">
            <a:extLst>
              <a:ext uri="{FF2B5EF4-FFF2-40B4-BE49-F238E27FC236}">
                <a16:creationId xmlns:a16="http://schemas.microsoft.com/office/drawing/2014/main" id="{4851DD89-1203-CB44-970C-368EBD940180}"/>
              </a:ext>
            </a:extLst>
          </p:cNvPr>
          <p:cNvSpPr txBox="1"/>
          <p:nvPr/>
        </p:nvSpPr>
        <p:spPr>
          <a:xfrm>
            <a:off x="5700035" y="5795922"/>
            <a:ext cx="2131316" cy="369332"/>
          </a:xfrm>
          <a:prstGeom prst="rect">
            <a:avLst/>
          </a:prstGeom>
          <a:noFill/>
        </p:spPr>
        <p:txBody>
          <a:bodyPr wrap="square" rtlCol="0">
            <a:spAutoFit/>
          </a:bodyPr>
          <a:lstStyle/>
          <a:p>
            <a:r>
              <a:rPr lang="en-US" dirty="0">
                <a:solidFill>
                  <a:srgbClr val="7030A0"/>
                </a:solidFill>
              </a:rPr>
              <a:t>Pratley et al. 2013</a:t>
            </a:r>
          </a:p>
        </p:txBody>
      </p:sp>
    </p:spTree>
    <p:extLst>
      <p:ext uri="{BB962C8B-B14F-4D97-AF65-F5344CB8AC3E}">
        <p14:creationId xmlns:p14="http://schemas.microsoft.com/office/powerpoint/2010/main" val="254709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6</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Role of Environment of RGs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6921419" cy="4843493"/>
          </a:xfrm>
        </p:spPr>
        <p:txBody>
          <a:bodyPr>
            <a:normAutofit fontScale="70000" lnSpcReduction="20000"/>
          </a:bodyPr>
          <a:lstStyle/>
          <a:p>
            <a:r>
              <a:rPr lang="en-NZ" sz="3600" dirty="0"/>
              <a:t>Fields with large amounts of multi-wavelength coverage such as the GAMA survey field present opportunities to do detailed science on how environment plays a role in the generation of radio galaxies.</a:t>
            </a:r>
          </a:p>
          <a:p>
            <a:r>
              <a:rPr lang="en-NZ" sz="3600" dirty="0"/>
              <a:t>In the case of GAMA, MWA Phase II observations have been taken in the field with two current foci: 1) the prevalence of ‘relic’ or restarted radio galaxies, which are defined to be galaxies with obvious low frequency emission of an old electron population not seen at higher frequencies, and either a re-started or inactive host galaxy, and 2) Giant Radio Galaxies (GRGs) with asymmetries which are possibly the result of environmental over densities</a:t>
            </a:r>
            <a:r>
              <a:rPr lang="en-AU" sz="3600" dirty="0"/>
              <a:t>. </a:t>
            </a:r>
          </a:p>
        </p:txBody>
      </p:sp>
      <p:sp>
        <p:nvSpPr>
          <p:cNvPr id="8" name="TextBox 7">
            <a:extLst>
              <a:ext uri="{FF2B5EF4-FFF2-40B4-BE49-F238E27FC236}">
                <a16:creationId xmlns:a16="http://schemas.microsoft.com/office/drawing/2014/main" id="{4851DD89-1203-CB44-970C-368EBD940180}"/>
              </a:ext>
            </a:extLst>
          </p:cNvPr>
          <p:cNvSpPr txBox="1"/>
          <p:nvPr/>
        </p:nvSpPr>
        <p:spPr>
          <a:xfrm>
            <a:off x="9564624" y="5620331"/>
            <a:ext cx="2548892" cy="369332"/>
          </a:xfrm>
          <a:prstGeom prst="rect">
            <a:avLst/>
          </a:prstGeom>
          <a:noFill/>
        </p:spPr>
        <p:txBody>
          <a:bodyPr wrap="square" rtlCol="0">
            <a:spAutoFit/>
          </a:bodyPr>
          <a:lstStyle/>
          <a:p>
            <a:r>
              <a:rPr lang="en-US" dirty="0">
                <a:solidFill>
                  <a:srgbClr val="7030A0"/>
                </a:solidFill>
              </a:rPr>
              <a:t>Seymour et al. submitted</a:t>
            </a:r>
          </a:p>
        </p:txBody>
      </p:sp>
      <p:pic>
        <p:nvPicPr>
          <p:cNvPr id="15" name="Picture 14">
            <a:extLst>
              <a:ext uri="{FF2B5EF4-FFF2-40B4-BE49-F238E27FC236}">
                <a16:creationId xmlns:a16="http://schemas.microsoft.com/office/drawing/2014/main" id="{BF354B2C-C14C-864E-81D2-316C8354DC81}"/>
              </a:ext>
            </a:extLst>
          </p:cNvPr>
          <p:cNvPicPr>
            <a:picLocks noChangeAspect="1"/>
          </p:cNvPicPr>
          <p:nvPr/>
        </p:nvPicPr>
        <p:blipFill>
          <a:blip r:embed="rId4"/>
          <a:stretch>
            <a:fillRect/>
          </a:stretch>
        </p:blipFill>
        <p:spPr>
          <a:xfrm>
            <a:off x="7518400" y="1077057"/>
            <a:ext cx="4597400" cy="2616200"/>
          </a:xfrm>
          <a:prstGeom prst="rect">
            <a:avLst/>
          </a:prstGeom>
        </p:spPr>
      </p:pic>
      <p:sp>
        <p:nvSpPr>
          <p:cNvPr id="16" name="TextBox 15">
            <a:extLst>
              <a:ext uri="{FF2B5EF4-FFF2-40B4-BE49-F238E27FC236}">
                <a16:creationId xmlns:a16="http://schemas.microsoft.com/office/drawing/2014/main" id="{34C107FB-C39E-0248-AFF9-B31011C57E61}"/>
              </a:ext>
            </a:extLst>
          </p:cNvPr>
          <p:cNvSpPr txBox="1"/>
          <p:nvPr/>
        </p:nvSpPr>
        <p:spPr>
          <a:xfrm>
            <a:off x="7406638" y="3693257"/>
            <a:ext cx="4706877" cy="2308324"/>
          </a:xfrm>
          <a:prstGeom prst="rect">
            <a:avLst/>
          </a:prstGeom>
          <a:noFill/>
        </p:spPr>
        <p:txBody>
          <a:bodyPr wrap="square" rtlCol="0">
            <a:spAutoFit/>
          </a:bodyPr>
          <a:lstStyle/>
          <a:p>
            <a:r>
              <a:rPr lang="en-US" dirty="0">
                <a:solidFill>
                  <a:srgbClr val="7030A0"/>
                </a:solidFill>
              </a:rPr>
              <a:t>GRG associated with an Abell cluster in GAMA. The asymmetry of the lobes is possibly due to environmental density differences as traced by the optical galaxy positions. Seymour et al. (submitted). Note this is actually an ASKAP image at 888 MHz and 11’’ resolution. The MWA image in which the source was detected  is much lower resolution.</a:t>
            </a:r>
          </a:p>
        </p:txBody>
      </p:sp>
    </p:spTree>
    <p:extLst>
      <p:ext uri="{BB962C8B-B14F-4D97-AF65-F5344CB8AC3E}">
        <p14:creationId xmlns:p14="http://schemas.microsoft.com/office/powerpoint/2010/main" val="96438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7</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Diffuse Emission in Clusters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92252" cy="4843493"/>
          </a:xfrm>
        </p:spPr>
        <p:txBody>
          <a:bodyPr>
            <a:normAutofit lnSpcReduction="10000"/>
          </a:bodyPr>
          <a:lstStyle/>
          <a:p>
            <a:r>
              <a:rPr lang="en-AU" sz="3600" dirty="0"/>
              <a:t>Detection of new diffuse sources in clusters up to z=1. </a:t>
            </a:r>
          </a:p>
          <a:p>
            <a:r>
              <a:rPr lang="en-AU" sz="3600" dirty="0"/>
              <a:t>New MWA Phase II and ASKAP observations are being used. </a:t>
            </a:r>
          </a:p>
          <a:p>
            <a:r>
              <a:rPr lang="en-AU" sz="3600" dirty="0"/>
              <a:t>Both statistical studies and individual object research being undertaken. In particular doing volume limited surveys with catalogues generated from SZ observations.</a:t>
            </a:r>
          </a:p>
          <a:p>
            <a:r>
              <a:rPr lang="en-AU" sz="3600" dirty="0"/>
              <a:t>Diffuse source sensitivity of MWA is great, but the resolution is not sufficient, so we need to follow-up with GMRT or ASKAP to confirm emission type. </a:t>
            </a:r>
          </a:p>
        </p:txBody>
      </p:sp>
    </p:spTree>
    <p:extLst>
      <p:ext uri="{BB962C8B-B14F-4D97-AF65-F5344CB8AC3E}">
        <p14:creationId xmlns:p14="http://schemas.microsoft.com/office/powerpoint/2010/main" val="270160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1B69-FC6C-2845-8036-6976BACB21D9}"/>
              </a:ext>
            </a:extLst>
          </p:cNvPr>
          <p:cNvSpPr>
            <a:spLocks noGrp="1"/>
          </p:cNvSpPr>
          <p:nvPr>
            <p:ph type="title"/>
          </p:nvPr>
        </p:nvSpPr>
        <p:spPr>
          <a:xfrm>
            <a:off x="485364" y="85612"/>
            <a:ext cx="8610600" cy="1293028"/>
          </a:xfrm>
        </p:spPr>
        <p:txBody>
          <a:bodyPr/>
          <a:lstStyle/>
          <a:p>
            <a:r>
              <a:rPr lang="en-US" dirty="0"/>
              <a:t>MWA Scientific Niches </a:t>
            </a:r>
          </a:p>
        </p:txBody>
      </p:sp>
      <p:sp>
        <p:nvSpPr>
          <p:cNvPr id="3" name="Content Placeholder 2">
            <a:extLst>
              <a:ext uri="{FF2B5EF4-FFF2-40B4-BE49-F238E27FC236}">
                <a16:creationId xmlns:a16="http://schemas.microsoft.com/office/drawing/2014/main" id="{88C08AB8-9901-064A-A9BD-96A18712717C}"/>
              </a:ext>
            </a:extLst>
          </p:cNvPr>
          <p:cNvSpPr>
            <a:spLocks noGrp="1"/>
          </p:cNvSpPr>
          <p:nvPr>
            <p:ph idx="1"/>
          </p:nvPr>
        </p:nvSpPr>
        <p:spPr>
          <a:xfrm>
            <a:off x="619252" y="1099173"/>
            <a:ext cx="8596668" cy="1598478"/>
          </a:xfrm>
        </p:spPr>
        <p:txBody>
          <a:bodyPr/>
          <a:lstStyle/>
          <a:p>
            <a:r>
              <a:rPr lang="en-US" dirty="0"/>
              <a:t>Wide </a:t>
            </a:r>
            <a:r>
              <a:rPr lang="en-US" dirty="0" err="1"/>
              <a:t>FoV</a:t>
            </a:r>
            <a:endParaRPr lang="en-US" dirty="0"/>
          </a:p>
          <a:p>
            <a:r>
              <a:rPr lang="en-US" dirty="0"/>
              <a:t>Diffuse Source Sensitivity </a:t>
            </a:r>
          </a:p>
          <a:p>
            <a:r>
              <a:rPr lang="en-US" dirty="0"/>
              <a:t>Spectral Coverage</a:t>
            </a:r>
          </a:p>
        </p:txBody>
      </p:sp>
      <p:grpSp>
        <p:nvGrpSpPr>
          <p:cNvPr id="27" name="Group 26">
            <a:extLst>
              <a:ext uri="{FF2B5EF4-FFF2-40B4-BE49-F238E27FC236}">
                <a16:creationId xmlns:a16="http://schemas.microsoft.com/office/drawing/2014/main" id="{DA06B5A8-4DCA-A248-9B3A-2B9257DB2181}"/>
              </a:ext>
            </a:extLst>
          </p:cNvPr>
          <p:cNvGrpSpPr/>
          <p:nvPr/>
        </p:nvGrpSpPr>
        <p:grpSpPr>
          <a:xfrm>
            <a:off x="4299419" y="1211767"/>
            <a:ext cx="4191000" cy="2082800"/>
            <a:chOff x="4278086" y="2260599"/>
            <a:chExt cx="4191000" cy="2082800"/>
          </a:xfrm>
        </p:grpSpPr>
        <p:pic>
          <p:nvPicPr>
            <p:cNvPr id="5" name="Picture 2">
              <a:extLst>
                <a:ext uri="{FF2B5EF4-FFF2-40B4-BE49-F238E27FC236}">
                  <a16:creationId xmlns:a16="http://schemas.microsoft.com/office/drawing/2014/main" id="{AB5BC792-820B-2D4A-902D-129B1D229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086" y="2260599"/>
              <a:ext cx="4191000" cy="20828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 name="Oval 5">
              <a:extLst>
                <a:ext uri="{FF2B5EF4-FFF2-40B4-BE49-F238E27FC236}">
                  <a16:creationId xmlns:a16="http://schemas.microsoft.com/office/drawing/2014/main" id="{C7F185D4-9904-0E4F-8123-8C815C7561C9}"/>
                </a:ext>
              </a:extLst>
            </p:cNvPr>
            <p:cNvSpPr>
              <a:spLocks noChangeArrowheads="1"/>
            </p:cNvSpPr>
            <p:nvPr/>
          </p:nvSpPr>
          <p:spPr bwMode="auto">
            <a:xfrm>
              <a:off x="6659336" y="2870199"/>
              <a:ext cx="381000" cy="381000"/>
            </a:xfrm>
            <a:prstGeom prst="ellipse">
              <a:avLst/>
            </a:prstGeom>
            <a:noFill/>
            <a:ln w="25560" cap="flat">
              <a:solidFill>
                <a:srgbClr val="FFFFFF"/>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9" name="Line 6">
            <a:extLst>
              <a:ext uri="{FF2B5EF4-FFF2-40B4-BE49-F238E27FC236}">
                <a16:creationId xmlns:a16="http://schemas.microsoft.com/office/drawing/2014/main" id="{3681C1AD-BD9D-0045-BE84-F2D34F63199E}"/>
              </a:ext>
            </a:extLst>
          </p:cNvPr>
          <p:cNvSpPr>
            <a:spLocks noChangeShapeType="1"/>
          </p:cNvSpPr>
          <p:nvPr/>
        </p:nvSpPr>
        <p:spPr bwMode="auto">
          <a:xfrm flipV="1">
            <a:off x="6816500" y="1127507"/>
            <a:ext cx="2279464" cy="693858"/>
          </a:xfrm>
          <a:prstGeom prst="line">
            <a:avLst/>
          </a:prstGeom>
          <a:noFill/>
          <a:ln w="28440" cap="flat">
            <a:solidFill>
              <a:srgbClr val="FF0000"/>
            </a:solidFill>
            <a:prstDash val="dash"/>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7">
            <a:extLst>
              <a:ext uri="{FF2B5EF4-FFF2-40B4-BE49-F238E27FC236}">
                <a16:creationId xmlns:a16="http://schemas.microsoft.com/office/drawing/2014/main" id="{68D94EA8-92B5-C34D-9BF1-D64B7BFDF53B}"/>
              </a:ext>
            </a:extLst>
          </p:cNvPr>
          <p:cNvSpPr>
            <a:spLocks noChangeShapeType="1"/>
          </p:cNvSpPr>
          <p:nvPr/>
        </p:nvSpPr>
        <p:spPr bwMode="auto">
          <a:xfrm>
            <a:off x="6816500" y="2229859"/>
            <a:ext cx="2786063" cy="1743427"/>
          </a:xfrm>
          <a:prstGeom prst="line">
            <a:avLst/>
          </a:prstGeom>
          <a:noFill/>
          <a:ln w="28440" cap="flat">
            <a:solidFill>
              <a:srgbClr val="FF0000"/>
            </a:solidFill>
            <a:prstDash val="dash"/>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28" name="Group 27">
            <a:extLst>
              <a:ext uri="{FF2B5EF4-FFF2-40B4-BE49-F238E27FC236}">
                <a16:creationId xmlns:a16="http://schemas.microsoft.com/office/drawing/2014/main" id="{0B179E70-90AE-1243-9427-073066A16C86}"/>
              </a:ext>
            </a:extLst>
          </p:cNvPr>
          <p:cNvGrpSpPr/>
          <p:nvPr/>
        </p:nvGrpSpPr>
        <p:grpSpPr>
          <a:xfrm>
            <a:off x="8610375" y="697113"/>
            <a:ext cx="3002670" cy="3148317"/>
            <a:chOff x="8621486" y="965199"/>
            <a:chExt cx="3352800" cy="3352801"/>
          </a:xfrm>
        </p:grpSpPr>
        <p:pic>
          <p:nvPicPr>
            <p:cNvPr id="4" name="Picture 1">
              <a:extLst>
                <a:ext uri="{FF2B5EF4-FFF2-40B4-BE49-F238E27FC236}">
                  <a16:creationId xmlns:a16="http://schemas.microsoft.com/office/drawing/2014/main" id="{55C0ED59-A8CA-1842-A530-1D44ADE4D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6" t="1669" r="2994" b="13216"/>
            <a:stretch>
              <a:fillRect/>
            </a:stretch>
          </p:blipFill>
          <p:spPr bwMode="auto">
            <a:xfrm>
              <a:off x="8621486" y="965199"/>
              <a:ext cx="3352800" cy="3352800"/>
            </a:xfrm>
            <a:prstGeom prst="rect">
              <a:avLst/>
            </a:prstGeom>
            <a:noFill/>
            <a:ln>
              <a:noFill/>
            </a:ln>
            <a:effectLst/>
            <a:extLst>
              <a:ext uri="{909E8E84-426E-40dd-AFC4-6F175D3DCCD1}">
                <a14:hiddenFill xmlns="" xmlns:a14="http://schemas.microsoft.com/office/drawing/2010/main">
                  <a:blipFill dpi="0" rotWithShape="0">
                    <a:blip/>
                    <a:srcRect l="1866" t="1669" r="2994" b="13216"/>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Text Box 3">
              <a:extLst>
                <a:ext uri="{FF2B5EF4-FFF2-40B4-BE49-F238E27FC236}">
                  <a16:creationId xmlns:a16="http://schemas.microsoft.com/office/drawing/2014/main" id="{F36DBC85-C684-4046-97DA-00D70E0ADD99}"/>
                </a:ext>
              </a:extLst>
            </p:cNvPr>
            <p:cNvSpPr txBox="1">
              <a:spLocks noChangeArrowheads="1"/>
            </p:cNvSpPr>
            <p:nvPr/>
          </p:nvSpPr>
          <p:spPr bwMode="auto">
            <a:xfrm>
              <a:off x="8716737" y="1041400"/>
              <a:ext cx="2392028" cy="362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err="1">
                  <a:solidFill>
                    <a:schemeClr val="accent2"/>
                  </a:solidFill>
                </a:rPr>
                <a:t>McKinnley</a:t>
              </a:r>
              <a:r>
                <a:rPr lang="en-US" sz="1600" dirty="0">
                  <a:solidFill>
                    <a:schemeClr val="accent2"/>
                  </a:solidFill>
                </a:rPr>
                <a:t> et al. 2014</a:t>
              </a:r>
            </a:p>
          </p:txBody>
        </p:sp>
        <p:sp>
          <p:nvSpPr>
            <p:cNvPr id="7" name="Oval 4">
              <a:extLst>
                <a:ext uri="{FF2B5EF4-FFF2-40B4-BE49-F238E27FC236}">
                  <a16:creationId xmlns:a16="http://schemas.microsoft.com/office/drawing/2014/main" id="{A7A7D622-7144-E844-8DC4-C1241F22B161}"/>
                </a:ext>
              </a:extLst>
            </p:cNvPr>
            <p:cNvSpPr>
              <a:spLocks noChangeArrowheads="1"/>
            </p:cNvSpPr>
            <p:nvPr/>
          </p:nvSpPr>
          <p:spPr bwMode="auto">
            <a:xfrm>
              <a:off x="8621486" y="968375"/>
              <a:ext cx="3352800" cy="3349625"/>
            </a:xfrm>
            <a:prstGeom prst="ellipse">
              <a:avLst/>
            </a:prstGeom>
            <a:noFill/>
            <a:ln w="25560" cap="flat">
              <a:solidFill>
                <a:srgbClr val="FFFFFF"/>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Text Box 8">
              <a:extLst>
                <a:ext uri="{FF2B5EF4-FFF2-40B4-BE49-F238E27FC236}">
                  <a16:creationId xmlns:a16="http://schemas.microsoft.com/office/drawing/2014/main" id="{AA64D94A-DB09-064B-B577-6136BD1CB995}"/>
                </a:ext>
              </a:extLst>
            </p:cNvPr>
            <p:cNvSpPr txBox="1">
              <a:spLocks noChangeArrowheads="1"/>
            </p:cNvSpPr>
            <p:nvPr/>
          </p:nvSpPr>
          <p:spPr bwMode="auto">
            <a:xfrm>
              <a:off x="9613674" y="3675063"/>
              <a:ext cx="1310144" cy="3407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solidFill>
                    <a:srgbClr val="FFFFFF"/>
                  </a:solidFill>
                </a:rPr>
                <a:t>Centaurus A</a:t>
              </a:r>
            </a:p>
          </p:txBody>
        </p:sp>
      </p:grpSp>
      <p:sp>
        <p:nvSpPr>
          <p:cNvPr id="12" name="Line 14">
            <a:extLst>
              <a:ext uri="{FF2B5EF4-FFF2-40B4-BE49-F238E27FC236}">
                <a16:creationId xmlns:a16="http://schemas.microsoft.com/office/drawing/2014/main" id="{46261103-1395-3B4B-A1F9-EE4711A57C0E}"/>
              </a:ext>
            </a:extLst>
          </p:cNvPr>
          <p:cNvSpPr>
            <a:spLocks noChangeShapeType="1"/>
          </p:cNvSpPr>
          <p:nvPr/>
        </p:nvSpPr>
        <p:spPr bwMode="auto">
          <a:xfrm>
            <a:off x="8545286" y="623425"/>
            <a:ext cx="3429000" cy="1587"/>
          </a:xfrm>
          <a:prstGeom prst="line">
            <a:avLst/>
          </a:prstGeom>
          <a:noFill/>
          <a:ln w="36000" cap="flat">
            <a:solidFill>
              <a:srgbClr val="008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Text Box 16">
            <a:extLst>
              <a:ext uri="{FF2B5EF4-FFF2-40B4-BE49-F238E27FC236}">
                <a16:creationId xmlns:a16="http://schemas.microsoft.com/office/drawing/2014/main" id="{F615FC55-2866-284D-9F5A-6D13DDB2A27B}"/>
              </a:ext>
            </a:extLst>
          </p:cNvPr>
          <p:cNvSpPr txBox="1">
            <a:spLocks noChangeArrowheads="1"/>
          </p:cNvSpPr>
          <p:nvPr/>
        </p:nvSpPr>
        <p:spPr bwMode="auto">
          <a:xfrm>
            <a:off x="8770711" y="0"/>
            <a:ext cx="2884488" cy="53441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r>
              <a:rPr lang="en-AU" dirty="0">
                <a:solidFill>
                  <a:schemeClr val="accent4">
                    <a:lumMod val="60000"/>
                    <a:lumOff val="40000"/>
                  </a:schemeClr>
                </a:solidFill>
              </a:rPr>
              <a:t>30 degree </a:t>
            </a:r>
            <a:r>
              <a:rPr lang="en-AU" dirty="0" err="1">
                <a:solidFill>
                  <a:schemeClr val="accent4">
                    <a:lumMod val="60000"/>
                    <a:lumOff val="40000"/>
                  </a:schemeClr>
                </a:solidFill>
              </a:rPr>
              <a:t>FoV</a:t>
            </a:r>
            <a:endParaRPr lang="en-AU" dirty="0">
              <a:solidFill>
                <a:schemeClr val="accent4">
                  <a:lumMod val="60000"/>
                  <a:lumOff val="40000"/>
                </a:schemeClr>
              </a:solidFill>
            </a:endParaRPr>
          </a:p>
        </p:txBody>
      </p:sp>
      <p:pic>
        <p:nvPicPr>
          <p:cNvPr id="14" name="Picture 13" descr="Screen Shot 2016-11-28 at 11.33.25 am.png">
            <a:extLst>
              <a:ext uri="{FF2B5EF4-FFF2-40B4-BE49-F238E27FC236}">
                <a16:creationId xmlns:a16="http://schemas.microsoft.com/office/drawing/2014/main" id="{038CF09A-DFF6-C74B-B17B-3DDE1CED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9" y="2816626"/>
            <a:ext cx="4523492" cy="3791062"/>
          </a:xfrm>
          <a:prstGeom prst="rect">
            <a:avLst/>
          </a:prstGeom>
        </p:spPr>
      </p:pic>
      <p:sp>
        <p:nvSpPr>
          <p:cNvPr id="15" name="TextBox 14">
            <a:extLst>
              <a:ext uri="{FF2B5EF4-FFF2-40B4-BE49-F238E27FC236}">
                <a16:creationId xmlns:a16="http://schemas.microsoft.com/office/drawing/2014/main" id="{84ACDA2E-97DC-3449-A0FA-184E1468ADDD}"/>
              </a:ext>
            </a:extLst>
          </p:cNvPr>
          <p:cNvSpPr txBox="1"/>
          <p:nvPr/>
        </p:nvSpPr>
        <p:spPr>
          <a:xfrm>
            <a:off x="390151" y="6557918"/>
            <a:ext cx="3246402" cy="300082"/>
          </a:xfrm>
          <a:prstGeom prst="rect">
            <a:avLst/>
          </a:prstGeom>
          <a:noFill/>
        </p:spPr>
        <p:txBody>
          <a:bodyPr wrap="none" rtlCol="0">
            <a:spAutoFit/>
          </a:bodyPr>
          <a:lstStyle/>
          <a:p>
            <a:r>
              <a:rPr lang="en-US" sz="1350" dirty="0" err="1">
                <a:solidFill>
                  <a:schemeClr val="accent1"/>
                </a:solidFill>
              </a:rPr>
              <a:t>Hindson</a:t>
            </a:r>
            <a:r>
              <a:rPr lang="en-US" sz="1350" dirty="0">
                <a:solidFill>
                  <a:schemeClr val="accent1"/>
                </a:solidFill>
              </a:rPr>
              <a:t>, Johnston-Hollitt et al. (2016)</a:t>
            </a:r>
          </a:p>
        </p:txBody>
      </p:sp>
      <p:sp>
        <p:nvSpPr>
          <p:cNvPr id="16" name="TextBox 15">
            <a:extLst>
              <a:ext uri="{FF2B5EF4-FFF2-40B4-BE49-F238E27FC236}">
                <a16:creationId xmlns:a16="http://schemas.microsoft.com/office/drawing/2014/main" id="{22943608-D6EC-3F4E-8E48-F662D456DA39}"/>
              </a:ext>
            </a:extLst>
          </p:cNvPr>
          <p:cNvSpPr txBox="1"/>
          <p:nvPr/>
        </p:nvSpPr>
        <p:spPr>
          <a:xfrm>
            <a:off x="8916736" y="4003608"/>
            <a:ext cx="3275263" cy="946413"/>
          </a:xfrm>
          <a:prstGeom prst="rect">
            <a:avLst/>
          </a:prstGeom>
          <a:solidFill>
            <a:schemeClr val="bg1"/>
          </a:solidFill>
        </p:spPr>
        <p:txBody>
          <a:bodyPr wrap="square" rtlCol="0">
            <a:spAutoFit/>
          </a:bodyPr>
          <a:lstStyle/>
          <a:p>
            <a:r>
              <a:rPr lang="en-US" sz="1400" dirty="0"/>
              <a:t>MWA Phase I has the best sensitivity for diffuse source sources between 400 </a:t>
            </a:r>
            <a:r>
              <a:rPr lang="en-US" sz="1400" dirty="0" err="1"/>
              <a:t>arcmin</a:t>
            </a:r>
            <a:r>
              <a:rPr lang="en-US" sz="1400" dirty="0"/>
              <a:t>. (200 </a:t>
            </a:r>
            <a:r>
              <a:rPr lang="en-US" sz="1400" dirty="0" err="1"/>
              <a:t>arcmin</a:t>
            </a:r>
            <a:r>
              <a:rPr lang="en-US" sz="1400" dirty="0"/>
              <a:t> for Phase II).</a:t>
            </a:r>
          </a:p>
          <a:p>
            <a:endParaRPr lang="en-US" sz="1350" dirty="0"/>
          </a:p>
        </p:txBody>
      </p:sp>
      <p:cxnSp>
        <p:nvCxnSpPr>
          <p:cNvPr id="17" name="Straight Connector 16">
            <a:extLst>
              <a:ext uri="{FF2B5EF4-FFF2-40B4-BE49-F238E27FC236}">
                <a16:creationId xmlns:a16="http://schemas.microsoft.com/office/drawing/2014/main" id="{B8BC54D3-AD9B-6345-BA05-5028517D082F}"/>
              </a:ext>
            </a:extLst>
          </p:cNvPr>
          <p:cNvCxnSpPr/>
          <p:nvPr/>
        </p:nvCxnSpPr>
        <p:spPr>
          <a:xfrm flipV="1">
            <a:off x="1852435" y="4627246"/>
            <a:ext cx="2271011" cy="576029"/>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6A5B635-5EC7-DC46-91CD-1D0F593B8059}"/>
              </a:ext>
            </a:extLst>
          </p:cNvPr>
          <p:cNvGrpSpPr/>
          <p:nvPr/>
        </p:nvGrpSpPr>
        <p:grpSpPr>
          <a:xfrm>
            <a:off x="1868508" y="5297941"/>
            <a:ext cx="2271011" cy="679103"/>
            <a:chOff x="3084634" y="4766860"/>
            <a:chExt cx="3028014" cy="905470"/>
          </a:xfrm>
        </p:grpSpPr>
        <p:cxnSp>
          <p:nvCxnSpPr>
            <p:cNvPr id="19" name="Straight Connector 18">
              <a:extLst>
                <a:ext uri="{FF2B5EF4-FFF2-40B4-BE49-F238E27FC236}">
                  <a16:creationId xmlns:a16="http://schemas.microsoft.com/office/drawing/2014/main" id="{FFA62CED-A4E8-AE44-A979-2FB1AE4C4A0B}"/>
                </a:ext>
              </a:extLst>
            </p:cNvPr>
            <p:cNvCxnSpPr/>
            <p:nvPr/>
          </p:nvCxnSpPr>
          <p:spPr>
            <a:xfrm flipV="1">
              <a:off x="3084634" y="4904292"/>
              <a:ext cx="3028014" cy="768038"/>
            </a:xfrm>
            <a:prstGeom prst="line">
              <a:avLst/>
            </a:prstGeom>
          </p:spPr>
          <p:style>
            <a:lnRef idx="1">
              <a:schemeClr val="accent1"/>
            </a:lnRef>
            <a:fillRef idx="0">
              <a:schemeClr val="accent1"/>
            </a:fillRef>
            <a:effectRef idx="0">
              <a:schemeClr val="accent1"/>
            </a:effectRef>
            <a:fontRef idx="minor">
              <a:schemeClr val="tx1"/>
            </a:fontRef>
          </p:style>
        </p:cxnSp>
        <p:sp>
          <p:nvSpPr>
            <p:cNvPr id="20" name="Down Arrow 19">
              <a:extLst>
                <a:ext uri="{FF2B5EF4-FFF2-40B4-BE49-F238E27FC236}">
                  <a16:creationId xmlns:a16="http://schemas.microsoft.com/office/drawing/2014/main" id="{CF17A649-8F47-2544-BDD7-B24DB2920260}"/>
                </a:ext>
              </a:extLst>
            </p:cNvPr>
            <p:cNvSpPr/>
            <p:nvPr/>
          </p:nvSpPr>
          <p:spPr>
            <a:xfrm>
              <a:off x="3084634" y="4822243"/>
              <a:ext cx="309307" cy="680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A967440F-AE3A-084C-929F-F23D2211DB9C}"/>
                </a:ext>
              </a:extLst>
            </p:cNvPr>
            <p:cNvSpPr txBox="1"/>
            <p:nvPr/>
          </p:nvSpPr>
          <p:spPr>
            <a:xfrm>
              <a:off x="3393941" y="4766860"/>
              <a:ext cx="1391002" cy="400109"/>
            </a:xfrm>
            <a:prstGeom prst="rect">
              <a:avLst/>
            </a:prstGeom>
            <a:noFill/>
          </p:spPr>
          <p:txBody>
            <a:bodyPr wrap="square" rtlCol="0">
              <a:spAutoFit/>
            </a:bodyPr>
            <a:lstStyle/>
            <a:p>
              <a:r>
                <a:rPr lang="en-US" sz="1350"/>
                <a:t>Phase II</a:t>
              </a:r>
            </a:p>
          </p:txBody>
        </p:sp>
      </p:grpSp>
      <p:cxnSp>
        <p:nvCxnSpPr>
          <p:cNvPr id="22" name="Straight Connector 21">
            <a:extLst>
              <a:ext uri="{FF2B5EF4-FFF2-40B4-BE49-F238E27FC236}">
                <a16:creationId xmlns:a16="http://schemas.microsoft.com/office/drawing/2014/main" id="{E5478151-8FA7-AA43-943F-753AFC8C9521}"/>
              </a:ext>
            </a:extLst>
          </p:cNvPr>
          <p:cNvCxnSpPr/>
          <p:nvPr/>
        </p:nvCxnSpPr>
        <p:spPr>
          <a:xfrm>
            <a:off x="916257" y="3091186"/>
            <a:ext cx="1515035" cy="234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B19FD9-E999-D547-937F-124327476D0B}"/>
              </a:ext>
            </a:extLst>
          </p:cNvPr>
          <p:cNvCxnSpPr/>
          <p:nvPr/>
        </p:nvCxnSpPr>
        <p:spPr>
          <a:xfrm>
            <a:off x="915460" y="3845430"/>
            <a:ext cx="1515035" cy="234472"/>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91ACA02-DCFC-984D-AB63-F336FEAD5985}"/>
              </a:ext>
            </a:extLst>
          </p:cNvPr>
          <p:cNvGrpSpPr/>
          <p:nvPr/>
        </p:nvGrpSpPr>
        <p:grpSpPr>
          <a:xfrm>
            <a:off x="879341" y="3184499"/>
            <a:ext cx="1275233" cy="551705"/>
            <a:chOff x="3021604" y="2187814"/>
            <a:chExt cx="1275233" cy="551705"/>
          </a:xfrm>
        </p:grpSpPr>
        <p:sp>
          <p:nvSpPr>
            <p:cNvPr id="25" name="Down Arrow 24">
              <a:extLst>
                <a:ext uri="{FF2B5EF4-FFF2-40B4-BE49-F238E27FC236}">
                  <a16:creationId xmlns:a16="http://schemas.microsoft.com/office/drawing/2014/main" id="{4FF029B4-1AAC-1A4E-9AAC-7AF8BB52903F}"/>
                </a:ext>
              </a:extLst>
            </p:cNvPr>
            <p:cNvSpPr/>
            <p:nvPr/>
          </p:nvSpPr>
          <p:spPr>
            <a:xfrm>
              <a:off x="3021604" y="2229351"/>
              <a:ext cx="231980" cy="510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3628561E-AC9D-8D4B-A9EA-482069333DC6}"/>
                </a:ext>
              </a:extLst>
            </p:cNvPr>
            <p:cNvSpPr txBox="1"/>
            <p:nvPr/>
          </p:nvSpPr>
          <p:spPr>
            <a:xfrm>
              <a:off x="3253585" y="2187814"/>
              <a:ext cx="1043252" cy="300082"/>
            </a:xfrm>
            <a:prstGeom prst="rect">
              <a:avLst/>
            </a:prstGeom>
            <a:noFill/>
          </p:spPr>
          <p:txBody>
            <a:bodyPr wrap="square" rtlCol="0">
              <a:spAutoFit/>
            </a:bodyPr>
            <a:lstStyle/>
            <a:p>
              <a:r>
                <a:rPr lang="en-US" sz="1350" dirty="0"/>
                <a:t>Phase II</a:t>
              </a:r>
            </a:p>
          </p:txBody>
        </p:sp>
      </p:grpSp>
      <p:pic>
        <p:nvPicPr>
          <p:cNvPr id="29" name="Picture 28">
            <a:extLst>
              <a:ext uri="{FF2B5EF4-FFF2-40B4-BE49-F238E27FC236}">
                <a16:creationId xmlns:a16="http://schemas.microsoft.com/office/drawing/2014/main" id="{78C0FA57-81B1-1B48-A443-C0F4663B5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0428" y="3449424"/>
            <a:ext cx="4328106" cy="2929764"/>
          </a:xfrm>
          <a:prstGeom prst="rect">
            <a:avLst/>
          </a:prstGeom>
        </p:spPr>
      </p:pic>
      <p:sp>
        <p:nvSpPr>
          <p:cNvPr id="30" name="TextShape 2">
            <a:extLst>
              <a:ext uri="{FF2B5EF4-FFF2-40B4-BE49-F238E27FC236}">
                <a16:creationId xmlns:a16="http://schemas.microsoft.com/office/drawing/2014/main" id="{AEC7AB95-19D3-AC4C-A2E4-89FEA0BAEB4B}"/>
              </a:ext>
            </a:extLst>
          </p:cNvPr>
          <p:cNvSpPr txBox="1"/>
          <p:nvPr/>
        </p:nvSpPr>
        <p:spPr>
          <a:xfrm>
            <a:off x="6542314" y="6379188"/>
            <a:ext cx="2228397" cy="228500"/>
          </a:xfrm>
          <a:prstGeom prst="rect">
            <a:avLst/>
          </a:prstGeom>
        </p:spPr>
        <p:txBody>
          <a:bodyPr lIns="61229" tIns="30615" rIns="61229" bIns="30615"/>
          <a:lstStyle/>
          <a:p>
            <a:pPr algn="r"/>
            <a:r>
              <a:rPr lang="en-AU" sz="1350" dirty="0" err="1">
                <a:solidFill>
                  <a:schemeClr val="accent3"/>
                </a:solidFill>
                <a:latin typeface="Arial"/>
              </a:rPr>
              <a:t>Callingham</a:t>
            </a:r>
            <a:r>
              <a:rPr lang="en-AU" sz="1350" dirty="0">
                <a:solidFill>
                  <a:schemeClr val="accent3"/>
                </a:solidFill>
                <a:latin typeface="Arial"/>
              </a:rPr>
              <a:t> et al. (2017)</a:t>
            </a:r>
            <a:endParaRPr sz="1350" dirty="0">
              <a:solidFill>
                <a:schemeClr val="accent3"/>
              </a:solidFill>
            </a:endParaRPr>
          </a:p>
        </p:txBody>
      </p:sp>
      <p:sp>
        <p:nvSpPr>
          <p:cNvPr id="31" name="TextBox 30">
            <a:extLst>
              <a:ext uri="{FF2B5EF4-FFF2-40B4-BE49-F238E27FC236}">
                <a16:creationId xmlns:a16="http://schemas.microsoft.com/office/drawing/2014/main" id="{AF7DA8CD-EA07-8C4D-AA10-B586EFAE32A6}"/>
              </a:ext>
            </a:extLst>
          </p:cNvPr>
          <p:cNvSpPr txBox="1"/>
          <p:nvPr/>
        </p:nvSpPr>
        <p:spPr>
          <a:xfrm>
            <a:off x="8916736" y="4914306"/>
            <a:ext cx="3275264" cy="1815882"/>
          </a:xfrm>
          <a:prstGeom prst="rect">
            <a:avLst/>
          </a:prstGeom>
          <a:solidFill>
            <a:schemeClr val="bg1"/>
          </a:solidFill>
        </p:spPr>
        <p:txBody>
          <a:bodyPr wrap="square" rtlCol="0">
            <a:spAutoFit/>
          </a:bodyPr>
          <a:lstStyle/>
          <a:p>
            <a:r>
              <a:rPr lang="en-US" sz="1400" dirty="0"/>
              <a:t>In addition to the excellent diffuse source sensitivity, the MWA has unprecedented low frequency spectral resolution.</a:t>
            </a:r>
          </a:p>
          <a:p>
            <a:endParaRPr lang="en-US" sz="1400" dirty="0"/>
          </a:p>
          <a:p>
            <a:r>
              <a:rPr lang="en-US" sz="1400" dirty="0"/>
              <a:t>This makes it possible to distinguish between thermal and non-thermal emission using just MWA data!</a:t>
            </a:r>
          </a:p>
        </p:txBody>
      </p:sp>
    </p:spTree>
    <p:extLst>
      <p:ext uri="{BB962C8B-B14F-4D97-AF65-F5344CB8AC3E}">
        <p14:creationId xmlns:p14="http://schemas.microsoft.com/office/powerpoint/2010/main" val="334612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9</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Diffuse Emission in Clusters</a:t>
            </a:r>
          </a:p>
        </p:txBody>
      </p:sp>
      <p:sp>
        <p:nvSpPr>
          <p:cNvPr id="8" name="TextBox 7">
            <a:extLst>
              <a:ext uri="{FF2B5EF4-FFF2-40B4-BE49-F238E27FC236}">
                <a16:creationId xmlns:a16="http://schemas.microsoft.com/office/drawing/2014/main" id="{4851DD89-1203-CB44-970C-368EBD940180}"/>
              </a:ext>
            </a:extLst>
          </p:cNvPr>
          <p:cNvSpPr txBox="1"/>
          <p:nvPr/>
        </p:nvSpPr>
        <p:spPr>
          <a:xfrm>
            <a:off x="5700035" y="5795922"/>
            <a:ext cx="2131316" cy="369332"/>
          </a:xfrm>
          <a:prstGeom prst="rect">
            <a:avLst/>
          </a:prstGeom>
          <a:noFill/>
        </p:spPr>
        <p:txBody>
          <a:bodyPr wrap="square" rtlCol="0">
            <a:spAutoFit/>
          </a:bodyPr>
          <a:lstStyle/>
          <a:p>
            <a:r>
              <a:rPr lang="en-US" dirty="0">
                <a:solidFill>
                  <a:srgbClr val="7030A0"/>
                </a:solidFill>
              </a:rPr>
              <a:t>Pratley et al. 2013</a:t>
            </a:r>
          </a:p>
        </p:txBody>
      </p:sp>
      <p:pic>
        <p:nvPicPr>
          <p:cNvPr id="11" name="Picture 10">
            <a:extLst>
              <a:ext uri="{FF2B5EF4-FFF2-40B4-BE49-F238E27FC236}">
                <a16:creationId xmlns:a16="http://schemas.microsoft.com/office/drawing/2014/main" id="{6530B5A4-B077-D943-9FBE-3B4408AF9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1735"/>
            <a:ext cx="8831490" cy="5125229"/>
          </a:xfrm>
          <a:prstGeom prst="rect">
            <a:avLst/>
          </a:prstGeom>
        </p:spPr>
      </p:pic>
      <p:sp>
        <p:nvSpPr>
          <p:cNvPr id="7" name="TextBox 6">
            <a:extLst>
              <a:ext uri="{FF2B5EF4-FFF2-40B4-BE49-F238E27FC236}">
                <a16:creationId xmlns:a16="http://schemas.microsoft.com/office/drawing/2014/main" id="{C82D8C33-37E0-0E41-989C-D643D7C95F5A}"/>
              </a:ext>
            </a:extLst>
          </p:cNvPr>
          <p:cNvSpPr txBox="1"/>
          <p:nvPr/>
        </p:nvSpPr>
        <p:spPr>
          <a:xfrm>
            <a:off x="8610600" y="1207710"/>
            <a:ext cx="3240024" cy="2031325"/>
          </a:xfrm>
          <a:prstGeom prst="rect">
            <a:avLst/>
          </a:prstGeom>
          <a:noFill/>
        </p:spPr>
        <p:txBody>
          <a:bodyPr wrap="square" rtlCol="0">
            <a:spAutoFit/>
          </a:bodyPr>
          <a:lstStyle/>
          <a:p>
            <a:r>
              <a:rPr lang="en-US" dirty="0"/>
              <a:t>New diffuse emission in Abell 1127  by </a:t>
            </a:r>
            <a:r>
              <a:rPr lang="en-US" dirty="0">
                <a:solidFill>
                  <a:srgbClr val="7030A0"/>
                </a:solidFill>
              </a:rPr>
              <a:t>Duchesne et al.</a:t>
            </a:r>
            <a:r>
              <a:rPr lang="en-US" dirty="0"/>
              <a:t> (in prep). </a:t>
            </a:r>
          </a:p>
          <a:p>
            <a:endParaRPr lang="en-US" dirty="0"/>
          </a:p>
          <a:p>
            <a:r>
              <a:rPr lang="en-US" dirty="0"/>
              <a:t>New diffuse source detected with MWA, but GMRT was needed to understand it. </a:t>
            </a:r>
          </a:p>
        </p:txBody>
      </p:sp>
      <p:pic>
        <p:nvPicPr>
          <p:cNvPr id="12" name="Picture 11">
            <a:extLst>
              <a:ext uri="{FF2B5EF4-FFF2-40B4-BE49-F238E27FC236}">
                <a16:creationId xmlns:a16="http://schemas.microsoft.com/office/drawing/2014/main" id="{026F9D0B-B218-F643-BC34-728297759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2287" y="3239035"/>
            <a:ext cx="2836649" cy="2724183"/>
          </a:xfrm>
          <a:prstGeom prst="rect">
            <a:avLst/>
          </a:prstGeom>
        </p:spPr>
      </p:pic>
    </p:spTree>
    <p:extLst>
      <p:ext uri="{BB962C8B-B14F-4D97-AF65-F5344CB8AC3E}">
        <p14:creationId xmlns:p14="http://schemas.microsoft.com/office/powerpoint/2010/main" val="970979923"/>
      </p:ext>
    </p:extLst>
  </p:cSld>
  <p:clrMapOvr>
    <a:masterClrMapping/>
  </p:clrMapOvr>
</p:sld>
</file>

<file path=ppt/theme/theme1.xml><?xml version="1.0" encoding="utf-8"?>
<a:theme xmlns:a="http://schemas.openxmlformats.org/drawingml/2006/main" name="MWA_Theme">
  <a:themeElements>
    <a:clrScheme name="Custom 3">
      <a:dk1>
        <a:sysClr val="windowText" lastClr="000000"/>
      </a:dk1>
      <a:lt1>
        <a:sysClr val="window" lastClr="FFFFFF"/>
      </a:lt1>
      <a:dk2>
        <a:srgbClr val="775F55"/>
      </a:dk2>
      <a:lt2>
        <a:srgbClr val="EBDDC3"/>
      </a:lt2>
      <a:accent1>
        <a:srgbClr val="0F181A"/>
      </a:accent1>
      <a:accent2>
        <a:srgbClr val="C2612E"/>
      </a:accent2>
      <a:accent3>
        <a:srgbClr val="D0AF72"/>
      </a:accent3>
      <a:accent4>
        <a:srgbClr val="D8B25C"/>
      </a:accent4>
      <a:accent5>
        <a:srgbClr val="7BA79D"/>
      </a:accent5>
      <a:accent6>
        <a:srgbClr val="968C8C"/>
      </a:accent6>
      <a:hlink>
        <a:srgbClr val="243F56"/>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WA_Theme" id="{DE74A83E-E0E1-42BC-9CF1-D0C0E75FDABF}" vid="{1E251EE2-3E41-4F76-A3B0-BA59763C5A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MWA_Theme</Template>
  <TotalTime>3853</TotalTime>
  <Words>1218</Words>
  <Application>Microsoft Macintosh PowerPoint</Application>
  <PresentationFormat>Widescreen</PresentationFormat>
  <Paragraphs>158</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Calibri Light</vt:lpstr>
      <vt:lpstr>MWA_Theme</vt:lpstr>
      <vt:lpstr>An Overview of Cluster Physics Research in Australia</vt:lpstr>
      <vt:lpstr>Partner Institutions</vt:lpstr>
      <vt:lpstr>Partner Institutions</vt:lpstr>
      <vt:lpstr>PowerPoint Presentation</vt:lpstr>
      <vt:lpstr>Partner Institutions</vt:lpstr>
      <vt:lpstr>Partner Institutions</vt:lpstr>
      <vt:lpstr>Partner Institutions</vt:lpstr>
      <vt:lpstr>MWA Scientific Niches </vt:lpstr>
      <vt:lpstr>Partner Institutions</vt:lpstr>
      <vt:lpstr>PowerPoint Presentation</vt:lpstr>
      <vt:lpstr>PowerPoint Presentation</vt:lpstr>
      <vt:lpstr>PowerPoint Presentation</vt:lpstr>
      <vt:lpstr>Partner Institutions</vt:lpstr>
      <vt:lpstr>Partner Institutions</vt:lpstr>
      <vt:lpstr>Partner Institutions</vt:lpstr>
      <vt:lpstr>Partner Institutions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Walker</dc:creator>
  <cp:lastModifiedBy>Melanie Johnston-Hollitt</cp:lastModifiedBy>
  <cp:revision>134</cp:revision>
  <dcterms:created xsi:type="dcterms:W3CDTF">2018-06-20T01:49:49Z</dcterms:created>
  <dcterms:modified xsi:type="dcterms:W3CDTF">2019-11-13T05:44:03Z</dcterms:modified>
</cp:coreProperties>
</file>