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notesMasterIdLst>
    <p:notesMasterId r:id="rId39"/>
  </p:notesMasterIdLst>
  <p:sldIdLst>
    <p:sldId id="256" r:id="rId2"/>
    <p:sldId id="430" r:id="rId3"/>
    <p:sldId id="616" r:id="rId4"/>
    <p:sldId id="901" r:id="rId5"/>
    <p:sldId id="903" r:id="rId6"/>
    <p:sldId id="908" r:id="rId7"/>
    <p:sldId id="910" r:id="rId8"/>
    <p:sldId id="909" r:id="rId9"/>
    <p:sldId id="904" r:id="rId10"/>
    <p:sldId id="795" r:id="rId11"/>
    <p:sldId id="897" r:id="rId12"/>
    <p:sldId id="915" r:id="rId13"/>
    <p:sldId id="924" r:id="rId14"/>
    <p:sldId id="920" r:id="rId15"/>
    <p:sldId id="923" r:id="rId16"/>
    <p:sldId id="916" r:id="rId17"/>
    <p:sldId id="926" r:id="rId18"/>
    <p:sldId id="917" r:id="rId19"/>
    <p:sldId id="925" r:id="rId20"/>
    <p:sldId id="919" r:id="rId21"/>
    <p:sldId id="922" r:id="rId22"/>
    <p:sldId id="921" r:id="rId23"/>
    <p:sldId id="905" r:id="rId24"/>
    <p:sldId id="900" r:id="rId25"/>
    <p:sldId id="907" r:id="rId26"/>
    <p:sldId id="913" r:id="rId27"/>
    <p:sldId id="918" r:id="rId28"/>
    <p:sldId id="824" r:id="rId29"/>
    <p:sldId id="825" r:id="rId30"/>
    <p:sldId id="831" r:id="rId31"/>
    <p:sldId id="837" r:id="rId32"/>
    <p:sldId id="828" r:id="rId33"/>
    <p:sldId id="853" r:id="rId34"/>
    <p:sldId id="829" r:id="rId35"/>
    <p:sldId id="861" r:id="rId36"/>
    <p:sldId id="802" r:id="rId37"/>
    <p:sldId id="710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660066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660066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660066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660066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660066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660066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660066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660066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660066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CCFF"/>
    <a:srgbClr val="FFFFCC"/>
    <a:srgbClr val="FFFFFF"/>
    <a:srgbClr val="CCFFCC"/>
    <a:srgbClr val="CCFFFF"/>
    <a:srgbClr val="99FF66"/>
    <a:srgbClr val="FF9966"/>
    <a:srgbClr val="CCCCFF"/>
    <a:srgbClr val="0069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0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0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629E447-3B87-4406-B57F-35280CF98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29E447-3B87-4406-B57F-35280CF98F7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80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29E447-3B87-4406-B57F-35280CF98F7C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87F4E-2D2A-4EE4-A87E-8CA76D86B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6C805-E1B8-4111-ACF1-88E9AC8A0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72A70-1B87-4948-8100-D957235A2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C1B42-1A71-43A7-9FD3-87F530A82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0C558-51E3-478D-BB29-AAFA2590B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20FAF-4919-4031-A579-4A8BE22B9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EA327-FA3F-4B18-BDF0-5239A1367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39054-3E28-42B2-A2D2-F96732CAA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92A64-C0E4-4C61-89D9-C4CEFA7D7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69724-CAC4-4161-9F66-7B14D003D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8B614-10D4-4F00-85CB-61B96CAB3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01C12-54C1-4534-9F52-51BFA21DB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8940F-20AA-4706-9264-A6F87315B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52134-912D-461F-A0DB-A331FC24E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5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5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5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97FECA06-7947-499A-B020-3366773C2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Georgia" pitchFamily="18" charset="0"/>
              </a:rPr>
              <a:t>Large Scale Anisotropy in the Universe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4000" y="2273300"/>
            <a:ext cx="8610600" cy="12319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92D050"/>
                </a:solidFill>
                <a:latin typeface="Georgia" pitchFamily="18" charset="0"/>
              </a:rPr>
              <a:t>Pankaj Jain </a:t>
            </a:r>
          </a:p>
          <a:p>
            <a:pPr eaLnBrk="1" hangingPunct="1"/>
            <a:r>
              <a:rPr lang="en-US" b="1" dirty="0">
                <a:solidFill>
                  <a:srgbClr val="92D050"/>
                </a:solidFill>
                <a:latin typeface="Georgia" pitchFamily="18" charset="0"/>
              </a:rPr>
              <a:t>I.I.T. Kanpur</a:t>
            </a:r>
          </a:p>
          <a:p>
            <a:pPr eaLnBrk="1" hangingPunct="1"/>
            <a:endParaRPr lang="en-US" b="1" i="1" dirty="0">
              <a:solidFill>
                <a:srgbClr val="006600"/>
              </a:solidFill>
              <a:latin typeface="Georgia" pitchFamily="18" charset="0"/>
            </a:endParaRPr>
          </a:p>
          <a:p>
            <a:pPr eaLnBrk="1" hangingPunct="1"/>
            <a:endParaRPr lang="en-US" i="1" dirty="0">
              <a:solidFill>
                <a:srgbClr val="006600"/>
              </a:solidFill>
              <a:latin typeface="Georgia" pitchFamily="18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685800" y="643622"/>
            <a:ext cx="8001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CCCC"/>
                </a:solidFill>
              </a:rPr>
              <a:t>Their exist several observations which appear to violate the cosmological principle</a:t>
            </a:r>
          </a:p>
          <a:p>
            <a:pPr>
              <a:defRPr/>
            </a:pPr>
            <a:endParaRPr lang="en-US" dirty="0">
              <a:solidFill>
                <a:srgbClr val="FFCCFF"/>
              </a:solidFill>
            </a:endParaRPr>
          </a:p>
          <a:p>
            <a:pPr>
              <a:defRPr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Radio source count and sky brightness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Radio polarized flux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Radio polarizations from radio galaxies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Cosmic Microwave Background anisotropies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Alignment of optical polarizations from quasars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Alignment of radio polarizations and galaxy axes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Testing isotropy in radio surveys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CFFFF"/>
                </a:solidFill>
              </a:rPr>
              <a:t>At large redshifts (z&gt;0.1) all observables should be statistically isotropic, </a:t>
            </a:r>
            <a:r>
              <a:rPr lang="en-US" dirty="0">
                <a:solidFill>
                  <a:srgbClr val="FFFFCC"/>
                </a:solidFill>
              </a:rPr>
              <a:t>up to kinematic effects i.e. our motion relative to the cosmic frame of rest</a:t>
            </a:r>
          </a:p>
          <a:p>
            <a:endParaRPr lang="en-US" dirty="0">
              <a:solidFill>
                <a:srgbClr val="CCFFFF"/>
              </a:solidFill>
            </a:endParaRPr>
          </a:p>
          <a:p>
            <a:endParaRPr lang="en-US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88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Dipole anisotropy in matter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Matter distribution is expected to show dipole anisotropy due to our motion with respect to the cosmic frame of rest</a:t>
            </a:r>
          </a:p>
          <a:p>
            <a:r>
              <a:rPr lang="en-US" dirty="0">
                <a:solidFill>
                  <a:srgbClr val="CCFFFF"/>
                </a:solidFill>
              </a:rPr>
              <a:t>Effect seen in NVSS but with larger amplitude</a:t>
            </a:r>
          </a:p>
          <a:p>
            <a:r>
              <a:rPr lang="en-US" dirty="0">
                <a:solidFill>
                  <a:srgbClr val="CCFFCC"/>
                </a:solidFill>
              </a:rPr>
              <a:t>direction </a:t>
            </a:r>
            <a:r>
              <a:rPr lang="en-US" dirty="0">
                <a:solidFill>
                  <a:srgbClr val="CCFFCC"/>
                </a:solidFill>
                <a:sym typeface="Symbol"/>
              </a:rPr>
              <a:t> CMB dipole</a:t>
            </a:r>
            <a:endParaRPr lang="en-US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751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227ED-7BF8-4C43-B413-015E87E8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EF2EF-5B19-4659-A19E-09408194D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One of the science goals of SKA to extract our motion relative to cosmic frame of rest</a:t>
            </a:r>
          </a:p>
          <a:p>
            <a:r>
              <a:rPr lang="en-US" dirty="0">
                <a:solidFill>
                  <a:srgbClr val="FFCCFF"/>
                </a:solidFill>
              </a:rPr>
              <a:t>Need to develop a proper data pipeline to extract this effect reliably</a:t>
            </a:r>
          </a:p>
          <a:p>
            <a:endParaRPr lang="en-IN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847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427FC-FC55-4A2E-A0D1-B4F71AA87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CFF"/>
                </a:solidFill>
              </a:rPr>
              <a:t>NVSS matter anisotropy C</a:t>
            </a:r>
            <a:r>
              <a:rPr lang="en-US" i="1" baseline="-25000" dirty="0">
                <a:solidFill>
                  <a:srgbClr val="FFCCFF"/>
                </a:solidFill>
                <a:latin typeface="Bookman Old Style" panose="02050604050505020204" pitchFamily="18" charset="0"/>
              </a:rPr>
              <a:t>ℓ</a:t>
            </a:r>
            <a:endParaRPr lang="en-IN" i="1" baseline="-25000" dirty="0">
              <a:solidFill>
                <a:srgbClr val="FFCCFF"/>
              </a:solidFill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C39DDC2-BDCB-417C-9302-D6442876A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065" y="1600200"/>
            <a:ext cx="6703870" cy="4525963"/>
          </a:xfrm>
        </p:spPr>
      </p:pic>
    </p:spTree>
    <p:extLst>
      <p:ext uri="{BB962C8B-B14F-4D97-AF65-F5344CB8AC3E}">
        <p14:creationId xmlns:p14="http://schemas.microsoft.com/office/powerpoint/2010/main" val="2315441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427FC-FC55-4A2E-A0D1-B4F71AA87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CFF"/>
                </a:solidFill>
              </a:rPr>
              <a:t>TGSS matter anisotropy C</a:t>
            </a:r>
            <a:r>
              <a:rPr lang="en-US" i="1" baseline="-25000" dirty="0">
                <a:solidFill>
                  <a:srgbClr val="FFCCFF"/>
                </a:solidFill>
                <a:latin typeface="Bookman Old Style" panose="02050604050505020204" pitchFamily="18" charset="0"/>
              </a:rPr>
              <a:t>ℓ</a:t>
            </a:r>
            <a:endParaRPr lang="en-IN" dirty="0">
              <a:solidFill>
                <a:srgbClr val="FFCCFF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1091CE3-B84B-4E20-B7DD-273E2B23DA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065" y="1600200"/>
            <a:ext cx="6703870" cy="4525963"/>
          </a:xfrm>
        </p:spPr>
      </p:pic>
    </p:spTree>
    <p:extLst>
      <p:ext uri="{BB962C8B-B14F-4D97-AF65-F5344CB8AC3E}">
        <p14:creationId xmlns:p14="http://schemas.microsoft.com/office/powerpoint/2010/main" val="1440546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Spectral Index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D3F5FF-ECE8-4776-BE9A-D3018EA91DAA}"/>
              </a:ext>
            </a:extLst>
          </p:cNvPr>
          <p:cNvSpPr txBox="1"/>
          <p:nvPr/>
        </p:nvSpPr>
        <p:spPr>
          <a:xfrm>
            <a:off x="3276600" y="1691951"/>
            <a:ext cx="19207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CCFF"/>
                </a:solidFill>
              </a:rPr>
              <a:t>S </a:t>
            </a:r>
            <a:r>
              <a:rPr lang="en-US" sz="4000" dirty="0">
                <a:solidFill>
                  <a:srgbClr val="FFCCFF"/>
                </a:solidFill>
                <a:sym typeface="Symbol" panose="05050102010706020507" pitchFamily="18" charset="2"/>
              </a:rPr>
              <a:t> </a:t>
            </a:r>
            <a:r>
              <a:rPr lang="en-US" sz="4000" baseline="30000" dirty="0">
                <a:solidFill>
                  <a:srgbClr val="FFCCFF"/>
                </a:solidFill>
                <a:sym typeface="Symbol" panose="05050102010706020507" pitchFamily="18" charset="2"/>
              </a:rPr>
              <a:t></a:t>
            </a:r>
            <a:r>
              <a:rPr lang="en-US" sz="4000" dirty="0">
                <a:solidFill>
                  <a:srgbClr val="FFCCFF"/>
                </a:solidFill>
                <a:sym typeface="Symbol" panose="05050102010706020507" pitchFamily="18" charset="2"/>
              </a:rPr>
              <a:t> </a:t>
            </a:r>
            <a:endParaRPr lang="en-IN" sz="4000" dirty="0">
              <a:solidFill>
                <a:srgbClr val="FFCC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A28A20-EDD3-492F-BB7A-35236EBF9229}"/>
              </a:ext>
            </a:extLst>
          </p:cNvPr>
          <p:cNvSpPr txBox="1"/>
          <p:nvPr/>
        </p:nvSpPr>
        <p:spPr>
          <a:xfrm>
            <a:off x="685800" y="2644170"/>
            <a:ext cx="759515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CFFFF"/>
                </a:solidFill>
                <a:sym typeface="Symbol" panose="05050102010706020507" pitchFamily="18" charset="2"/>
              </a:rPr>
              <a:t></a:t>
            </a:r>
            <a:r>
              <a:rPr lang="en-US" dirty="0">
                <a:solidFill>
                  <a:srgbClr val="CCFFFF"/>
                </a:solidFill>
              </a:rPr>
              <a:t> should be isotropic</a:t>
            </a:r>
          </a:p>
          <a:p>
            <a:endParaRPr lang="en-US" dirty="0">
              <a:solidFill>
                <a:srgbClr val="CCFFFF"/>
              </a:solidFill>
            </a:endParaRPr>
          </a:p>
          <a:p>
            <a:r>
              <a:rPr lang="en-US" dirty="0">
                <a:solidFill>
                  <a:srgbClr val="CCFF99"/>
                </a:solidFill>
              </a:rPr>
              <a:t>We have tested this using GLEAM catalog</a:t>
            </a:r>
          </a:p>
          <a:p>
            <a:endParaRPr lang="en-IN" dirty="0">
              <a:solidFill>
                <a:srgbClr val="CCFFFF"/>
              </a:solidFill>
            </a:endParaRPr>
          </a:p>
          <a:p>
            <a:r>
              <a:rPr lang="en-IN" dirty="0">
                <a:solidFill>
                  <a:srgbClr val="FFCCFF"/>
                </a:solidFill>
              </a:rPr>
              <a:t>Find  a significant anisotropy</a:t>
            </a:r>
            <a:endParaRPr lang="en-US" dirty="0">
              <a:solidFill>
                <a:srgbClr val="FF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61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Spectral Index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A28A20-EDD3-492F-BB7A-35236EBF9229}"/>
              </a:ext>
            </a:extLst>
          </p:cNvPr>
          <p:cNvSpPr txBox="1"/>
          <p:nvPr/>
        </p:nvSpPr>
        <p:spPr>
          <a:xfrm>
            <a:off x="457200" y="2644170"/>
            <a:ext cx="82296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CFFFF"/>
                </a:solidFill>
                <a:sym typeface="Symbol" panose="05050102010706020507" pitchFamily="18" charset="2"/>
              </a:rPr>
              <a:t>It may be useful to jointly have an accurate extraction of </a:t>
            </a:r>
            <a:r>
              <a:rPr lang="en-US" dirty="0">
                <a:solidFill>
                  <a:srgbClr val="CCFFFF"/>
                </a:solidFill>
              </a:rPr>
              <a:t> using </a:t>
            </a:r>
            <a:r>
              <a:rPr lang="en-US" dirty="0" err="1">
                <a:solidFill>
                  <a:srgbClr val="CCFFFF"/>
                </a:solidFill>
              </a:rPr>
              <a:t>uGMRT</a:t>
            </a:r>
            <a:r>
              <a:rPr lang="en-US" dirty="0">
                <a:solidFill>
                  <a:srgbClr val="CCFFFF"/>
                </a:solidFill>
              </a:rPr>
              <a:t> and ASKAP</a:t>
            </a:r>
          </a:p>
          <a:p>
            <a:endParaRPr lang="en-US" dirty="0">
              <a:solidFill>
                <a:srgbClr val="CCFFFF"/>
              </a:solidFill>
            </a:endParaRPr>
          </a:p>
          <a:p>
            <a:endParaRPr lang="en-IN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672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Flux Distribution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D3F5FF-ECE8-4776-BE9A-D3018EA91DAA}"/>
              </a:ext>
            </a:extLst>
          </p:cNvPr>
          <p:cNvSpPr txBox="1"/>
          <p:nvPr/>
        </p:nvSpPr>
        <p:spPr>
          <a:xfrm>
            <a:off x="3180719" y="1446369"/>
            <a:ext cx="1949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CCFF"/>
                </a:solidFill>
              </a:rPr>
              <a:t>N </a:t>
            </a:r>
            <a:r>
              <a:rPr lang="en-US" sz="4000" dirty="0">
                <a:solidFill>
                  <a:srgbClr val="FFCCFF"/>
                </a:solidFill>
                <a:sym typeface="Symbol" panose="05050102010706020507" pitchFamily="18" charset="2"/>
              </a:rPr>
              <a:t> </a:t>
            </a:r>
            <a:r>
              <a:rPr lang="en-US" sz="4000" dirty="0" err="1">
                <a:solidFill>
                  <a:srgbClr val="FFCCFF"/>
                </a:solidFill>
                <a:sym typeface="Symbol" panose="05050102010706020507" pitchFamily="18" charset="2"/>
              </a:rPr>
              <a:t>S</a:t>
            </a:r>
            <a:r>
              <a:rPr lang="en-US" sz="4000" baseline="30000" dirty="0" err="1">
                <a:solidFill>
                  <a:srgbClr val="FFCCFF"/>
                </a:solidFill>
                <a:sym typeface="Symbol" panose="05050102010706020507" pitchFamily="18" charset="2"/>
              </a:rPr>
              <a:t>x</a:t>
            </a:r>
            <a:r>
              <a:rPr lang="en-US" sz="4000" dirty="0">
                <a:solidFill>
                  <a:srgbClr val="FFCCFF"/>
                </a:solidFill>
                <a:sym typeface="Symbol" panose="05050102010706020507" pitchFamily="18" charset="2"/>
              </a:rPr>
              <a:t> </a:t>
            </a:r>
            <a:endParaRPr lang="en-IN" sz="4000" dirty="0">
              <a:solidFill>
                <a:srgbClr val="FFCC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A28A20-EDD3-492F-BB7A-35236EBF9229}"/>
              </a:ext>
            </a:extLst>
          </p:cNvPr>
          <p:cNvSpPr txBox="1"/>
          <p:nvPr/>
        </p:nvSpPr>
        <p:spPr>
          <a:xfrm>
            <a:off x="288933" y="2438400"/>
            <a:ext cx="773314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CFFFF"/>
                </a:solidFill>
                <a:sym typeface="Symbol" panose="05050102010706020507" pitchFamily="18" charset="2"/>
              </a:rPr>
              <a:t>x</a:t>
            </a:r>
            <a:r>
              <a:rPr lang="en-US" sz="2800" dirty="0">
                <a:solidFill>
                  <a:srgbClr val="CCFFFF"/>
                </a:solidFill>
              </a:rPr>
              <a:t> should be isotropic;  tested  using NVSS catalog</a:t>
            </a:r>
          </a:p>
          <a:p>
            <a:endParaRPr lang="en-US" dirty="0">
              <a:solidFill>
                <a:srgbClr val="CCFFFF"/>
              </a:solidFill>
            </a:endParaRPr>
          </a:p>
          <a:p>
            <a:r>
              <a:rPr lang="en-US" sz="2800" dirty="0">
                <a:solidFill>
                  <a:srgbClr val="FFCCFF"/>
                </a:solidFill>
              </a:rPr>
              <a:t>Full sky: x = 0.9939 ±0.0025</a:t>
            </a:r>
          </a:p>
          <a:p>
            <a:r>
              <a:rPr lang="en-US" sz="2800" dirty="0">
                <a:solidFill>
                  <a:srgbClr val="FFFFFF"/>
                </a:solidFill>
              </a:rPr>
              <a:t>Results consistent with isotropy, </a:t>
            </a:r>
          </a:p>
          <a:p>
            <a:r>
              <a:rPr lang="en-US" sz="2800" dirty="0">
                <a:solidFill>
                  <a:srgbClr val="FFFFFF"/>
                </a:solidFill>
              </a:rPr>
              <a:t>deviation roughly 1 signa</a:t>
            </a:r>
          </a:p>
          <a:p>
            <a:endParaRPr lang="en-US" sz="2800" dirty="0">
              <a:solidFill>
                <a:srgbClr val="CCFFFF"/>
              </a:solidFill>
            </a:endParaRPr>
          </a:p>
          <a:p>
            <a:r>
              <a:rPr lang="en-US" sz="2800" dirty="0">
                <a:solidFill>
                  <a:srgbClr val="FFC000"/>
                </a:solidFill>
              </a:rPr>
              <a:t>Should be tested with larger data</a:t>
            </a:r>
            <a:endParaRPr lang="en-IN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857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Flux Distribution</a:t>
            </a:r>
            <a:endParaRPr lang="en-IN" dirty="0">
              <a:solidFill>
                <a:srgbClr val="FFFF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C705CD-F4B1-4C48-8926-7C213B2A2D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404"/>
            <a:ext cx="9144000" cy="5679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614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FFFF00"/>
                </a:solidFill>
                <a:latin typeface="Georgia" pitchFamily="18" charset="0"/>
              </a:rPr>
              <a:t>Introduction</a:t>
            </a: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762000" y="1447800"/>
            <a:ext cx="7162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92D050"/>
                </a:solidFill>
              </a:rPr>
              <a:t>Universe is assumed to be statistically homogeneous and isotropic at large distance scales</a:t>
            </a:r>
          </a:p>
          <a:p>
            <a:pPr>
              <a:defRPr/>
            </a:pPr>
            <a:endParaRPr lang="en-US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FFCCCC"/>
                </a:solidFill>
              </a:rPr>
              <a:t>No preferred position or direction                   </a:t>
            </a:r>
          </a:p>
          <a:p>
            <a:pPr>
              <a:defRPr/>
            </a:pPr>
            <a:r>
              <a:rPr lang="en-US" dirty="0">
                <a:solidFill>
                  <a:srgbClr val="CC0099"/>
                </a:solidFill>
              </a:rPr>
              <a:t>                        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Cosmological Principle</a:t>
            </a:r>
          </a:p>
          <a:p>
            <a:pPr>
              <a:defRPr/>
            </a:pPr>
            <a:r>
              <a:rPr lang="en-US" dirty="0">
                <a:solidFill>
                  <a:srgbClr val="6600CC"/>
                </a:solidFill>
              </a:rPr>
              <a:t>   </a:t>
            </a:r>
          </a:p>
          <a:p>
            <a:pPr>
              <a:defRPr/>
            </a:pPr>
            <a:endParaRPr lang="en-US" dirty="0">
              <a:solidFill>
                <a:srgbClr val="006600"/>
              </a:solidFill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Flux per Source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A28A20-EDD3-492F-BB7A-35236EBF9229}"/>
              </a:ext>
            </a:extLst>
          </p:cNvPr>
          <p:cNvSpPr txBox="1"/>
          <p:nvPr/>
        </p:nvSpPr>
        <p:spPr>
          <a:xfrm>
            <a:off x="685800" y="2644170"/>
            <a:ext cx="729892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CFFFF"/>
                </a:solidFill>
                <a:sym typeface="Symbol" panose="05050102010706020507" pitchFamily="18" charset="2"/>
              </a:rPr>
              <a:t>Mean flux per source</a:t>
            </a:r>
            <a:r>
              <a:rPr lang="en-US" dirty="0">
                <a:solidFill>
                  <a:srgbClr val="CCFFFF"/>
                </a:solidFill>
              </a:rPr>
              <a:t> should be isotropic</a:t>
            </a:r>
          </a:p>
          <a:p>
            <a:endParaRPr lang="en-US" dirty="0">
              <a:solidFill>
                <a:srgbClr val="CCFFFF"/>
              </a:solidFill>
            </a:endParaRPr>
          </a:p>
          <a:p>
            <a:r>
              <a:rPr lang="en-US" dirty="0">
                <a:solidFill>
                  <a:srgbClr val="FFC000"/>
                </a:solidFill>
              </a:rPr>
              <a:t>NVSS is consistent with isotropy</a:t>
            </a:r>
          </a:p>
          <a:p>
            <a:endParaRPr lang="en-US" dirty="0">
              <a:solidFill>
                <a:srgbClr val="CCFFFF"/>
              </a:solidFill>
            </a:endParaRPr>
          </a:p>
          <a:p>
            <a:r>
              <a:rPr lang="en-US" dirty="0">
                <a:solidFill>
                  <a:srgbClr val="CCFF99"/>
                </a:solidFill>
              </a:rPr>
              <a:t>TGSS deviates from isotropy</a:t>
            </a:r>
          </a:p>
        </p:txBody>
      </p:sp>
    </p:spTree>
    <p:extLst>
      <p:ext uri="{BB962C8B-B14F-4D97-AF65-F5344CB8AC3E}">
        <p14:creationId xmlns:p14="http://schemas.microsoft.com/office/powerpoint/2010/main" val="3803002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427FC-FC55-4A2E-A0D1-B4F71AA87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CFF"/>
                </a:solidFill>
              </a:rPr>
              <a:t>NVSS flux per source</a:t>
            </a:r>
            <a:endParaRPr lang="en-IN" dirty="0">
              <a:solidFill>
                <a:srgbClr val="FFCCFF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B24CD72-8F93-41DE-88E6-9179AFBFC9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065" y="1600200"/>
            <a:ext cx="6703870" cy="4525963"/>
          </a:xfrm>
        </p:spPr>
      </p:pic>
    </p:spTree>
    <p:extLst>
      <p:ext uri="{BB962C8B-B14F-4D97-AF65-F5344CB8AC3E}">
        <p14:creationId xmlns:p14="http://schemas.microsoft.com/office/powerpoint/2010/main" val="1263755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427FC-FC55-4A2E-A0D1-B4F71AA87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CFF"/>
                </a:solidFill>
              </a:rPr>
              <a:t>TGSS flux per source</a:t>
            </a:r>
            <a:endParaRPr lang="en-IN" dirty="0">
              <a:solidFill>
                <a:srgbClr val="FFCCFF"/>
              </a:solidFill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97593F3-C0D4-4BC3-B893-D7101AA983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065" y="1600200"/>
            <a:ext cx="6703870" cy="4525963"/>
          </a:xfrm>
        </p:spPr>
      </p:pic>
    </p:spTree>
    <p:extLst>
      <p:ext uri="{BB962C8B-B14F-4D97-AF65-F5344CB8AC3E}">
        <p14:creationId xmlns:p14="http://schemas.microsoft.com/office/powerpoint/2010/main" val="1378356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Proposal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CFFFF"/>
                </a:solidFill>
              </a:rPr>
              <a:t>Develop a data pipeline to extract the observables </a:t>
            </a:r>
            <a:r>
              <a:rPr lang="en-US" dirty="0">
                <a:solidFill>
                  <a:srgbClr val="CCFFFF"/>
                </a:solidFill>
                <a:sym typeface="Symbol" panose="05050102010706020507" pitchFamily="18" charset="2"/>
              </a:rPr>
              <a:t>, , flux per source, number counts</a:t>
            </a:r>
            <a:endParaRPr lang="en-US" dirty="0">
              <a:solidFill>
                <a:srgbClr val="CCFFFF"/>
              </a:solidFill>
            </a:endParaRPr>
          </a:p>
          <a:p>
            <a:r>
              <a:rPr lang="en-US" dirty="0">
                <a:solidFill>
                  <a:srgbClr val="FFFFCC"/>
                </a:solidFill>
              </a:rPr>
              <a:t>Interested in the sky distribution of these observables</a:t>
            </a:r>
          </a:p>
          <a:p>
            <a:r>
              <a:rPr lang="en-US" dirty="0">
                <a:solidFill>
                  <a:srgbClr val="FFCCFF"/>
                </a:solidFill>
              </a:rPr>
              <a:t>Extract the dipole in number counts which relates to our velocity relative to cosmic frame of rest</a:t>
            </a:r>
          </a:p>
          <a:p>
            <a:endParaRPr lang="en-US" dirty="0">
              <a:solidFill>
                <a:srgbClr val="CCFFFF"/>
              </a:solidFill>
            </a:endParaRPr>
          </a:p>
          <a:p>
            <a:endParaRPr lang="en-US" dirty="0">
              <a:solidFill>
                <a:srgbClr val="CCFFFF"/>
              </a:solidFill>
            </a:endParaRPr>
          </a:p>
          <a:p>
            <a:endParaRPr lang="en-US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5812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Challenges in Testing Isotropy</a:t>
            </a:r>
            <a:endParaRPr lang="en-IN" sz="4000" dirty="0">
              <a:solidFill>
                <a:srgbClr val="FFFF00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FFCCFF"/>
                </a:solidFill>
              </a:rPr>
              <a:t>Need to map the sky uniformly</a:t>
            </a:r>
          </a:p>
          <a:p>
            <a:r>
              <a:rPr lang="en-US" dirty="0">
                <a:solidFill>
                  <a:srgbClr val="FFC000"/>
                </a:solidFill>
              </a:rPr>
              <a:t>Need to control time and direction dependent instrumental bias</a:t>
            </a:r>
          </a:p>
          <a:p>
            <a:r>
              <a:rPr lang="en-US" dirty="0">
                <a:solidFill>
                  <a:srgbClr val="99FF66"/>
                </a:solidFill>
              </a:rPr>
              <a:t>Need sufficiently large data so that local fluctuations are small</a:t>
            </a:r>
          </a:p>
          <a:p>
            <a:r>
              <a:rPr lang="en-US" dirty="0">
                <a:solidFill>
                  <a:srgbClr val="FFFFFF"/>
                </a:solidFill>
              </a:rPr>
              <a:t>Local Universe is not isotropic, so we need to large redshift: But how large? How to remove local sources?</a:t>
            </a:r>
          </a:p>
          <a:p>
            <a:endParaRPr lang="en-US" dirty="0">
              <a:solidFill>
                <a:srgbClr val="FFFFCC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rgbClr val="FFCCFF"/>
              </a:solidFill>
            </a:endParaRP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5539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Additional Challenges in extracting local velocity</a:t>
            </a:r>
            <a:endParaRPr lang="en-IN" sz="4000" dirty="0">
              <a:solidFill>
                <a:srgbClr val="FFFF00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99FF66"/>
                </a:solidFill>
              </a:rPr>
              <a:t>The sky coverage is limited, need to extract dipole from partial sky</a:t>
            </a:r>
          </a:p>
          <a:p>
            <a:r>
              <a:rPr lang="en-US" dirty="0">
                <a:solidFill>
                  <a:srgbClr val="CCFFFF"/>
                </a:solidFill>
              </a:rPr>
              <a:t>Need to properly relate dipole to local velocity, depends on assumptions of spectral and flux distribution of sources</a:t>
            </a:r>
          </a:p>
          <a:p>
            <a:endParaRPr lang="en-US" dirty="0">
              <a:solidFill>
                <a:srgbClr val="FFFFCC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rgbClr val="FFCCFF"/>
              </a:solidFill>
            </a:endParaRP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88430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Conclusions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-269875" y="2095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44390" name="Rectangle 6"/>
          <p:cNvSpPr>
            <a:spLocks noChangeArrowheads="1"/>
          </p:cNvSpPr>
          <p:nvPr/>
        </p:nvSpPr>
        <p:spPr bwMode="auto">
          <a:xfrm>
            <a:off x="-269875" y="2095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Theoretical justification for isotropy is weak</a:t>
            </a:r>
          </a:p>
          <a:p>
            <a:r>
              <a:rPr lang="en-US" dirty="0">
                <a:solidFill>
                  <a:srgbClr val="FFCCFF"/>
                </a:solidFill>
              </a:rPr>
              <a:t>It should be tested by a dedicated observational survey in several different observables</a:t>
            </a:r>
          </a:p>
          <a:p>
            <a:r>
              <a:rPr lang="en-US" dirty="0">
                <a:solidFill>
                  <a:srgbClr val="CCFF99"/>
                </a:solidFill>
              </a:rPr>
              <a:t>This will also allow an accurate determination of our velocity relative to the cosmic frame of rest</a:t>
            </a:r>
          </a:p>
        </p:txBody>
      </p:sp>
    </p:spTree>
    <p:extLst>
      <p:ext uri="{BB962C8B-B14F-4D97-AF65-F5344CB8AC3E}">
        <p14:creationId xmlns:p14="http://schemas.microsoft.com/office/powerpoint/2010/main" val="34785061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Alignment of radio polarizations and galaxy axis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A28A20-EDD3-492F-BB7A-35236EBF9229}"/>
              </a:ext>
            </a:extLst>
          </p:cNvPr>
          <p:cNvSpPr txBox="1"/>
          <p:nvPr/>
        </p:nvSpPr>
        <p:spPr>
          <a:xfrm>
            <a:off x="609600" y="1981200"/>
            <a:ext cx="808804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CFFFF"/>
                </a:solidFill>
                <a:sym typeface="Symbol" panose="05050102010706020507" pitchFamily="18" charset="2"/>
              </a:rPr>
              <a:t>Alignment effect seen on small angular scales</a:t>
            </a:r>
            <a:endParaRPr lang="en-US" dirty="0">
              <a:solidFill>
                <a:srgbClr val="CCFFFF"/>
              </a:solidFill>
            </a:endParaRPr>
          </a:p>
          <a:p>
            <a:endParaRPr lang="en-US" dirty="0">
              <a:solidFill>
                <a:srgbClr val="CCFFFF"/>
              </a:solidFill>
            </a:endParaRPr>
          </a:p>
          <a:p>
            <a:r>
              <a:rPr lang="en-US" dirty="0">
                <a:solidFill>
                  <a:srgbClr val="CCFF99"/>
                </a:solidFill>
              </a:rPr>
              <a:t>Polarization (JVAS/CLASS data)  </a:t>
            </a:r>
            <a:r>
              <a:rPr lang="en-US" sz="2400" dirty="0">
                <a:solidFill>
                  <a:srgbClr val="CCFF99"/>
                </a:solidFill>
              </a:rPr>
              <a:t>(Tiwari et al) </a:t>
            </a:r>
            <a:endParaRPr lang="en-US" dirty="0">
              <a:solidFill>
                <a:srgbClr val="CCFF99"/>
              </a:solidFill>
            </a:endParaRPr>
          </a:p>
          <a:p>
            <a:endParaRPr lang="en-US" dirty="0">
              <a:solidFill>
                <a:srgbClr val="CCFFFF"/>
              </a:solidFill>
            </a:endParaRPr>
          </a:p>
          <a:p>
            <a:r>
              <a:rPr lang="en-US" dirty="0">
                <a:solidFill>
                  <a:srgbClr val="CCFFFF"/>
                </a:solidFill>
              </a:rPr>
              <a:t>Galaxy axis:</a:t>
            </a:r>
          </a:p>
          <a:p>
            <a:r>
              <a:rPr lang="en-US" dirty="0">
                <a:solidFill>
                  <a:srgbClr val="CCFFFF"/>
                </a:solidFill>
              </a:rPr>
              <a:t>GMRT                    </a:t>
            </a:r>
            <a:r>
              <a:rPr lang="en-US" sz="2400" dirty="0">
                <a:solidFill>
                  <a:srgbClr val="CCFFFF"/>
                </a:solidFill>
              </a:rPr>
              <a:t>(Taylor and Jagannathan)</a:t>
            </a:r>
          </a:p>
          <a:p>
            <a:r>
              <a:rPr lang="en-US" dirty="0">
                <a:solidFill>
                  <a:srgbClr val="CCFFFF"/>
                </a:solidFill>
              </a:rPr>
              <a:t>FIRST catalogue   </a:t>
            </a:r>
            <a:r>
              <a:rPr lang="en-US" sz="2400" dirty="0">
                <a:solidFill>
                  <a:srgbClr val="CCFFFF"/>
                </a:solidFill>
              </a:rPr>
              <a:t>(work in preparation)</a:t>
            </a:r>
          </a:p>
          <a:p>
            <a:endParaRPr lang="en-US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000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Kinematic Dipole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5410200"/>
            <a:ext cx="4184542" cy="9144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1752600"/>
            <a:ext cx="1269124" cy="5334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600200"/>
            <a:ext cx="23374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CFF"/>
                </a:solidFill>
              </a:rPr>
              <a:t>Flux density</a:t>
            </a:r>
            <a:endParaRPr lang="en-IN" dirty="0">
              <a:solidFill>
                <a:srgbClr val="FFCC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1676400"/>
            <a:ext cx="25865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CFF"/>
                </a:solidFill>
                <a:sym typeface="Symbol"/>
              </a:rPr>
              <a:t> </a:t>
            </a:r>
            <a:r>
              <a:rPr lang="en-US" dirty="0">
                <a:solidFill>
                  <a:srgbClr val="FFCCFF"/>
                </a:solidFill>
              </a:rPr>
              <a:t>= frequency</a:t>
            </a:r>
            <a:endParaRPr lang="en-IN" dirty="0">
              <a:solidFill>
                <a:srgbClr val="FFCC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2819400"/>
            <a:ext cx="8305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9FF66"/>
                </a:solidFill>
              </a:rPr>
              <a:t>Sources are distributed </a:t>
            </a:r>
            <a:r>
              <a:rPr lang="en-US" dirty="0" err="1">
                <a:solidFill>
                  <a:srgbClr val="99FF66"/>
                </a:solidFill>
              </a:rPr>
              <a:t>isotropically</a:t>
            </a:r>
            <a:r>
              <a:rPr lang="en-US" dirty="0">
                <a:solidFill>
                  <a:srgbClr val="99FF66"/>
                </a:solidFill>
              </a:rPr>
              <a:t> in the cosmic frame of rest</a:t>
            </a:r>
          </a:p>
          <a:p>
            <a:r>
              <a:rPr lang="en-US" dirty="0">
                <a:solidFill>
                  <a:srgbClr val="FFCCFF"/>
                </a:solidFill>
              </a:rPr>
              <a:t>N = number counts above some flux limit S</a:t>
            </a:r>
            <a:r>
              <a:rPr lang="en-US" baseline="-25000" dirty="0">
                <a:solidFill>
                  <a:srgbClr val="FFCCFF"/>
                </a:solidFill>
              </a:rPr>
              <a:t>low</a:t>
            </a:r>
            <a:r>
              <a:rPr lang="en-US" dirty="0">
                <a:solidFill>
                  <a:srgbClr val="FFCCFF"/>
                </a:solidFill>
              </a:rPr>
              <a:t> </a:t>
            </a:r>
            <a:endParaRPr lang="en-IN" dirty="0">
              <a:solidFill>
                <a:srgbClr val="FFCC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0" y="4572000"/>
            <a:ext cx="2175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CFF"/>
                </a:solidFill>
              </a:rPr>
              <a:t>N </a:t>
            </a:r>
            <a:r>
              <a:rPr lang="en-US" dirty="0">
                <a:solidFill>
                  <a:srgbClr val="FFCCFF"/>
                </a:solidFill>
                <a:sym typeface="Symbol"/>
              </a:rPr>
              <a:t> (</a:t>
            </a:r>
            <a:r>
              <a:rPr lang="en-US" dirty="0">
                <a:solidFill>
                  <a:srgbClr val="FFCCFF"/>
                </a:solidFill>
              </a:rPr>
              <a:t>S</a:t>
            </a:r>
            <a:r>
              <a:rPr lang="en-US" baseline="-25000" dirty="0">
                <a:solidFill>
                  <a:srgbClr val="FFCCFF"/>
                </a:solidFill>
              </a:rPr>
              <a:t>low</a:t>
            </a:r>
            <a:r>
              <a:rPr lang="en-US" dirty="0">
                <a:solidFill>
                  <a:srgbClr val="FFCCFF"/>
                </a:solidFill>
                <a:sym typeface="Symbol"/>
              </a:rPr>
              <a:t>)</a:t>
            </a:r>
            <a:r>
              <a:rPr lang="en-US" baseline="30000" dirty="0">
                <a:solidFill>
                  <a:srgbClr val="FFCCFF"/>
                </a:solidFill>
                <a:sym typeface="Symbol"/>
              </a:rPr>
              <a:t>x</a:t>
            </a:r>
            <a:endParaRPr lang="en-IN" dirty="0">
              <a:solidFill>
                <a:srgbClr val="FFCC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CCFF"/>
                </a:solidFill>
              </a:rPr>
              <a:t>Dipole in Moving </a:t>
            </a:r>
            <a:r>
              <a:rPr lang="en-US" dirty="0">
                <a:solidFill>
                  <a:srgbClr val="FFCCFF"/>
                </a:solidFill>
              </a:rPr>
              <a:t>Frame</a:t>
            </a:r>
            <a:endParaRPr lang="en-IN" dirty="0">
              <a:solidFill>
                <a:srgbClr val="FFCC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00"/>
                </a:solidFill>
              </a:rPr>
              <a:t>An observer in motion relative to the cosmic frame of rest observes a dipole distribution in number counts  due to Doppler and Aberration effect. </a:t>
            </a:r>
            <a:endParaRPr lang="en-IN" sz="2400" dirty="0">
              <a:solidFill>
                <a:srgbClr val="FFFF00"/>
              </a:solidFill>
            </a:endParaRPr>
          </a:p>
        </p:txBody>
      </p:sp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259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3048000"/>
            <a:ext cx="4343400" cy="55595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1" y="419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CFFCC"/>
                </a:solidFill>
              </a:rPr>
              <a:t>Sky brightness (number counts weighted by flux density) also picks up a dipole </a:t>
            </a:r>
            <a:endParaRPr lang="en-IN" sz="2400" dirty="0">
              <a:solidFill>
                <a:srgbClr val="CCFFCC"/>
              </a:solidFill>
            </a:endParaRP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2595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399" y="5410200"/>
            <a:ext cx="4100513" cy="5334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FFFF00"/>
                </a:solidFill>
                <a:latin typeface="Georgia" pitchFamily="18" charset="0"/>
              </a:rPr>
              <a:t>Cosmic Frame of  Rest</a:t>
            </a: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838200" y="1790805"/>
            <a:ext cx="7162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99FF99"/>
                </a:solidFill>
              </a:rPr>
              <a:t>isotropy applies only in one frame, the cosmic frame of rest</a:t>
            </a:r>
          </a:p>
          <a:p>
            <a:pPr>
              <a:defRPr/>
            </a:pPr>
            <a:endParaRPr lang="en-US" dirty="0">
              <a:solidFill>
                <a:srgbClr val="92D05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FFCCCC"/>
                </a:solidFill>
              </a:rPr>
              <a:t>In a different frame the background density, temperature display dipole anisotropy due to our local motion</a:t>
            </a: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CFFFF"/>
                </a:solidFill>
              </a:rPr>
              <a:t>Handling Masked Regions</a:t>
            </a:r>
            <a:endParaRPr lang="en-IN" dirty="0">
              <a:solidFill>
                <a:srgbClr val="CC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FFCC"/>
                </a:solidFill>
              </a:rPr>
              <a:t>We may extract dipole directly from masked sky </a:t>
            </a:r>
          </a:p>
          <a:p>
            <a:endParaRPr lang="en-US" baseline="-25000" dirty="0">
              <a:solidFill>
                <a:srgbClr val="FFFFCC"/>
              </a:solidFill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667000"/>
            <a:ext cx="3512457" cy="9144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2819400"/>
            <a:ext cx="1972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FFCC"/>
                </a:solidFill>
              </a:rPr>
              <a:t>masked sky</a:t>
            </a:r>
            <a:endParaRPr lang="en-IN" sz="2800" dirty="0">
              <a:solidFill>
                <a:srgbClr val="FFFFCC"/>
              </a:solidFill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181600"/>
            <a:ext cx="4572000" cy="92219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962400"/>
            <a:ext cx="3462728" cy="838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9200" y="38100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FFCC"/>
                </a:solidFill>
              </a:rPr>
              <a:t>a</a:t>
            </a:r>
            <a:r>
              <a:rPr lang="en-US" sz="2800" baseline="-25000" dirty="0" err="1">
                <a:solidFill>
                  <a:srgbClr val="FFFFCC"/>
                </a:solidFill>
              </a:rPr>
              <a:t>lm</a:t>
            </a:r>
            <a:r>
              <a:rPr lang="en-US" sz="2800" dirty="0">
                <a:solidFill>
                  <a:srgbClr val="FFFFCC"/>
                </a:solidFill>
              </a:rPr>
              <a:t> = full sky harmonic  coefficient</a:t>
            </a:r>
            <a:endParaRPr lang="en-IN" sz="2800" dirty="0">
              <a:solidFill>
                <a:srgbClr val="FFFFCC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CFFFF"/>
                </a:solidFill>
              </a:rPr>
              <a:t>Handling Masked Regions</a:t>
            </a:r>
            <a:endParaRPr lang="en-IN" dirty="0">
              <a:solidFill>
                <a:srgbClr val="CC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FFCC"/>
                </a:solidFill>
              </a:rPr>
              <a:t>Alternatively, we may fill the masked sky with isotropic source distribution and extract dipole harmonic coefficients directly from the full sky</a:t>
            </a:r>
          </a:p>
          <a:p>
            <a:r>
              <a:rPr lang="en-US" sz="2800" dirty="0">
                <a:solidFill>
                  <a:srgbClr val="99FF66"/>
                </a:solidFill>
              </a:rPr>
              <a:t>We generate a large number of such full sky maps each filled with different randomly generated data</a:t>
            </a:r>
          </a:p>
          <a:p>
            <a:r>
              <a:rPr lang="en-US" sz="2800" dirty="0">
                <a:solidFill>
                  <a:srgbClr val="FFFF00"/>
                </a:solidFill>
              </a:rPr>
              <a:t>The final result is obtained by taking an average</a:t>
            </a:r>
          </a:p>
          <a:p>
            <a:r>
              <a:rPr lang="en-US" sz="2800" dirty="0">
                <a:solidFill>
                  <a:srgbClr val="FFCCFF"/>
                </a:solidFill>
              </a:rPr>
              <a:t>This procedure may lead to some bias which is estimated by simulations</a:t>
            </a:r>
            <a:endParaRPr lang="en-IN" sz="2800" dirty="0">
              <a:solidFill>
                <a:srgbClr val="FFCCFF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map_N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3505200"/>
            <a:ext cx="5334000" cy="2937774"/>
          </a:xfrm>
        </p:spPr>
      </p:pic>
      <p:pic>
        <p:nvPicPr>
          <p:cNvPr id="5" name="Picture 4" descr="map_N20_da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28600"/>
            <a:ext cx="5257428" cy="2895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34200" y="1981200"/>
            <a:ext cx="1233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NVSS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38862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CC"/>
                </a:solidFill>
              </a:rPr>
              <a:t>Masked regions filled</a:t>
            </a:r>
            <a:endParaRPr lang="en-IN" dirty="0">
              <a:solidFill>
                <a:srgbClr val="FFFFCC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Results (S &gt; 20 </a:t>
            </a:r>
            <a:r>
              <a:rPr lang="en-US" dirty="0" err="1">
                <a:solidFill>
                  <a:srgbClr val="FFFF00"/>
                </a:solidFill>
              </a:rPr>
              <a:t>mJy</a:t>
            </a:r>
            <a:r>
              <a:rPr lang="en-US" dirty="0">
                <a:solidFill>
                  <a:srgbClr val="FFFF00"/>
                </a:solidFill>
              </a:rPr>
              <a:t>)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CFFCC"/>
                </a:solidFill>
              </a:rPr>
              <a:t>Number of sources = 240772</a:t>
            </a:r>
          </a:p>
          <a:p>
            <a:r>
              <a:rPr lang="en-US" dirty="0">
                <a:solidFill>
                  <a:srgbClr val="FFC000"/>
                </a:solidFill>
              </a:rPr>
              <a:t>Bias factors: k = 0.88, </a:t>
            </a:r>
            <a:r>
              <a:rPr lang="en-US" dirty="0">
                <a:solidFill>
                  <a:srgbClr val="FFC000"/>
                </a:solidFill>
                <a:sym typeface="Symbol"/>
              </a:rPr>
              <a:t>=9.2 deg,           					=8.8 deg</a:t>
            </a:r>
          </a:p>
          <a:p>
            <a:r>
              <a:rPr lang="en-US" dirty="0">
                <a:solidFill>
                  <a:srgbClr val="99FF66"/>
                </a:solidFill>
                <a:sym typeface="Symbol"/>
              </a:rPr>
              <a:t>D</a:t>
            </a:r>
            <a:r>
              <a:rPr lang="en-US" baseline="-25000" dirty="0">
                <a:solidFill>
                  <a:srgbClr val="99FF66"/>
                </a:solidFill>
                <a:sym typeface="Symbol"/>
              </a:rPr>
              <a:t>N</a:t>
            </a:r>
            <a:r>
              <a:rPr lang="en-US" dirty="0">
                <a:solidFill>
                  <a:srgbClr val="99FF66"/>
                </a:solidFill>
                <a:sym typeface="Symbol"/>
              </a:rPr>
              <a:t> = 0.01250.0040</a:t>
            </a:r>
          </a:p>
          <a:p>
            <a:r>
              <a:rPr lang="en-US" dirty="0">
                <a:solidFill>
                  <a:srgbClr val="99FF66"/>
                </a:solidFill>
                <a:sym typeface="Symbol"/>
              </a:rPr>
              <a:t>v = 1000320 Km/s</a:t>
            </a:r>
          </a:p>
          <a:p>
            <a:r>
              <a:rPr lang="en-US" dirty="0">
                <a:solidFill>
                  <a:srgbClr val="CCFFCC"/>
                </a:solidFill>
                <a:sym typeface="Symbol"/>
              </a:rPr>
              <a:t>RA = 15927</a:t>
            </a:r>
          </a:p>
          <a:p>
            <a:r>
              <a:rPr lang="en-US" dirty="0">
                <a:solidFill>
                  <a:srgbClr val="CCFFCC"/>
                </a:solidFill>
                <a:sym typeface="Symbol"/>
              </a:rPr>
              <a:t>Dec = -1522</a:t>
            </a:r>
          </a:p>
          <a:p>
            <a:pPr>
              <a:buNone/>
            </a:pPr>
            <a:endParaRPr lang="en-US" dirty="0">
              <a:solidFill>
                <a:srgbClr val="CCFFCC"/>
              </a:solidFill>
              <a:sym typeface="Symbol"/>
            </a:endParaRPr>
          </a:p>
          <a:p>
            <a:endParaRPr lang="en-IN" dirty="0">
              <a:solidFill>
                <a:srgbClr val="CCFF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657600"/>
            <a:ext cx="2481770" cy="2062103"/>
          </a:xfrm>
          <a:prstGeom prst="rect">
            <a:avLst/>
          </a:prstGeom>
          <a:noFill/>
          <a:ln w="3175">
            <a:solidFill>
              <a:srgbClr val="FFCC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CFF"/>
                </a:solidFill>
              </a:rPr>
              <a:t>CMB dipole</a:t>
            </a:r>
          </a:p>
          <a:p>
            <a:r>
              <a:rPr lang="en-US" dirty="0">
                <a:solidFill>
                  <a:srgbClr val="FFCCFF"/>
                </a:solidFill>
              </a:rPr>
              <a:t>v = 369 Km/s</a:t>
            </a:r>
          </a:p>
          <a:p>
            <a:r>
              <a:rPr lang="en-US" dirty="0">
                <a:solidFill>
                  <a:srgbClr val="FFCCFF"/>
                </a:solidFill>
              </a:rPr>
              <a:t>RA = 167.9</a:t>
            </a:r>
          </a:p>
          <a:p>
            <a:r>
              <a:rPr lang="en-US" dirty="0">
                <a:solidFill>
                  <a:srgbClr val="FFCCFF"/>
                </a:solidFill>
              </a:rPr>
              <a:t>Dec = </a:t>
            </a:r>
            <a:r>
              <a:rPr lang="en-US" dirty="0">
                <a:solidFill>
                  <a:srgbClr val="FFCCFF"/>
                </a:solidFill>
                <a:sym typeface="Symbol"/>
              </a:rPr>
              <a:t>6.93</a:t>
            </a:r>
            <a:endParaRPr lang="en-IN" dirty="0">
              <a:solidFill>
                <a:srgbClr val="FFCCFF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C1_count20_mer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5079" y="1600200"/>
            <a:ext cx="6653841" cy="4525963"/>
          </a:xfrm>
        </p:spPr>
      </p:pic>
      <p:sp>
        <p:nvSpPr>
          <p:cNvPr id="5" name="TextBox 4"/>
          <p:cNvSpPr txBox="1"/>
          <p:nvPr/>
        </p:nvSpPr>
        <p:spPr>
          <a:xfrm>
            <a:off x="5257800" y="4038600"/>
            <a:ext cx="958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2057400"/>
            <a:ext cx="15744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random</a:t>
            </a:r>
            <a:endParaRPr lang="en-IN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Matter dipole gives a hint of presence of intrinsic dipole</a:t>
            </a:r>
          </a:p>
          <a:p>
            <a:r>
              <a:rPr lang="en-US" dirty="0">
                <a:solidFill>
                  <a:srgbClr val="FFFFFF"/>
                </a:solidFill>
              </a:rPr>
              <a:t>This is interesting due to the presence of other effects in the same direction (roughly pointing towards Virgo)</a:t>
            </a:r>
            <a:endParaRPr lang="en-IN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Alignment of radio polarizations at 100 </a:t>
            </a:r>
            <a:r>
              <a:rPr lang="en-US" sz="4000" dirty="0" err="1">
                <a:solidFill>
                  <a:srgbClr val="FFFF00"/>
                </a:solidFill>
              </a:rPr>
              <a:t>Mpc</a:t>
            </a:r>
            <a:r>
              <a:rPr lang="en-US" sz="4000" dirty="0">
                <a:solidFill>
                  <a:srgbClr val="FFFF00"/>
                </a:solidFill>
              </a:rPr>
              <a:t> (</a:t>
            </a:r>
            <a:r>
              <a:rPr lang="en-US" sz="4000" dirty="0" err="1">
                <a:solidFill>
                  <a:srgbClr val="FFFF00"/>
                </a:solidFill>
              </a:rPr>
              <a:t>supercluster</a:t>
            </a:r>
            <a:r>
              <a:rPr lang="en-US" sz="4000" dirty="0">
                <a:solidFill>
                  <a:srgbClr val="FFFF00"/>
                </a:solidFill>
              </a:rPr>
              <a:t>) scale</a:t>
            </a:r>
            <a:endParaRPr lang="en-IN" sz="4000" dirty="0">
              <a:solidFill>
                <a:srgbClr val="FFFF00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99FF99"/>
                </a:solidFill>
              </a:rPr>
              <a:t>In a galaxy</a:t>
            </a:r>
            <a:r>
              <a:rPr lang="en-IN" sz="2800" dirty="0">
                <a:solidFill>
                  <a:srgbClr val="99FF99"/>
                </a:solidFill>
              </a:rPr>
              <a:t> </a:t>
            </a:r>
            <a:r>
              <a:rPr lang="en-IN" sz="2800" dirty="0" err="1">
                <a:solidFill>
                  <a:srgbClr val="99FF99"/>
                </a:solidFill>
              </a:rPr>
              <a:t>supercluster</a:t>
            </a:r>
            <a:r>
              <a:rPr lang="en-IN" sz="2800" dirty="0">
                <a:solidFill>
                  <a:srgbClr val="99FF99"/>
                </a:solidFill>
              </a:rPr>
              <a:t>, the </a:t>
            </a:r>
            <a:r>
              <a:rPr lang="en-IN" sz="2800" dirty="0" err="1">
                <a:solidFill>
                  <a:srgbClr val="99FF99"/>
                </a:solidFill>
              </a:rPr>
              <a:t>supercluster</a:t>
            </a:r>
            <a:r>
              <a:rPr lang="en-IN" sz="2800" dirty="0">
                <a:solidFill>
                  <a:srgbClr val="99FF99"/>
                </a:solidFill>
              </a:rPr>
              <a:t> background magnetic field may induce correlations in the galaxy orientations</a:t>
            </a:r>
          </a:p>
          <a:p>
            <a:r>
              <a:rPr lang="en-US" sz="2800" dirty="0">
                <a:solidFill>
                  <a:srgbClr val="FFCCCC"/>
                </a:solidFill>
              </a:rPr>
              <a:t>Radio waves arise due to synchrotron emission. Their polarizations are known to be correlated with the galaxy jet axis </a:t>
            </a:r>
          </a:p>
          <a:p>
            <a:r>
              <a:rPr lang="en-US" sz="2800" dirty="0">
                <a:solidFill>
                  <a:srgbClr val="FFFFCC"/>
                </a:solidFill>
              </a:rPr>
              <a:t>Hence polarizations may show alignment on </a:t>
            </a:r>
            <a:r>
              <a:rPr lang="en-US" sz="2800" dirty="0" err="1">
                <a:solidFill>
                  <a:srgbClr val="FFFFCC"/>
                </a:solidFill>
              </a:rPr>
              <a:t>supercluster</a:t>
            </a:r>
            <a:r>
              <a:rPr lang="en-US" sz="2800" dirty="0">
                <a:solidFill>
                  <a:srgbClr val="FFFFCC"/>
                </a:solidFill>
              </a:rPr>
              <a:t> scale(100 </a:t>
            </a:r>
            <a:r>
              <a:rPr lang="en-US" sz="2800" dirty="0" err="1">
                <a:solidFill>
                  <a:srgbClr val="FFFFCC"/>
                </a:solidFill>
              </a:rPr>
              <a:t>Mpc</a:t>
            </a:r>
            <a:r>
              <a:rPr lang="en-US" sz="2800" dirty="0">
                <a:solidFill>
                  <a:srgbClr val="FFFFCC"/>
                </a:solidFill>
              </a:rPr>
              <a:t>)   (</a:t>
            </a:r>
            <a:r>
              <a:rPr lang="en-US" sz="2000" dirty="0" err="1">
                <a:solidFill>
                  <a:srgbClr val="FFFFCC"/>
                </a:solidFill>
              </a:rPr>
              <a:t>Tiwari</a:t>
            </a:r>
            <a:r>
              <a:rPr lang="en-US" sz="2000" dirty="0">
                <a:solidFill>
                  <a:srgbClr val="FFFFCC"/>
                </a:solidFill>
              </a:rPr>
              <a:t> and Jain 2015)</a:t>
            </a:r>
          </a:p>
          <a:p>
            <a:r>
              <a:rPr lang="en-US" sz="2800" dirty="0">
                <a:solidFill>
                  <a:srgbClr val="CCFFFF"/>
                </a:solidFill>
              </a:rPr>
              <a:t>We use this idea to extract spectral index of intergalactic magnetic field (</a:t>
            </a:r>
            <a:r>
              <a:rPr lang="en-US" sz="2800" dirty="0" err="1">
                <a:solidFill>
                  <a:srgbClr val="CCFFFF"/>
                </a:solidFill>
              </a:rPr>
              <a:t>n</a:t>
            </a:r>
            <a:r>
              <a:rPr lang="en-US" sz="2800" baseline="-25000" dirty="0" err="1">
                <a:solidFill>
                  <a:srgbClr val="CCFFFF"/>
                </a:solidFill>
              </a:rPr>
              <a:t>B</a:t>
            </a:r>
            <a:r>
              <a:rPr lang="en-US" sz="2800" dirty="0">
                <a:solidFill>
                  <a:srgbClr val="CCFFFF"/>
                </a:solidFill>
              </a:rPr>
              <a:t> </a:t>
            </a:r>
            <a:r>
              <a:rPr lang="en-US" sz="2800" dirty="0">
                <a:solidFill>
                  <a:srgbClr val="CCFFFF"/>
                </a:solidFill>
                <a:sym typeface="Symbol"/>
              </a:rPr>
              <a:t>  2.7)</a:t>
            </a:r>
            <a:endParaRPr lang="en-US" sz="2800" dirty="0">
              <a:solidFill>
                <a:srgbClr val="CCFFFF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>
                <a:solidFill>
                  <a:srgbClr val="FFFF00"/>
                </a:solidFill>
              </a:rPr>
              <a:t>A possible model (class 1)</a:t>
            </a:r>
            <a:br>
              <a:rPr lang="en-US" sz="3200" b="1" dirty="0">
                <a:solidFill>
                  <a:srgbClr val="FFFF00"/>
                </a:solidFill>
              </a:rPr>
            </a:br>
            <a:r>
              <a:rPr lang="en-US" sz="3200" b="1" dirty="0">
                <a:solidFill>
                  <a:srgbClr val="FFFF00"/>
                </a:solidFill>
              </a:rPr>
              <a:t>Spontaneous Violation of Isotropy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b="1" dirty="0">
              <a:solidFill>
                <a:srgbClr val="CC99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dirty="0">
                <a:solidFill>
                  <a:srgbClr val="FFCCCC"/>
                </a:solidFill>
              </a:rPr>
              <a:t>There exists a super horizon mode, i.e. perturbation with wavelength larger than the horizon size.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b="1" dirty="0">
                <a:solidFill>
                  <a:srgbClr val="FFCCCC"/>
                </a:solidFill>
              </a:rPr>
              <a:t>   </a:t>
            </a:r>
          </a:p>
          <a:p>
            <a:pPr eaLnBrk="1" hangingPunct="1">
              <a:lnSpc>
                <a:spcPct val="80000"/>
              </a:lnSpc>
            </a:pPr>
            <a:endParaRPr lang="en-US" sz="2800" b="1" dirty="0">
              <a:solidFill>
                <a:srgbClr val="FFFFC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800" b="1" dirty="0">
              <a:solidFill>
                <a:srgbClr val="FFFF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dirty="0">
                <a:solidFill>
                  <a:srgbClr val="FFFFCC"/>
                </a:solidFill>
              </a:rPr>
              <a:t>It might be generated very early during inflation and re-enters the horizon after decoupling.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>
                <a:solidFill>
                  <a:srgbClr val="CCFFCC"/>
                </a:solidFill>
              </a:rPr>
              <a:t>It can lead to alignment of </a:t>
            </a:r>
            <a:r>
              <a:rPr lang="en-US" sz="2800" b="1" dirty="0" err="1">
                <a:solidFill>
                  <a:srgbClr val="CCFFCC"/>
                </a:solidFill>
              </a:rPr>
              <a:t>quadrupole</a:t>
            </a:r>
            <a:r>
              <a:rPr lang="en-US" sz="2800" b="1" dirty="0">
                <a:solidFill>
                  <a:srgbClr val="CCFFCC"/>
                </a:solidFill>
              </a:rPr>
              <a:t> and </a:t>
            </a:r>
            <a:r>
              <a:rPr lang="en-US" sz="2800" b="1" dirty="0" err="1">
                <a:solidFill>
                  <a:srgbClr val="CCFFCC"/>
                </a:solidFill>
              </a:rPr>
              <a:t>octopole</a:t>
            </a:r>
            <a:r>
              <a:rPr lang="en-US" sz="2800" b="1" dirty="0">
                <a:solidFill>
                  <a:srgbClr val="CCFFCC"/>
                </a:solidFill>
              </a:rPr>
              <a:t>                      </a:t>
            </a:r>
            <a:r>
              <a:rPr lang="en-US" sz="2400" b="1" dirty="0">
                <a:solidFill>
                  <a:srgbClr val="CCFFCC"/>
                </a:solidFill>
              </a:rPr>
              <a:t>(Gordon et 2005)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3429000"/>
            <a:ext cx="6266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(Gordon et al 2005, </a:t>
            </a:r>
            <a:r>
              <a:rPr lang="en-US" sz="2800" dirty="0" err="1">
                <a:solidFill>
                  <a:srgbClr val="FFFFFF"/>
                </a:solidFill>
              </a:rPr>
              <a:t>Erickcek</a:t>
            </a:r>
            <a:r>
              <a:rPr lang="en-US" sz="2800" dirty="0">
                <a:solidFill>
                  <a:srgbClr val="FFFFFF"/>
                </a:solidFill>
              </a:rPr>
              <a:t> et al 2008)</a:t>
            </a:r>
            <a:endParaRPr lang="en-IN" sz="2800" dirty="0">
              <a:solidFill>
                <a:srgbClr val="FFFFFF"/>
              </a:solidFill>
            </a:endParaRPr>
          </a:p>
        </p:txBody>
      </p:sp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3516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667000"/>
            <a:ext cx="2438400" cy="5524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-269875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b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304800" y="1542082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Does not follow from fundamental principle such as translational and rotational symmetries</a:t>
            </a: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57200" y="2611805"/>
            <a:ext cx="7162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solidFill>
                <a:srgbClr val="92D05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FFCCFF"/>
                </a:solidFill>
              </a:rPr>
              <a:t>It is justified only by inflation</a:t>
            </a:r>
          </a:p>
        </p:txBody>
      </p:sp>
    </p:spTree>
    <p:extLst>
      <p:ext uri="{BB962C8B-B14F-4D97-AF65-F5344CB8AC3E}">
        <p14:creationId xmlns:p14="http://schemas.microsoft.com/office/powerpoint/2010/main" val="261572802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Big Bang Paradigm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CCCC"/>
                </a:solidFill>
              </a:rPr>
              <a:t>Initially Universe may be  anisotropic and inhomogeneous </a:t>
            </a:r>
          </a:p>
          <a:p>
            <a:r>
              <a:rPr lang="en-US" dirty="0">
                <a:solidFill>
                  <a:schemeClr val="accent1">
                    <a:lumMod val="90000"/>
                  </a:schemeClr>
                </a:solidFill>
              </a:rPr>
              <a:t>Inflation causes a small region to expand exponentially, leading to isotropy and homogeneity</a:t>
            </a:r>
          </a:p>
          <a:p>
            <a:r>
              <a:rPr lang="en-US" dirty="0">
                <a:solidFill>
                  <a:srgbClr val="FFFFCC"/>
                </a:solidFill>
              </a:rPr>
              <a:t>Also leads to causal connection of the surface of last scattering</a:t>
            </a:r>
          </a:p>
        </p:txBody>
      </p:sp>
    </p:spTree>
    <p:extLst>
      <p:ext uri="{BB962C8B-B14F-4D97-AF65-F5344CB8AC3E}">
        <p14:creationId xmlns:p14="http://schemas.microsoft.com/office/powerpoint/2010/main" val="508474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609600" y="363915"/>
            <a:ext cx="7924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Expect: independent of the initial metric (anisotropic, inhomogeneous) inflation will quickly lead to isotropy and homogeneity </a:t>
            </a:r>
          </a:p>
          <a:p>
            <a:pPr>
              <a:defRPr/>
            </a:pPr>
            <a:endParaRPr lang="en-US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CCFFCC"/>
                </a:solidFill>
              </a:rPr>
              <a:t>But this has been shown only for a limited class of metrics (Wald 1983)</a:t>
            </a:r>
          </a:p>
          <a:p>
            <a:pPr>
              <a:defRPr/>
            </a:pPr>
            <a:endParaRPr lang="en-US" dirty="0">
              <a:solidFill>
                <a:srgbClr val="CCFFCC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FFCCFF"/>
                </a:solidFill>
              </a:rPr>
              <a:t>Not proved in general</a:t>
            </a:r>
          </a:p>
          <a:p>
            <a:pPr>
              <a:defRPr/>
            </a:pPr>
            <a:endParaRPr lang="en-US" dirty="0">
              <a:solidFill>
                <a:srgbClr val="FFCC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99FF66"/>
                </a:solidFill>
              </a:rPr>
              <a:t>On the contrary, Penrose (1989) has shown that this works only for very special cases</a:t>
            </a: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26510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b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609600" y="1827213"/>
            <a:ext cx="7924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solidFill>
                <a:srgbClr val="FFCC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FFCCFF"/>
                </a:solidFill>
              </a:rPr>
              <a:t>Even the limited class of metrics which lead to isotropy </a:t>
            </a:r>
            <a:r>
              <a:rPr lang="en-US" dirty="0">
                <a:solidFill>
                  <a:srgbClr val="FF9966"/>
                </a:solidFill>
              </a:rPr>
              <a:t>allow the possibility of anisotropy on large distance scales </a:t>
            </a:r>
          </a:p>
          <a:p>
            <a:pPr>
              <a:defRPr/>
            </a:pPr>
            <a:endParaRPr lang="en-US" dirty="0">
              <a:solidFill>
                <a:srgbClr val="FF9966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FFCCFF"/>
                </a:solidFill>
              </a:rPr>
              <a:t>            (</a:t>
            </a:r>
            <a:r>
              <a:rPr lang="en-US" dirty="0" err="1">
                <a:solidFill>
                  <a:srgbClr val="FFCCFF"/>
                </a:solidFill>
              </a:rPr>
              <a:t>Aluri</a:t>
            </a:r>
            <a:r>
              <a:rPr lang="en-US" dirty="0">
                <a:solidFill>
                  <a:srgbClr val="FFCCFF"/>
                </a:solidFill>
              </a:rPr>
              <a:t> and Jain 2012, </a:t>
            </a:r>
            <a:r>
              <a:rPr lang="en-US" dirty="0" err="1">
                <a:solidFill>
                  <a:srgbClr val="FFCCFF"/>
                </a:solidFill>
              </a:rPr>
              <a:t>Rath</a:t>
            </a:r>
            <a:r>
              <a:rPr lang="en-US" dirty="0">
                <a:solidFill>
                  <a:srgbClr val="FFCCFF"/>
                </a:solidFill>
              </a:rPr>
              <a:t> et al 2013)</a:t>
            </a: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23348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b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751114" y="2438400"/>
            <a:ext cx="792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Furthermore inflation itself is so far not established</a:t>
            </a:r>
          </a:p>
          <a:p>
            <a:pPr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09930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b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609600" y="1827213"/>
            <a:ext cx="7620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We should observationally test isotropy or statistical isotropy </a:t>
            </a:r>
          </a:p>
          <a:p>
            <a:pPr>
              <a:defRPr/>
            </a:pPr>
            <a:endParaRPr lang="en-US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CCFFCC"/>
                </a:solidFill>
              </a:rPr>
              <a:t>Here we restrict ourselves to isotropy since homogeneity is harder to test</a:t>
            </a:r>
          </a:p>
          <a:p>
            <a:pPr>
              <a:defRPr/>
            </a:pPr>
            <a:endParaRPr lang="en-US" dirty="0">
              <a:solidFill>
                <a:srgbClr val="CCFFCC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FFCCFF"/>
                </a:solidFill>
              </a:rPr>
              <a:t>We already know Universe is isotropic</a:t>
            </a:r>
          </a:p>
          <a:p>
            <a:pPr>
              <a:defRPr/>
            </a:pPr>
            <a:r>
              <a:rPr lang="en-US" dirty="0">
                <a:solidFill>
                  <a:srgbClr val="FFC000"/>
                </a:solidFill>
              </a:rPr>
              <a:t>At what accuracy does it apply?</a:t>
            </a: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52835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660066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660066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10327</TotalTime>
  <Words>1153</Words>
  <Application>Microsoft Office PowerPoint</Application>
  <PresentationFormat>On-screen Show (4:3)</PresentationFormat>
  <Paragraphs>165</Paragraphs>
  <Slides>37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Bookman Old Style</vt:lpstr>
      <vt:lpstr>Georgia</vt:lpstr>
      <vt:lpstr>Times New Roman</vt:lpstr>
      <vt:lpstr>Wingdings</vt:lpstr>
      <vt:lpstr>Default Design</vt:lpstr>
      <vt:lpstr>Equation</vt:lpstr>
      <vt:lpstr>Large Scale Anisotropy in the Universe</vt:lpstr>
      <vt:lpstr>Introduction</vt:lpstr>
      <vt:lpstr>Cosmic Frame of  Rest</vt:lpstr>
      <vt:lpstr>PowerPoint Presentation</vt:lpstr>
      <vt:lpstr>Big Bang Paradigm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Testing isotropy in radio surveys</vt:lpstr>
      <vt:lpstr>Dipole anisotropy in matter</vt:lpstr>
      <vt:lpstr>PowerPoint Presentation</vt:lpstr>
      <vt:lpstr>NVSS matter anisotropy Cℓ</vt:lpstr>
      <vt:lpstr>TGSS matter anisotropy Cℓ</vt:lpstr>
      <vt:lpstr>Spectral Index</vt:lpstr>
      <vt:lpstr>Spectral Index</vt:lpstr>
      <vt:lpstr>Flux Distribution</vt:lpstr>
      <vt:lpstr>Flux Distribution</vt:lpstr>
      <vt:lpstr>Flux per Source</vt:lpstr>
      <vt:lpstr>NVSS flux per source</vt:lpstr>
      <vt:lpstr>TGSS flux per source</vt:lpstr>
      <vt:lpstr>Proposal</vt:lpstr>
      <vt:lpstr>Challenges in Testing Isotropy</vt:lpstr>
      <vt:lpstr>Additional Challenges in extracting local velocity</vt:lpstr>
      <vt:lpstr>Conclusions</vt:lpstr>
      <vt:lpstr>Alignment of radio polarizations and galaxy axis</vt:lpstr>
      <vt:lpstr>Kinematic Dipole</vt:lpstr>
      <vt:lpstr>Dipole in Moving Frame</vt:lpstr>
      <vt:lpstr>Handling Masked Regions</vt:lpstr>
      <vt:lpstr>Handling Masked Regions</vt:lpstr>
      <vt:lpstr>PowerPoint Presentation</vt:lpstr>
      <vt:lpstr>Results (S &gt; 20 mJy)</vt:lpstr>
      <vt:lpstr>PowerPoint Presentation</vt:lpstr>
      <vt:lpstr>PowerPoint Presentation</vt:lpstr>
      <vt:lpstr>Alignment of radio polarizations at 100 Mpc (supercluster) scale</vt:lpstr>
      <vt:lpstr>A possible model (class 1) Spontaneous Violation of Isotropy</vt:lpstr>
    </vt:vector>
  </TitlesOfParts>
  <Company>IITK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Isotropy of Cosmic Microwave Background Radiation</dc:title>
  <dc:creator>physics</dc:creator>
  <cp:lastModifiedBy>DELL</cp:lastModifiedBy>
  <cp:revision>1001</cp:revision>
  <dcterms:created xsi:type="dcterms:W3CDTF">2007-10-18T15:55:07Z</dcterms:created>
  <dcterms:modified xsi:type="dcterms:W3CDTF">2019-11-14T02:05:58Z</dcterms:modified>
</cp:coreProperties>
</file>