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</p:sldMasterIdLst>
  <p:notesMasterIdLst>
    <p:notesMasterId r:id="rId18"/>
  </p:notesMasterIdLst>
  <p:handoutMasterIdLst>
    <p:handoutMasterId r:id="rId19"/>
  </p:handoutMasterIdLst>
  <p:sldIdLst>
    <p:sldId id="285" r:id="rId3"/>
    <p:sldId id="286" r:id="rId4"/>
    <p:sldId id="287" r:id="rId5"/>
    <p:sldId id="312" r:id="rId6"/>
    <p:sldId id="293" r:id="rId7"/>
    <p:sldId id="294" r:id="rId8"/>
    <p:sldId id="291" r:id="rId9"/>
    <p:sldId id="834" r:id="rId10"/>
    <p:sldId id="258" r:id="rId11"/>
    <p:sldId id="308" r:id="rId12"/>
    <p:sldId id="296" r:id="rId13"/>
    <p:sldId id="257" r:id="rId14"/>
    <p:sldId id="289" r:id="rId15"/>
    <p:sldId id="306" r:id="rId16"/>
    <p:sldId id="281" r:id="rId17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202"/>
    <a:srgbClr val="008000"/>
    <a:srgbClr val="1923FF"/>
    <a:srgbClr val="DADBDC"/>
    <a:srgbClr val="001D34"/>
    <a:srgbClr val="00A9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8"/>
    <p:restoredTop sz="86454"/>
  </p:normalViewPr>
  <p:slideViewPr>
    <p:cSldViewPr snapToGrid="0" snapToObjects="1">
      <p:cViewPr varScale="1">
        <p:scale>
          <a:sx n="133" d="100"/>
          <a:sy n="133" d="100"/>
        </p:scale>
        <p:origin x="208" y="296"/>
      </p:cViewPr>
      <p:guideLst>
        <p:guide orient="horz" pos="1620"/>
        <p:guide orient="horz" pos="599"/>
        <p:guide pos="2880"/>
        <p:guide pos="5602"/>
        <p:guide pos="15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13/11/19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13/11/19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381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External partners vital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Note that UTAS efforts bridge to geodesy, both science and funding.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72 </a:t>
            </a:r>
            <a:r>
              <a:rPr lang="en-US" dirty="0" err="1">
                <a:cs typeface="Calibri"/>
              </a:rPr>
              <a:t>hr</a:t>
            </a:r>
            <a:r>
              <a:rPr lang="en-US" dirty="0">
                <a:cs typeface="Calibri"/>
              </a:rPr>
              <a:t> continuous Global VLBI (EVN, VLBA, Asia, LBA) in Feb 2019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Oversubscription typically x2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Increasing number of NAPAs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523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GW image: follow-up of GW170817 </a:t>
            </a:r>
            <a:r>
              <a:rPr lang="en-US" dirty="0" err="1">
                <a:cs typeface="Calibri"/>
              </a:rPr>
              <a:t>Ghirlanda</a:t>
            </a:r>
            <a:r>
              <a:rPr lang="en-US" dirty="0">
                <a:cs typeface="Calibri"/>
              </a:rPr>
              <a:t> et al. (2018, Science). Constrain size and proper motion, proves successful Jet scenario.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Miller-Jones parallax: Astrometric uncertainties of 0.1 mas more or less routine.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U,v</a:t>
            </a:r>
            <a:r>
              <a:rPr lang="en-US" dirty="0"/>
              <a:t> plot: note that 7 stations of SKA+LBA have better </a:t>
            </a:r>
            <a:r>
              <a:rPr lang="en-US" dirty="0" err="1"/>
              <a:t>u,v</a:t>
            </a:r>
            <a:r>
              <a:rPr lang="en-US" dirty="0"/>
              <a:t> coverage than  </a:t>
            </a:r>
            <a:r>
              <a:rPr lang="en-US"/>
              <a:t>16 </a:t>
            </a:r>
            <a:r>
              <a:rPr lang="en-US" dirty="0"/>
              <a:t>station SKA+EVN already at Dec of SAG-A (-29).  Includes </a:t>
            </a:r>
            <a:r>
              <a:rPr lang="en-US"/>
              <a:t>Ghana station </a:t>
            </a:r>
            <a:r>
              <a:rPr lang="en-US" dirty="0"/>
              <a:t>of AVN </a:t>
            </a:r>
            <a:r>
              <a:rPr lang="en-US"/>
              <a:t>only.</a:t>
            </a:r>
            <a:endParaRPr lang="en-US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EVN+LBA+SKA maybe vital</a:t>
            </a:r>
            <a:endParaRPr lang="en-US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9521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Without </a:t>
            </a:r>
            <a:r>
              <a:rPr lang="en-US">
                <a:cs typeface="Calibri"/>
              </a:rPr>
              <a:t>increased </a:t>
            </a:r>
            <a:r>
              <a:rPr lang="en-US" dirty="0">
                <a:cs typeface="Calibri"/>
              </a:rPr>
              <a:t>data rates  (Rx/digital backend and recorders) risk becoming obsolete)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Also MWA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Also MWA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Note EAVN ratified last year, opportunity for better engagement with observatories in Asia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Eastern Hemisphere Array?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Parkes/ASKAP/FAST/GMRT for high sensitivity low frequency array?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 Potential new ESA dish in New Norcia.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More </a:t>
            </a:r>
            <a:r>
              <a:rPr lang="en-US" dirty="0" err="1">
                <a:cs typeface="Calibri"/>
              </a:rPr>
              <a:t>Tid</a:t>
            </a:r>
            <a:r>
              <a:rPr lang="en-US" dirty="0">
                <a:cs typeface="Calibri"/>
              </a:rPr>
              <a:t> time?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580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QTT?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7962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Rationale is mostly engineering test bed, but some science will be enabled. </a:t>
            </a:r>
            <a:r>
              <a:rPr lang="en-US" err="1">
                <a:cs typeface="Calibri"/>
              </a:rPr>
              <a:t>Scintellometry</a:t>
            </a:r>
            <a:r>
              <a:rPr lang="en-US">
                <a:cs typeface="Calibri"/>
              </a:rPr>
              <a:t>. Locating emission in exoplanetary systems. Resolving AGN. (Note: 0.3 arcsec @40 </a:t>
            </a:r>
            <a:r>
              <a:rPr lang="en-US" err="1">
                <a:cs typeface="Calibri"/>
              </a:rPr>
              <a:t>microjy</a:t>
            </a:r>
            <a:r>
              <a:rPr lang="en-US">
                <a:cs typeface="Calibri"/>
              </a:rPr>
              <a:t> rms with LOFAR @150 MHz). Needs fleshing out.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Any plan currently for number of stations? No - @LBA stations main idea so far, otherwise near </a:t>
            </a:r>
            <a:r>
              <a:rPr lang="en-US" err="1">
                <a:cs typeface="Calibri"/>
              </a:rPr>
              <a:t>AARNet</a:t>
            </a:r>
            <a:r>
              <a:rPr lang="en-US">
                <a:cs typeface="Calibri"/>
              </a:rPr>
              <a:t> presence</a:t>
            </a:r>
          </a:p>
          <a:p>
            <a:endParaRPr lang="en-US">
              <a:cs typeface="Calibri"/>
            </a:endParaRPr>
          </a:p>
          <a:p>
            <a:r>
              <a:rPr lang="en-US" err="1"/>
              <a:t>Bluering</a:t>
            </a:r>
            <a:r>
              <a:rPr lang="en-US"/>
              <a:t> is custom board with 16 input </a:t>
            </a:r>
            <a:r>
              <a:rPr lang="en-US" err="1"/>
              <a:t>RFSoc</a:t>
            </a:r>
            <a:r>
              <a:rPr lang="en-US"/>
              <a:t>. BIGCAT, </a:t>
            </a:r>
            <a:r>
              <a:rPr lang="en-US" err="1"/>
              <a:t>CryoPAF</a:t>
            </a:r>
            <a:r>
              <a:rPr lang="en-US"/>
              <a:t> use 8 input version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8845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788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  <p15:guide id="3" pos="5602" userDrawn="1">
          <p15:clr>
            <a:srgbClr val="FBAE40"/>
          </p15:clr>
        </p15:guide>
        <p15:guide id="4" pos="1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42244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71330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574209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956317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196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60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811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0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196403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514257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323933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/>
              <a:t>Click to edit Master title style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841686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65066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444168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80465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A4BEA-90AA-46F4-829C-BDC63E08A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831" y="411510"/>
            <a:ext cx="4324338" cy="432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384399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274488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338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2631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12066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22426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/>
              <a:t>Click to edit Master title style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66192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95486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6" r:id="rId2"/>
    <p:sldLayoutId id="2147483703" r:id="rId3"/>
    <p:sldLayoutId id="2147483655" r:id="rId4"/>
    <p:sldLayoutId id="2147483704" r:id="rId5"/>
    <p:sldLayoutId id="2147483680" r:id="rId6"/>
    <p:sldLayoutId id="2147483679" r:id="rId7"/>
    <p:sldLayoutId id="2147483661" r:id="rId8"/>
    <p:sldLayoutId id="2147483702" r:id="rId9"/>
    <p:sldLayoutId id="2147483706" r:id="rId10"/>
    <p:sldLayoutId id="2147483698" r:id="rId11"/>
    <p:sldLayoutId id="2147483699" r:id="rId12"/>
    <p:sldLayoutId id="2147483663" r:id="rId13"/>
    <p:sldLayoutId id="2147483707" r:id="rId14"/>
    <p:sldLayoutId id="2147483664" r:id="rId15"/>
    <p:sldLayoutId id="2147483667" r:id="rId16"/>
    <p:sldLayoutId id="2147483665" r:id="rId17"/>
    <p:sldLayoutId id="2147483682" r:id="rId18"/>
    <p:sldLayoutId id="2147483681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813" y="4561859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7" r:id="rId2"/>
    <p:sldLayoutId id="2147483701" r:id="rId3"/>
    <p:sldLayoutId id="2147483685" r:id="rId4"/>
    <p:sldLayoutId id="2147483705" r:id="rId5"/>
    <p:sldLayoutId id="2147483686" r:id="rId6"/>
    <p:sldLayoutId id="2147483687" r:id="rId7"/>
    <p:sldLayoutId id="2147483688" r:id="rId8"/>
    <p:sldLayoutId id="2147483689" r:id="rId9"/>
    <p:sldLayoutId id="2147483708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Status Update of the LBA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DD02B3E-A913-274B-9A06-7CA7247C17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5143500"/>
          </a:xfrm>
        </p:spPr>
      </p:pic>
      <p:sp>
        <p:nvSpPr>
          <p:cNvPr id="14" name="Footer Placeholder 2"/>
          <p:cNvSpPr txBox="1">
            <a:spLocks/>
          </p:cNvSpPr>
          <p:nvPr/>
        </p:nvSpPr>
        <p:spPr bwMode="auto">
          <a:xfrm>
            <a:off x="251521" y="3664846"/>
            <a:ext cx="3600400" cy="72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400" dirty="0">
                <a:latin typeface="Calibri" pitchFamily="34" charset="0"/>
              </a:rPr>
              <a:t>Prepared: Chris Phillips  </a:t>
            </a:r>
          </a:p>
          <a:p>
            <a:r>
              <a:rPr lang="en-AU" sz="1400" dirty="0">
                <a:latin typeface="Calibri" pitchFamily="34" charset="0"/>
              </a:rPr>
              <a:t>Presenter: Tasso Tzioumis</a:t>
            </a:r>
          </a:p>
          <a:p>
            <a:endParaRPr lang="en-AU" sz="1400" dirty="0">
              <a:latin typeface="Calibri" pitchFamily="34" charset="0"/>
            </a:endParaRPr>
          </a:p>
          <a:p>
            <a:r>
              <a:rPr lang="en-AU" sz="1400" dirty="0">
                <a:latin typeface="Calibri" pitchFamily="34" charset="0"/>
              </a:rPr>
              <a:t>ARDRA. Lonavala India.  14/11/2019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6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global-ska.mp4">
            <a:hlinkClick r:id="" action="ppaction://media"/>
            <a:extLst>
              <a:ext uri="{FF2B5EF4-FFF2-40B4-BE49-F238E27FC236}">
                <a16:creationId xmlns:a16="http://schemas.microsoft.com/office/drawing/2014/main" id="{E43D8AF4-FEBA-5349-B93A-9CDCF8BF4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7133" y="431695"/>
            <a:ext cx="4922673" cy="47118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1CDE2-4A36-4143-8D23-A17988D11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SKA - Global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8D2C2-41AD-3B41-A5F8-203E8E9E19AF}"/>
              </a:ext>
            </a:extLst>
          </p:cNvPr>
          <p:cNvSpPr/>
          <p:nvPr/>
        </p:nvSpPr>
        <p:spPr>
          <a:xfrm>
            <a:off x="6649176" y="1069484"/>
            <a:ext cx="23036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933FF"/>
                </a:solidFill>
              </a:rPr>
              <a:t>―</a:t>
            </a:r>
            <a:r>
              <a:rPr lang="en-US" sz="2800" dirty="0"/>
              <a:t> EVN</a:t>
            </a:r>
          </a:p>
          <a:p>
            <a:r>
              <a:rPr lang="en-US" sz="2800" b="1" dirty="0">
                <a:solidFill>
                  <a:srgbClr val="008000"/>
                </a:solidFill>
              </a:rPr>
              <a:t>―</a:t>
            </a:r>
            <a:r>
              <a:rPr lang="en-US" sz="2800" dirty="0"/>
              <a:t> LBA </a:t>
            </a:r>
          </a:p>
          <a:p>
            <a:r>
              <a:rPr lang="en-US" sz="2800" b="1" dirty="0">
                <a:solidFill>
                  <a:srgbClr val="FF0202"/>
                </a:solidFill>
              </a:rPr>
              <a:t>―</a:t>
            </a:r>
            <a:r>
              <a:rPr lang="en-US" sz="2800" dirty="0"/>
              <a:t> SKA</a:t>
            </a:r>
          </a:p>
          <a:p>
            <a:r>
              <a:rPr lang="en-US" sz="2800" b="1" dirty="0">
                <a:solidFill>
                  <a:srgbClr val="1923FF"/>
                </a:solidFill>
              </a:rPr>
              <a:t>―</a:t>
            </a:r>
            <a:r>
              <a:rPr lang="en-US" sz="2800" dirty="0"/>
              <a:t> Cross array</a:t>
            </a:r>
          </a:p>
        </p:txBody>
      </p:sp>
    </p:spTree>
    <p:extLst>
      <p:ext uri="{BB962C8B-B14F-4D97-AF65-F5344CB8AC3E}">
        <p14:creationId xmlns:p14="http://schemas.microsoft.com/office/powerpoint/2010/main" val="26966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ACC727-20C7-2D46-B85D-623946384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 low frequency array (~ 1 GHz)</a:t>
            </a:r>
          </a:p>
          <a:p>
            <a:pPr lvl="1"/>
            <a:r>
              <a:rPr lang="en-US" dirty="0"/>
              <a:t>FAST, </a:t>
            </a:r>
            <a:r>
              <a:rPr lang="en-US" b="1" dirty="0">
                <a:solidFill>
                  <a:srgbClr val="FF0000"/>
                </a:solidFill>
              </a:rPr>
              <a:t>GMRT</a:t>
            </a:r>
            <a:r>
              <a:rPr lang="en-US" dirty="0"/>
              <a:t>, ASKAP, Parkes, ATCA, </a:t>
            </a:r>
            <a:r>
              <a:rPr lang="en-US" dirty="0" err="1"/>
              <a:t>Usuda</a:t>
            </a:r>
            <a:r>
              <a:rPr lang="en-US" dirty="0"/>
              <a:t>, </a:t>
            </a:r>
            <a:r>
              <a:rPr lang="en-US" dirty="0" err="1"/>
              <a:t>Tianma</a:t>
            </a:r>
            <a:endParaRPr lang="en-US" dirty="0"/>
          </a:p>
          <a:p>
            <a:pPr lvl="2"/>
            <a:r>
              <a:rPr lang="en-US" dirty="0"/>
              <a:t>Eventually SKA/</a:t>
            </a:r>
            <a:r>
              <a:rPr lang="en-US" dirty="0" err="1"/>
              <a:t>MeerKAT</a:t>
            </a:r>
            <a:endParaRPr lang="en-US" dirty="0"/>
          </a:p>
          <a:p>
            <a:pPr lvl="1"/>
            <a:r>
              <a:rPr lang="en-US" dirty="0"/>
              <a:t>Multibeam capability?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2B324-9B80-9E4A-B44D-8EBBBE09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 GHz High Sensitivity Array?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9C685-9CF8-6946-8B49-237DB5484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219822"/>
            <a:ext cx="8028384" cy="1712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3206F-FB80-D145-AD20-6ACA9CB3A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r="13360"/>
          <a:stretch/>
        </p:blipFill>
        <p:spPr>
          <a:xfrm>
            <a:off x="5632918" y="168264"/>
            <a:ext cx="3266704" cy="295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83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9C91-57D9-5A44-A89F-5B5C6B30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mrt.mp4">
            <a:hlinkClick r:id="" action="ppaction://media"/>
            <a:extLst>
              <a:ext uri="{FF2B5EF4-FFF2-40B4-BE49-F238E27FC236}">
                <a16:creationId xmlns:a16="http://schemas.microsoft.com/office/drawing/2014/main" id="{87480D01-BEA6-884F-BFC6-54DE9E8970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0902" y="187726"/>
            <a:ext cx="4890320" cy="468193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944CA8-ABA4-BD4C-9A66-C41C384F9BE6}"/>
              </a:ext>
            </a:extLst>
          </p:cNvPr>
          <p:cNvSpPr txBox="1"/>
          <p:nvPr/>
        </p:nvSpPr>
        <p:spPr>
          <a:xfrm>
            <a:off x="483446" y="1215634"/>
            <a:ext cx="327474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/>
              <a:t>UV coverage LBA+GMRT</a:t>
            </a:r>
          </a:p>
          <a:p>
            <a:pPr algn="ctr"/>
            <a:endParaRPr lang="en-US" sz="1350" dirty="0"/>
          </a:p>
          <a:p>
            <a:pPr algn="ctr"/>
            <a:r>
              <a:rPr lang="en-AU" sz="1350" b="1" dirty="0">
                <a:solidFill>
                  <a:srgbClr val="FF0000"/>
                </a:solidFill>
              </a:rPr>
              <a:t>GMRT</a:t>
            </a:r>
          </a:p>
          <a:p>
            <a:pPr algn="ctr"/>
            <a:br>
              <a:rPr lang="en-AU" sz="1350" dirty="0"/>
            </a:br>
            <a:endParaRPr lang="en-AU" sz="1350" dirty="0"/>
          </a:p>
          <a:p>
            <a:pPr algn="ctr"/>
            <a:r>
              <a:rPr lang="en-AU" sz="1350" b="1" dirty="0"/>
              <a:t>LBA</a:t>
            </a:r>
            <a:r>
              <a:rPr lang="en-AU" sz="1350" dirty="0"/>
              <a:t>: </a:t>
            </a:r>
          </a:p>
          <a:p>
            <a:pPr algn="ctr"/>
            <a:r>
              <a:rPr lang="en-AU" sz="1350" dirty="0" err="1"/>
              <a:t>At,Mp,Pa,Ho,Cd,Yg,Ke,Wa,Hh</a:t>
            </a:r>
            <a:endParaRPr lang="en-AU" sz="1350" dirty="0"/>
          </a:p>
          <a:p>
            <a:br>
              <a:rPr lang="en-AU" sz="1350" dirty="0"/>
            </a:b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613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DA8437-26EB-1D45-9CCB-4A792990A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987573"/>
            <a:ext cx="8815476" cy="4036814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215900" indent="-215900"/>
            <a:r>
              <a:rPr lang="en-US" dirty="0"/>
              <a:t>MWA Style dipole</a:t>
            </a:r>
          </a:p>
          <a:p>
            <a:pPr marL="395605" lvl="1" indent="-179705"/>
            <a:r>
              <a:rPr lang="en-US" dirty="0" err="1"/>
              <a:t>Bluering</a:t>
            </a:r>
            <a:r>
              <a:rPr lang="en-US" dirty="0"/>
              <a:t> digital processing</a:t>
            </a:r>
            <a:endParaRPr lang="en-US" dirty="0">
              <a:cs typeface="Calibri"/>
            </a:endParaRPr>
          </a:p>
          <a:p>
            <a:pPr marL="647065" lvl="2" indent="-179705"/>
            <a:r>
              <a:rPr lang="en-US" dirty="0" err="1"/>
              <a:t>RFSoC</a:t>
            </a:r>
            <a:r>
              <a:rPr lang="en-US" dirty="0"/>
              <a:t> Sampler/FPGA</a:t>
            </a:r>
            <a:endParaRPr lang="en-US" dirty="0">
              <a:cs typeface="Calibri"/>
            </a:endParaRPr>
          </a:p>
          <a:p>
            <a:pPr marL="647065" lvl="2" indent="-179705"/>
            <a:r>
              <a:rPr lang="en-US" dirty="0" err="1">
                <a:cs typeface="Calibri"/>
              </a:rPr>
              <a:t>Channelisation+BeamForming</a:t>
            </a:r>
            <a:endParaRPr lang="en-US" dirty="0"/>
          </a:p>
          <a:p>
            <a:pPr marL="215900" indent="-215900"/>
            <a:r>
              <a:rPr lang="en-US" dirty="0"/>
              <a:t>Locate at existing LBA </a:t>
            </a:r>
            <a:br>
              <a:rPr lang="en-US" dirty="0"/>
            </a:br>
            <a:r>
              <a:rPr lang="en-US" dirty="0"/>
              <a:t>observatories?</a:t>
            </a:r>
            <a:endParaRPr lang="en-US" dirty="0">
              <a:cs typeface="Calibri"/>
            </a:endParaRPr>
          </a:p>
          <a:p>
            <a:pPr marL="395605" lvl="1" indent="-179705"/>
            <a:r>
              <a:rPr lang="en-US" dirty="0"/>
              <a:t>Saves on site costs </a:t>
            </a:r>
            <a:br>
              <a:rPr lang="en-US" dirty="0"/>
            </a:br>
            <a:r>
              <a:rPr lang="en-US" dirty="0"/>
              <a:t>(power, network </a:t>
            </a:r>
            <a:r>
              <a:rPr lang="en-US" dirty="0" err="1"/>
              <a:t>etc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pPr marL="215265" indent="-179705"/>
            <a:r>
              <a:rPr lang="en-US" dirty="0">
                <a:cs typeface="Calibri"/>
              </a:rPr>
              <a:t>Possibly near existing networks</a:t>
            </a:r>
          </a:p>
          <a:p>
            <a:pPr marL="215265" indent="-179705"/>
            <a:r>
              <a:rPr lang="en-US" dirty="0">
                <a:cs typeface="Calibri"/>
              </a:rPr>
              <a:t>Unfunded</a:t>
            </a:r>
          </a:p>
          <a:p>
            <a:pPr marL="35560" indent="0">
              <a:buNone/>
            </a:pPr>
            <a:r>
              <a:rPr lang="en-US" dirty="0">
                <a:solidFill>
                  <a:srgbClr val="FF0000"/>
                </a:solidFill>
                <a:cs typeface="Calibri"/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cs typeface="Calibri"/>
              </a:rPr>
              <a:t>LOW frequency High sensitivity VLBI array: </a:t>
            </a:r>
          </a:p>
          <a:p>
            <a:pPr marL="395265" lvl="1" indent="-179705"/>
            <a:r>
              <a:rPr lang="en-US" dirty="0">
                <a:solidFill>
                  <a:srgbClr val="FF0000"/>
                </a:solidFill>
                <a:cs typeface="Calibri"/>
              </a:rPr>
              <a:t>ASKAP/MWA, </a:t>
            </a:r>
            <a:r>
              <a:rPr lang="en-US" b="1" u="sng" dirty="0">
                <a:solidFill>
                  <a:srgbClr val="FF0000"/>
                </a:solidFill>
                <a:cs typeface="Calibri"/>
              </a:rPr>
              <a:t>GMRT</a:t>
            </a:r>
            <a:r>
              <a:rPr lang="en-US" dirty="0">
                <a:solidFill>
                  <a:srgbClr val="FF0000"/>
                </a:solidFill>
                <a:cs typeface="Calibri"/>
              </a:rPr>
              <a:t>, FAST, Parkes, QTT, </a:t>
            </a:r>
            <a:r>
              <a:rPr lang="en-US" b="1" u="sng" dirty="0">
                <a:solidFill>
                  <a:srgbClr val="FF0000"/>
                </a:solidFill>
                <a:cs typeface="Calibri"/>
              </a:rPr>
              <a:t>SKA1-LOW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8EB7BE-A444-884E-A68A-30D09263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LBA-Low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17A84-FEA8-674A-BDC1-3AE323822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582965"/>
            <a:ext cx="4343107" cy="2895404"/>
          </a:xfrm>
          <a:prstGeom prst="rect">
            <a:avLst/>
          </a:prstGeom>
        </p:spPr>
      </p:pic>
      <p:pic>
        <p:nvPicPr>
          <p:cNvPr id="5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5A3FA61-FA3E-4299-908C-7E70D5CA6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353" y="226970"/>
            <a:ext cx="1728466" cy="127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AB7011-1BEE-7F4A-BEA3-26409E9D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1550788"/>
            <a:ext cx="7776862" cy="318120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VLBI collaboration between the GMRT and the LBA, will offer a significant increase in scientific capabilities.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 the era of SKA, GMRT+EAVN+LBA will be of great benefit to SKA science.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** Time to progress the VLBI  collaboration is now **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8DF93F-32A3-C247-ABC8-37E999BE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35463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251522" y="3435483"/>
            <a:ext cx="4445606" cy="14156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US" sz="1200" dirty="0"/>
              <a:t>Astronomy and Space Science</a:t>
            </a:r>
          </a:p>
          <a:p>
            <a:pPr lvl="1">
              <a:lnSpc>
                <a:spcPct val="100000"/>
              </a:lnSpc>
              <a:tabLst>
                <a:tab pos="355600" algn="l"/>
              </a:tabLst>
            </a:pPr>
            <a:r>
              <a:rPr lang="en-US" sz="1200" dirty="0"/>
              <a:t>Chris Phillips</a:t>
            </a:r>
            <a:br>
              <a:rPr lang="en-US" sz="1200" dirty="0"/>
            </a:br>
            <a:r>
              <a:rPr lang="en-US" sz="1200" dirty="0"/>
              <a:t>LBA Lead Scientist</a:t>
            </a:r>
          </a:p>
          <a:p>
            <a:pPr marL="0" lvl="2" indent="0">
              <a:lnSpc>
                <a:spcPct val="100000"/>
              </a:lnSpc>
              <a:spcAft>
                <a:spcPct val="0"/>
              </a:spcAft>
            </a:pPr>
            <a:r>
              <a:rPr lang="en-US" sz="1200" dirty="0"/>
              <a:t>+61 2 9372 4608</a:t>
            </a:r>
          </a:p>
          <a:p>
            <a:pPr marL="0" lvl="2" indent="0">
              <a:lnSpc>
                <a:spcPct val="100000"/>
              </a:lnSpc>
              <a:spcAft>
                <a:spcPct val="0"/>
              </a:spcAft>
            </a:pPr>
            <a:r>
              <a:rPr lang="en-US" sz="1200" dirty="0" err="1"/>
              <a:t>Chris.Phillips@csiro.au</a:t>
            </a:r>
            <a:endParaRPr lang="en-US" sz="1200" dirty="0"/>
          </a:p>
          <a:p>
            <a:pPr marL="0" lvl="2" indent="0">
              <a:lnSpc>
                <a:spcPct val="100000"/>
              </a:lnSpc>
              <a:spcAft>
                <a:spcPct val="0"/>
              </a:spcAft>
            </a:pPr>
            <a:r>
              <a:rPr lang="en-US" sz="1200" dirty="0" err="1"/>
              <a:t>csiro.au</a:t>
            </a:r>
            <a:r>
              <a:rPr lang="en-US" sz="1200" dirty="0"/>
              <a:t>/</a:t>
            </a:r>
            <a:r>
              <a:rPr lang="en-US" sz="1200" dirty="0" err="1"/>
              <a:t>atnf</a:t>
            </a:r>
            <a:endParaRPr lang="en-US" sz="1200" dirty="0"/>
          </a:p>
          <a:p>
            <a:pPr marL="0" lvl="2" indent="0">
              <a:lnSpc>
                <a:spcPct val="100000"/>
              </a:lnSpc>
              <a:spcAft>
                <a:spcPct val="0"/>
              </a:spcAft>
            </a:pPr>
            <a:endParaRPr lang="en-US" sz="1200" dirty="0"/>
          </a:p>
        </p:txBody>
      </p:sp>
      <p:sp>
        <p:nvSpPr>
          <p:cNvPr id="389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/>
              <a:t>Thank you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926B4C5-B9A8-DD4A-81F0-380475DABCBF}"/>
              </a:ext>
            </a:extLst>
          </p:cNvPr>
          <p:cNvSpPr txBox="1">
            <a:spLocks/>
          </p:cNvSpPr>
          <p:nvPr/>
        </p:nvSpPr>
        <p:spPr>
          <a:xfrm>
            <a:off x="3667856" y="3315530"/>
            <a:ext cx="4099731" cy="1535603"/>
          </a:xfrm>
          <a:prstGeom prst="rect">
            <a:avLst/>
          </a:prstGeom>
        </p:spPr>
        <p:txBody>
          <a:bodyPr vert="horz" lIns="0" tIns="0" rIns="0" bIns="0" numCol="2" spcCol="360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400" indent="-2664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alibri" pitchFamily="34" charset="0"/>
              <a:buNone/>
              <a:tabLst>
                <a:tab pos="3564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tabLst>
                <a:tab pos="355600" algn="l"/>
              </a:tabLst>
            </a:pPr>
            <a:endParaRPr lang="en-US" sz="1200" dirty="0"/>
          </a:p>
          <a:p>
            <a:pPr lvl="1">
              <a:lnSpc>
                <a:spcPct val="100000"/>
              </a:lnSpc>
              <a:tabLst>
                <a:tab pos="355600" algn="l"/>
              </a:tabLst>
            </a:pPr>
            <a:r>
              <a:rPr lang="en-US" sz="1200" dirty="0"/>
              <a:t>Tasso Tzioumis</a:t>
            </a:r>
            <a:br>
              <a:rPr lang="en-US" sz="1200" dirty="0"/>
            </a:br>
            <a:r>
              <a:rPr lang="en-US" sz="1200" dirty="0"/>
              <a:t>Program Director – Technologies for Radio Astronomy</a:t>
            </a:r>
          </a:p>
          <a:p>
            <a:pPr marL="0" lvl="2" indent="0">
              <a:lnSpc>
                <a:spcPct val="100000"/>
              </a:lnSpc>
              <a:spcAft>
                <a:spcPct val="0"/>
              </a:spcAft>
            </a:pPr>
            <a:r>
              <a:rPr lang="en-US" sz="1200" dirty="0"/>
              <a:t>+61 2 9372 4350</a:t>
            </a:r>
          </a:p>
          <a:p>
            <a:pPr marL="0" lvl="2" indent="0">
              <a:lnSpc>
                <a:spcPct val="100000"/>
              </a:lnSpc>
              <a:spcAft>
                <a:spcPct val="0"/>
              </a:spcAft>
            </a:pPr>
            <a:r>
              <a:rPr lang="en-US" sz="1200" dirty="0" err="1"/>
              <a:t>Tasso.Tzioumis@csiro.au</a:t>
            </a:r>
            <a:endParaRPr lang="en-US" sz="1200" dirty="0"/>
          </a:p>
          <a:p>
            <a:pPr marL="0" lvl="2" indent="0">
              <a:lnSpc>
                <a:spcPct val="100000"/>
              </a:lnSpc>
              <a:spcAft>
                <a:spcPct val="0"/>
              </a:spcAft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71614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6033AA-FCDA-45C7-B3AA-B8B0401BC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1550788"/>
            <a:ext cx="6896624" cy="336411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215900" indent="-215900"/>
            <a:r>
              <a:rPr lang="en-GB">
                <a:cs typeface="Calibri"/>
              </a:rPr>
              <a:t>Partnership between CSIRO, UTAS, AUT and SARAO</a:t>
            </a:r>
            <a:endParaRPr lang="en-US">
              <a:cs typeface="Calibri"/>
            </a:endParaRPr>
          </a:p>
          <a:p>
            <a:pPr marL="395605" lvl="1" indent="-215900"/>
            <a:r>
              <a:rPr lang="en-GB">
                <a:cs typeface="Calibri"/>
              </a:rPr>
              <a:t>Ad hoc Asian telescope involvement, some joint EVN observations</a:t>
            </a:r>
          </a:p>
          <a:p>
            <a:pPr marL="395605" lvl="1" indent="-179705"/>
            <a:r>
              <a:rPr lang="en-GB">
                <a:cs typeface="Calibri"/>
              </a:rPr>
              <a:t>~ 25 days VLBI, 2-4 sessions</a:t>
            </a:r>
          </a:p>
          <a:p>
            <a:pPr marL="395605" lvl="1" indent="-179705"/>
            <a:r>
              <a:rPr lang="en-GB">
                <a:cs typeface="Calibri"/>
              </a:rPr>
              <a:t>Max rate 1 Gbps (128 MHz)</a:t>
            </a:r>
          </a:p>
          <a:p>
            <a:pPr marL="215265" indent="-179705"/>
            <a:r>
              <a:rPr lang="en-GB">
                <a:cs typeface="Calibri"/>
              </a:rPr>
              <a:t>Wide range of Galactic and </a:t>
            </a:r>
            <a:br>
              <a:rPr lang="en-GB">
                <a:cs typeface="Calibri"/>
              </a:rPr>
            </a:br>
            <a:r>
              <a:rPr lang="en-GB">
                <a:cs typeface="Calibri"/>
              </a:rPr>
              <a:t>extragalactic science</a:t>
            </a:r>
          </a:p>
          <a:p>
            <a:pPr marL="395605" lvl="1" indent="-179705"/>
            <a:r>
              <a:rPr lang="en-GB">
                <a:cs typeface="Calibri"/>
              </a:rPr>
              <a:t>Pulsars, masers, Galactic structure, </a:t>
            </a:r>
            <a:br>
              <a:rPr lang="en-GB">
                <a:cs typeface="Calibri"/>
              </a:rPr>
            </a:br>
            <a:r>
              <a:rPr lang="en-GB">
                <a:cs typeface="Calibri"/>
              </a:rPr>
              <a:t>stars, gamma-ray binaries, AGN, </a:t>
            </a:r>
            <a:br>
              <a:rPr lang="en-GB">
                <a:cs typeface="Calibri"/>
              </a:rPr>
            </a:br>
            <a:r>
              <a:rPr lang="en-GB">
                <a:cs typeface="Calibri"/>
              </a:rPr>
              <a:t>SNR, radio stars, radio galaxies</a:t>
            </a:r>
          </a:p>
          <a:p>
            <a:pPr marL="395605" lvl="1" indent="-179705"/>
            <a:r>
              <a:rPr lang="en-GB">
                <a:cs typeface="Calibri"/>
              </a:rPr>
              <a:t>Astrometry pivotal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D4314C-0DB9-4176-9521-F0475DFF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The Long Baseline Array (LBA)</a:t>
            </a:r>
            <a:endParaRPr lang="en-GB"/>
          </a:p>
        </p:txBody>
      </p:sp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28DEEB1B-5F79-4254-BBAC-15326A041A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708" y="2470640"/>
            <a:ext cx="4951198" cy="22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8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139FE7-1F41-43FA-B33C-2BDAE56BB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1550788"/>
            <a:ext cx="3020003" cy="3181202"/>
          </a:xfrm>
        </p:spPr>
        <p:txBody>
          <a:bodyPr vert="horz" lIns="0" tIns="0" rIns="0" bIns="0" rtlCol="0" anchor="t">
            <a:normAutofit/>
          </a:bodyPr>
          <a:lstStyle/>
          <a:p>
            <a:pPr marL="215900" indent="-215900"/>
            <a:r>
              <a:rPr lang="en-GB" sz="2000" dirty="0">
                <a:cs typeface="Calibri"/>
              </a:rPr>
              <a:t>Decadal Plan Alignment</a:t>
            </a:r>
          </a:p>
          <a:p>
            <a:pPr marL="395605" lvl="1" indent="-179705"/>
            <a:r>
              <a:rPr lang="en-GB" sz="1800" dirty="0">
                <a:cs typeface="Calibri"/>
              </a:rPr>
              <a:t>GW events</a:t>
            </a:r>
          </a:p>
          <a:p>
            <a:pPr marL="395605" lvl="1" indent="-179705"/>
            <a:r>
              <a:rPr lang="en-GB" sz="1800" dirty="0">
                <a:cs typeface="Calibri"/>
              </a:rPr>
              <a:t>Other transients</a:t>
            </a:r>
          </a:p>
          <a:p>
            <a:pPr marL="647700" lvl="2" indent="-215900"/>
            <a:r>
              <a:rPr lang="en-GB" sz="1800" dirty="0">
                <a:cs typeface="Calibri"/>
              </a:rPr>
              <a:t>FRB Localisation</a:t>
            </a:r>
          </a:p>
          <a:p>
            <a:pPr marL="215900" indent="-215900"/>
            <a:r>
              <a:rPr lang="en-GB" sz="2200" dirty="0">
                <a:cs typeface="Calibri"/>
              </a:rPr>
              <a:t>Parallax distances</a:t>
            </a:r>
          </a:p>
          <a:p>
            <a:pPr marL="215900" indent="-215900"/>
            <a:r>
              <a:rPr lang="en-GB" sz="2200" dirty="0">
                <a:cs typeface="Calibri"/>
              </a:rPr>
              <a:t>ASKAP Follow-up</a:t>
            </a:r>
          </a:p>
          <a:p>
            <a:pPr marL="647700" lvl="2" indent="-215900"/>
            <a:r>
              <a:rPr lang="en-GB" sz="1800" dirty="0">
                <a:cs typeface="Calibri"/>
              </a:rPr>
              <a:t>EMU, FLASH, VAST</a:t>
            </a:r>
          </a:p>
          <a:p>
            <a:pPr marL="215900" indent="-215900"/>
            <a:r>
              <a:rPr lang="en-GB" sz="2200" dirty="0">
                <a:cs typeface="Calibri"/>
              </a:rPr>
              <a:t>Vital for SKA-VLBI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F1CC2F-9574-477E-B03F-D027FB26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Science</a:t>
            </a:r>
            <a:endParaRPr lang="en-GB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515DC90-82AC-4D57-B410-027D3169D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079" y="140534"/>
            <a:ext cx="2686629" cy="2383468"/>
          </a:xfrm>
          <a:prstGeom prst="rect">
            <a:avLst/>
          </a:prstGeom>
        </p:spPr>
      </p:pic>
      <p:pic>
        <p:nvPicPr>
          <p:cNvPr id="6" name="Picture 6" descr="A picture containing map, red&#10;&#10;Description generated with high confidence">
            <a:extLst>
              <a:ext uri="{FF2B5EF4-FFF2-40B4-BE49-F238E27FC236}">
                <a16:creationId xmlns:a16="http://schemas.microsoft.com/office/drawing/2014/main" id="{B2BA2EC5-7E64-421E-B0F7-B10AE8C468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370" y="2699667"/>
            <a:ext cx="2908243" cy="21479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8E738C-810E-4C78-BA30-A2875444947C}"/>
              </a:ext>
            </a:extLst>
          </p:cNvPr>
          <p:cNvSpPr txBox="1"/>
          <p:nvPr/>
        </p:nvSpPr>
        <p:spPr>
          <a:xfrm>
            <a:off x="3308534" y="2478865"/>
            <a:ext cx="214193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cs typeface="Calibri"/>
              </a:rPr>
              <a:t>Ghirlanda</a:t>
            </a:r>
            <a:r>
              <a:rPr lang="en-US" sz="1200">
                <a:cs typeface="Calibri"/>
              </a:rPr>
              <a:t> et al. 2018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A4454C-0D33-49F3-B0FA-0F542AD8C798}"/>
              </a:ext>
            </a:extLst>
          </p:cNvPr>
          <p:cNvSpPr txBox="1"/>
          <p:nvPr/>
        </p:nvSpPr>
        <p:spPr>
          <a:xfrm>
            <a:off x="4166686" y="4845969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Miller-Jones et al. 2018</a:t>
            </a:r>
            <a:endParaRPr lang="en-US"/>
          </a:p>
        </p:txBody>
      </p:sp>
      <p:pic>
        <p:nvPicPr>
          <p:cNvPr id="7" name="Picture 9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68925BF9-8C76-44CA-A9E3-51CE69A51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" r="-139"/>
          <a:stretch/>
        </p:blipFill>
        <p:spPr>
          <a:xfrm>
            <a:off x="6882535" y="2774838"/>
            <a:ext cx="1668114" cy="18141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E1419E-1854-4E89-B6A9-A9300510C679}"/>
              </a:ext>
            </a:extLst>
          </p:cNvPr>
          <p:cNvSpPr txBox="1"/>
          <p:nvPr/>
        </p:nvSpPr>
        <p:spPr>
          <a:xfrm>
            <a:off x="7158086" y="4663206"/>
            <a:ext cx="13863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Burns et al. 2019​</a:t>
            </a:r>
            <a:endParaRPr lang="en-US" sz="1200">
              <a:cs typeface="Calibri"/>
            </a:endParaRPr>
          </a:p>
        </p:txBody>
      </p:sp>
      <p:pic>
        <p:nvPicPr>
          <p:cNvPr id="10" name="Picture 11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E8FE030F-61B1-46A7-83BC-B40A8A28AF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812" y="100853"/>
            <a:ext cx="2870947" cy="23465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1ED375-FE29-465F-84D2-3FC49B9BD310}"/>
              </a:ext>
            </a:extLst>
          </p:cNvPr>
          <p:cNvSpPr txBox="1"/>
          <p:nvPr/>
        </p:nvSpPr>
        <p:spPr>
          <a:xfrm>
            <a:off x="65506" y="427488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3. How do galaxies form and </a:t>
            </a:r>
            <a:br>
              <a:rPr lang="en-US" sz="1100" dirty="0"/>
            </a:br>
            <a:r>
              <a:rPr lang="en-US" sz="1100"/>
              <a:t>evolve across cosmic time?</a:t>
            </a:r>
            <a:endParaRPr lang="en-US" sz="110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E6809-D783-46FF-99A6-1EC532F60DE5}"/>
              </a:ext>
            </a:extLst>
          </p:cNvPr>
          <p:cNvSpPr txBox="1"/>
          <p:nvPr/>
        </p:nvSpPr>
        <p:spPr>
          <a:xfrm>
            <a:off x="65505" y="4622466"/>
            <a:ext cx="196783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4. How do stars and planets form?</a:t>
            </a:r>
            <a:endParaRPr lang="en-US" sz="1100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72DA94-D004-49BD-86EF-C9862E586794}"/>
              </a:ext>
            </a:extLst>
          </p:cNvPr>
          <p:cNvSpPr txBox="1"/>
          <p:nvPr/>
        </p:nvSpPr>
        <p:spPr>
          <a:xfrm>
            <a:off x="1816769" y="4274888"/>
            <a:ext cx="208814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6. What is the nature of matter and gravity at extreme densities?</a:t>
            </a:r>
            <a:endParaRPr lang="en-US" sz="11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63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AFBA57-C82D-C14C-94A9-EE03EDDF398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50825" y="1550988"/>
          <a:ext cx="864235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1175">
                  <a:extLst>
                    <a:ext uri="{9D8B030D-6E8A-4147-A177-3AD203B41FA5}">
                      <a16:colId xmlns:a16="http://schemas.microsoft.com/office/drawing/2014/main" val="121193797"/>
                    </a:ext>
                  </a:extLst>
                </a:gridCol>
                <a:gridCol w="4321175">
                  <a:extLst>
                    <a:ext uri="{9D8B030D-6E8A-4147-A177-3AD203B41FA5}">
                      <a16:colId xmlns:a16="http://schemas.microsoft.com/office/drawing/2014/main" val="16132912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Frequency/MHz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Sensitivity/(microJy/beam) 1hr [+ </a:t>
                      </a:r>
                      <a:r>
                        <a:rPr lang="en-AU" dirty="0" err="1"/>
                        <a:t>Tid</a:t>
                      </a:r>
                      <a:r>
                        <a:rPr lang="en-AU" dirty="0"/>
                        <a:t>]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822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16 [9]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47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14 [7]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303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4800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079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8400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18 [9]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429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81 [32]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01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43000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[78]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42183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A2DE3E1-D23A-BC48-912D-580F3BAE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Performance (1 GHz Bandwidth)</a:t>
            </a:r>
          </a:p>
        </p:txBody>
      </p:sp>
    </p:spTree>
    <p:extLst>
      <p:ext uri="{BB962C8B-B14F-4D97-AF65-F5344CB8AC3E}">
        <p14:creationId xmlns:p14="http://schemas.microsoft.com/office/powerpoint/2010/main" val="2344724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CEAA4F-B39A-7848-8102-E07E11C59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1550788"/>
            <a:ext cx="8640958" cy="3303152"/>
          </a:xfrm>
        </p:spPr>
        <p:txBody>
          <a:bodyPr>
            <a:normAutofit/>
          </a:bodyPr>
          <a:lstStyle/>
          <a:p>
            <a:r>
              <a:rPr lang="en-US"/>
              <a:t>Parkes UWB-Low</a:t>
            </a:r>
          </a:p>
          <a:p>
            <a:pPr lvl="1"/>
            <a:r>
              <a:rPr lang="en-US"/>
              <a:t>700 MHz - 4 GHz continuous</a:t>
            </a:r>
          </a:p>
          <a:p>
            <a:pPr lvl="1"/>
            <a:r>
              <a:rPr lang="en-US"/>
              <a:t>Initial VDIF voltage capture demonstrated</a:t>
            </a:r>
          </a:p>
          <a:p>
            <a:r>
              <a:rPr lang="en-US"/>
              <a:t>Parkes UWB-High planned</a:t>
            </a:r>
          </a:p>
          <a:p>
            <a:pPr lvl="1"/>
            <a:r>
              <a:rPr lang="en-US"/>
              <a:t>4-26 GHz (2 bands)? 16+ Gbps</a:t>
            </a:r>
          </a:p>
          <a:p>
            <a:pPr lvl="1"/>
            <a:r>
              <a:rPr lang="en-US"/>
              <a:t>Unfunded</a:t>
            </a:r>
          </a:p>
          <a:p>
            <a:r>
              <a:rPr lang="en-US"/>
              <a:t>ATCA “BIGCAT” upgrade</a:t>
            </a:r>
          </a:p>
          <a:p>
            <a:pPr lvl="1"/>
            <a:r>
              <a:rPr lang="en-US"/>
              <a:t>8 GHz bandwidth, GPU backend</a:t>
            </a:r>
          </a:p>
          <a:p>
            <a:pPr lvl="1"/>
            <a:r>
              <a:rPr lang="en-US"/>
              <a:t>Unfunded, LIEF proposal submitted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352CC9-8596-6A4F-8784-CA457E0D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Upgrades</a:t>
            </a:r>
          </a:p>
        </p:txBody>
      </p:sp>
      <p:pic>
        <p:nvPicPr>
          <p:cNvPr id="4" name="Picture 3" descr="https://lh4.googleusercontent.com/nmUWWIG-p193A_63mowxi0lOSkESP571r2ktE760Pol_suEWc6A55gOInvBuVCU_kC95FEgEV8b8nf2uO56V16DoLQrmL9BS4VjMZP7rls1Mpg2IlX0Z6ywa_ypcWJa71mB5EdrLQMs">
            <a:extLst>
              <a:ext uri="{FF2B5EF4-FFF2-40B4-BE49-F238E27FC236}">
                <a16:creationId xmlns:a16="http://schemas.microsoft.com/office/drawing/2014/main" id="{5C324169-E703-6443-9DB2-7CD8D682C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6310" y="123478"/>
            <a:ext cx="1771380" cy="212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B5ACA57-EFEB-2C4D-986A-1237C7598DC0}"/>
              </a:ext>
            </a:extLst>
          </p:cNvPr>
          <p:cNvGrpSpPr/>
          <p:nvPr/>
        </p:nvGrpSpPr>
        <p:grpSpPr>
          <a:xfrm>
            <a:off x="5612192" y="287568"/>
            <a:ext cx="3151397" cy="2808312"/>
            <a:chOff x="376991" y="1636535"/>
            <a:chExt cx="4758817" cy="4240737"/>
          </a:xfrm>
        </p:grpSpPr>
        <p:pic>
          <p:nvPicPr>
            <p:cNvPr id="6" name="Content Placeholder 5" descr="DiagramaticFeedPaper2.bmp">
              <a:extLst>
                <a:ext uri="{FF2B5EF4-FFF2-40B4-BE49-F238E27FC236}">
                  <a16:creationId xmlns:a16="http://schemas.microsoft.com/office/drawing/2014/main" id="{54410585-AB9A-B943-A35F-2B1D8A0064B2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9838" y="2132856"/>
              <a:ext cx="4248472" cy="374441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77A17A-047D-8D4F-9A46-1B79B253EB03}"/>
                </a:ext>
              </a:extLst>
            </p:cNvPr>
            <p:cNvSpPr/>
            <p:nvPr/>
          </p:nvSpPr>
          <p:spPr>
            <a:xfrm>
              <a:off x="1348961" y="2326535"/>
              <a:ext cx="204859" cy="22868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1ABCA0-CE7B-5541-BFCC-044D48BCAF5A}"/>
                </a:ext>
              </a:extLst>
            </p:cNvPr>
            <p:cNvSpPr/>
            <p:nvPr/>
          </p:nvSpPr>
          <p:spPr>
            <a:xfrm>
              <a:off x="557011" y="4123762"/>
              <a:ext cx="360040" cy="3600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34BF28-22CD-BD4F-BCBA-863FFF794E5F}"/>
                </a:ext>
              </a:extLst>
            </p:cNvPr>
            <p:cNvSpPr/>
            <p:nvPr/>
          </p:nvSpPr>
          <p:spPr>
            <a:xfrm>
              <a:off x="3181318" y="5271647"/>
              <a:ext cx="360040" cy="3600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0" name="Line Callout 1 9">
              <a:extLst>
                <a:ext uri="{FF2B5EF4-FFF2-40B4-BE49-F238E27FC236}">
                  <a16:creationId xmlns:a16="http://schemas.microsoft.com/office/drawing/2014/main" id="{2AE1DB1E-1CBB-3B47-8D9B-A5FAF18E56C3}"/>
                </a:ext>
              </a:extLst>
            </p:cNvPr>
            <p:cNvSpPr/>
            <p:nvPr/>
          </p:nvSpPr>
          <p:spPr>
            <a:xfrm flipH="1">
              <a:off x="637153" y="1636535"/>
              <a:ext cx="1597348" cy="354885"/>
            </a:xfrm>
            <a:prstGeom prst="borderCallout1">
              <a:avLst>
                <a:gd name="adj1" fmla="val 107370"/>
                <a:gd name="adj2" fmla="val 1166"/>
                <a:gd name="adj3" fmla="val 559184"/>
                <a:gd name="adj4" fmla="val -42337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3500" tIns="13500" rIns="13500" bIns="13500" rtlCol="0" anchor="ctr">
              <a:spAutoFit/>
            </a:bodyPr>
            <a:lstStyle/>
            <a:p>
              <a:pPr algn="ctr"/>
              <a:r>
                <a:rPr lang="en-AU" sz="1350">
                  <a:solidFill>
                    <a:schemeClr val="tx1"/>
                  </a:solidFill>
                </a:rPr>
                <a:t>Fused Quartz</a:t>
              </a:r>
            </a:p>
          </p:txBody>
        </p:sp>
        <p:sp>
          <p:nvSpPr>
            <p:cNvPr id="11" name="Line Callout 1 10">
              <a:extLst>
                <a:ext uri="{FF2B5EF4-FFF2-40B4-BE49-F238E27FC236}">
                  <a16:creationId xmlns:a16="http://schemas.microsoft.com/office/drawing/2014/main" id="{AF62D751-D3F0-E542-BAF9-8FE61DD8EDAD}"/>
                </a:ext>
              </a:extLst>
            </p:cNvPr>
            <p:cNvSpPr/>
            <p:nvPr/>
          </p:nvSpPr>
          <p:spPr>
            <a:xfrm flipH="1">
              <a:off x="376991" y="2565682"/>
              <a:ext cx="720079" cy="313351"/>
            </a:xfrm>
            <a:prstGeom prst="borderCallout1">
              <a:avLst>
                <a:gd name="adj1" fmla="val 56165"/>
                <a:gd name="adj2" fmla="val -1097"/>
                <a:gd name="adj3" fmla="val 309782"/>
                <a:gd name="adj4" fmla="val -22194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3500" tIns="13500" rIns="13500" bIns="13500" rtlCol="0" anchor="ctr">
              <a:spAutoFit/>
            </a:bodyPr>
            <a:lstStyle/>
            <a:p>
              <a:pPr algn="ctr"/>
              <a:r>
                <a:rPr lang="en-AU" sz="1350">
                  <a:solidFill>
                    <a:schemeClr val="tx1"/>
                  </a:solidFill>
                </a:rPr>
                <a:t>PTFE</a:t>
              </a:r>
            </a:p>
          </p:txBody>
        </p:sp>
        <p:sp>
          <p:nvSpPr>
            <p:cNvPr id="12" name="Line Callout 1 11">
              <a:extLst>
                <a:ext uri="{FF2B5EF4-FFF2-40B4-BE49-F238E27FC236}">
                  <a16:creationId xmlns:a16="http://schemas.microsoft.com/office/drawing/2014/main" id="{3FBF1EE2-10B9-C74D-9CB3-0484D9CE7BAA}"/>
                </a:ext>
              </a:extLst>
            </p:cNvPr>
            <p:cNvSpPr/>
            <p:nvPr/>
          </p:nvSpPr>
          <p:spPr>
            <a:xfrm flipH="1">
              <a:off x="3839664" y="1639233"/>
              <a:ext cx="1296144" cy="313351"/>
            </a:xfrm>
            <a:prstGeom prst="borderCallout1">
              <a:avLst>
                <a:gd name="adj1" fmla="val 55369"/>
                <a:gd name="adj2" fmla="val 102982"/>
                <a:gd name="adj3" fmla="val 184124"/>
                <a:gd name="adj4" fmla="val 14413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3500" tIns="13500" rIns="13500" bIns="13500" rtlCol="0" anchor="ctr">
              <a:spAutoFit/>
            </a:bodyPr>
            <a:lstStyle/>
            <a:p>
              <a:pPr algn="ctr"/>
              <a:r>
                <a:rPr lang="en-AU" sz="1350">
                  <a:solidFill>
                    <a:schemeClr val="tx1"/>
                  </a:solidFill>
                </a:rPr>
                <a:t>Aluminium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5DDDCAC-A50F-0146-BB6B-31C7750E7A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90" y="3303980"/>
            <a:ext cx="2926349" cy="16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85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CEAA4F-B39A-7848-8102-E07E11C59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1550788"/>
            <a:ext cx="8640958" cy="3303152"/>
          </a:xfrm>
        </p:spPr>
        <p:txBody>
          <a:bodyPr>
            <a:normAutofit/>
          </a:bodyPr>
          <a:lstStyle/>
          <a:p>
            <a:r>
              <a:rPr lang="en-US" dirty="0"/>
              <a:t>ASKAP Tied array planned</a:t>
            </a:r>
          </a:p>
          <a:p>
            <a:pPr lvl="1"/>
            <a:r>
              <a:rPr lang="en-US" dirty="0"/>
              <a:t>~2 year until work starts</a:t>
            </a:r>
          </a:p>
          <a:p>
            <a:pPr lvl="1"/>
            <a:r>
              <a:rPr lang="en-US" dirty="0"/>
              <a:t>Multiple beams across 30 </a:t>
            </a:r>
            <a:r>
              <a:rPr lang="en-US" dirty="0" err="1"/>
              <a:t>sq</a:t>
            </a:r>
            <a:r>
              <a:rPr lang="en-US" dirty="0"/>
              <a:t> deg field</a:t>
            </a:r>
          </a:p>
          <a:p>
            <a:r>
              <a:rPr lang="en-US" dirty="0" err="1"/>
              <a:t>AuScope</a:t>
            </a:r>
            <a:r>
              <a:rPr lang="en-US" dirty="0"/>
              <a:t> wideband receiver</a:t>
            </a:r>
          </a:p>
          <a:p>
            <a:pPr lvl="1"/>
            <a:r>
              <a:rPr lang="en-US" dirty="0"/>
              <a:t>3-13.5 GHz, 8 Gbps capability</a:t>
            </a:r>
          </a:p>
          <a:p>
            <a:pPr lvl="1"/>
            <a:r>
              <a:rPr lang="en-US" dirty="0"/>
              <a:t>Stirling cycle cooling</a:t>
            </a:r>
          </a:p>
          <a:p>
            <a:r>
              <a:rPr lang="en-US" dirty="0"/>
              <a:t>Mopra still unfunded</a:t>
            </a:r>
          </a:p>
          <a:p>
            <a:pPr lvl="1"/>
            <a:r>
              <a:rPr lang="en-US" dirty="0"/>
              <a:t>Possible funding from KASI</a:t>
            </a:r>
          </a:p>
          <a:p>
            <a:pPr lvl="1"/>
            <a:r>
              <a:rPr lang="en-US" dirty="0"/>
              <a:t>Installed Octave and Mark6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352CC9-8596-6A4F-8784-CA457E0D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Upgrades (</a:t>
            </a:r>
            <a:r>
              <a:rPr lang="en-US" err="1"/>
              <a:t>cont</a:t>
            </a:r>
            <a:r>
              <a:rPr lang="en-US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E32F2-91C5-174F-910A-D25E202C63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915566"/>
            <a:ext cx="4074400" cy="1475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A5885-C708-1D40-9FDA-3EFE1EDAD1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805" y="2656657"/>
            <a:ext cx="412968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7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7FA75C-6C3F-034E-9E1D-300B7A4B2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 fontScale="77500" lnSpcReduction="20000"/>
          </a:bodyPr>
          <a:lstStyle/>
          <a:p>
            <a:pPr marL="215900" indent="-215900"/>
            <a:r>
              <a:rPr lang="en-US" dirty="0"/>
              <a:t>Aging backend equipment</a:t>
            </a:r>
          </a:p>
          <a:p>
            <a:pPr marL="395605" lvl="1" indent="-179705"/>
            <a:r>
              <a:rPr lang="en-US" dirty="0"/>
              <a:t>Nearing EOL, data rates trailing other arrays</a:t>
            </a:r>
            <a:endParaRPr lang="en-US" dirty="0">
              <a:cs typeface="Calibri"/>
            </a:endParaRPr>
          </a:p>
          <a:p>
            <a:pPr marL="215900" indent="-215900"/>
            <a:r>
              <a:rPr lang="en-US" dirty="0"/>
              <a:t>Access to telescopes</a:t>
            </a:r>
            <a:endParaRPr lang="en-US" dirty="0">
              <a:cs typeface="Calibri"/>
            </a:endParaRPr>
          </a:p>
          <a:p>
            <a:pPr marL="395605" lvl="1" indent="-179705"/>
            <a:r>
              <a:rPr lang="en-US" dirty="0"/>
              <a:t>Small array, all telescopes important contribution</a:t>
            </a:r>
            <a:endParaRPr lang="en-US" dirty="0">
              <a:cs typeface="Calibri"/>
            </a:endParaRPr>
          </a:p>
          <a:p>
            <a:pPr marL="215900" indent="-215900"/>
            <a:r>
              <a:rPr lang="en-US" dirty="0"/>
              <a:t>Piggyback on ATCA/Parkes backend upgrades</a:t>
            </a:r>
            <a:endParaRPr lang="en-US" dirty="0">
              <a:cs typeface="Calibri"/>
            </a:endParaRPr>
          </a:p>
          <a:p>
            <a:pPr marL="395605" lvl="1" indent="-179705"/>
            <a:r>
              <a:rPr lang="en-US" err="1"/>
              <a:t>Mopra</a:t>
            </a:r>
            <a:r>
              <a:rPr lang="en-US" dirty="0"/>
              <a:t>? BIGCAT demonstrator</a:t>
            </a:r>
            <a:endParaRPr lang="en-US" dirty="0">
              <a:cs typeface="Calibri"/>
            </a:endParaRPr>
          </a:p>
          <a:p>
            <a:pPr marL="395605" lvl="1" indent="-179705"/>
            <a:r>
              <a:rPr lang="en-US" dirty="0">
                <a:cs typeface="Calibri"/>
              </a:rPr>
              <a:t>Enhanced sensitivity essential</a:t>
            </a:r>
            <a:endParaRPr lang="en-US" dirty="0"/>
          </a:p>
          <a:p>
            <a:pPr marL="215900" indent="-215900"/>
            <a:r>
              <a:rPr lang="en-US" dirty="0"/>
              <a:t>More involvement with Asia (EAVN) – Thai National Radio Telescope</a:t>
            </a:r>
            <a:endParaRPr lang="en-US" dirty="0">
              <a:cs typeface="Calibri"/>
            </a:endParaRPr>
          </a:p>
          <a:p>
            <a:pPr marL="215900" indent="-215900"/>
            <a:r>
              <a:rPr lang="en-US" dirty="0"/>
              <a:t>LBA vital for ASKAP and SKA </a:t>
            </a:r>
            <a:r>
              <a:rPr lang="en-US"/>
              <a:t>follow-up</a:t>
            </a:r>
            <a:endParaRPr lang="en-US">
              <a:cs typeface="Calibri"/>
            </a:endParaRPr>
          </a:p>
          <a:p>
            <a:pPr marL="395605" lvl="1" indent="-179705"/>
            <a:r>
              <a:rPr lang="en-US"/>
              <a:t>E</a:t>
            </a:r>
            <a:r>
              <a:rPr lang="en-AU"/>
              <a:t>MU</a:t>
            </a:r>
            <a:r>
              <a:rPr lang="en-US" dirty="0"/>
              <a:t>, </a:t>
            </a:r>
            <a:r>
              <a:rPr lang="en-AU"/>
              <a:t>FLASH</a:t>
            </a:r>
            <a:r>
              <a:rPr lang="en-US" dirty="0"/>
              <a:t>, VAST</a:t>
            </a:r>
            <a:endParaRPr lang="en-US">
              <a:cs typeface="Calibri"/>
            </a:endParaRPr>
          </a:p>
          <a:p>
            <a:pPr marL="395605" lvl="1" indent="-179705"/>
            <a:r>
              <a:rPr lang="en-US" dirty="0">
                <a:cs typeface="Calibri"/>
              </a:rPr>
              <a:t>Increase observing days</a:t>
            </a:r>
            <a:endParaRPr lang="en-US">
              <a:cs typeface="Calibri"/>
            </a:endParaRPr>
          </a:p>
          <a:p>
            <a:pPr marL="215900" indent="-215900"/>
            <a:r>
              <a:rPr lang="en-US">
                <a:cs typeface="Calibri"/>
              </a:rPr>
              <a:t>SKA-VLBI requires LBA for Southern Hemisphere observing</a:t>
            </a:r>
          </a:p>
          <a:p>
            <a:pPr marL="395605" lvl="1" indent="-179705"/>
            <a:endParaRPr lang="en-US" dirty="0"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36B0A5-74EF-2641-A4D1-EB20E474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Risks and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97631-042E-F54A-AAD1-A4DD00EFFF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267" y="272562"/>
            <a:ext cx="3676566" cy="289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9AEAA9A-347F-6F40-AE6A-95E1F3481AB4}"/>
              </a:ext>
            </a:extLst>
          </p:cNvPr>
          <p:cNvGrpSpPr/>
          <p:nvPr/>
        </p:nvGrpSpPr>
        <p:grpSpPr>
          <a:xfrm>
            <a:off x="1464649" y="996972"/>
            <a:ext cx="6381957" cy="2764164"/>
            <a:chOff x="203685" y="1567544"/>
            <a:chExt cx="11345701" cy="49140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A3FFCE9-BE13-0341-8BE8-43050979BFD7}"/>
                </a:ext>
              </a:extLst>
            </p:cNvPr>
            <p:cNvSpPr/>
            <p:nvPr/>
          </p:nvSpPr>
          <p:spPr>
            <a:xfrm>
              <a:off x="1781185" y="2493813"/>
              <a:ext cx="914400" cy="217318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14350"/>
              <a:r>
                <a:rPr lang="en-US" sz="1013" b="1" dirty="0">
                  <a:solidFill>
                    <a:prstClr val="black"/>
                  </a:solidFill>
                  <a:latin typeface="Calibri"/>
                </a:rPr>
                <a:t>RF/IF</a:t>
              </a:r>
            </a:p>
            <a:p>
              <a:pPr algn="ctr" defTabSz="514350"/>
              <a:r>
                <a:rPr lang="en-US" sz="975" b="1" dirty="0">
                  <a:solidFill>
                    <a:prstClr val="black"/>
                  </a:solidFill>
                  <a:latin typeface="Calibri"/>
                </a:rPr>
                <a:t>System</a:t>
              </a:r>
            </a:p>
            <a:p>
              <a:pPr algn="ctr" defTabSz="514350"/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(LNAs,</a:t>
              </a:r>
            </a:p>
            <a:p>
              <a:pPr algn="ctr" defTabSz="514350"/>
              <a:r>
                <a:rPr lang="en-US" sz="1013" dirty="0" err="1">
                  <a:solidFill>
                    <a:prstClr val="black"/>
                  </a:solidFill>
                  <a:latin typeface="Calibri"/>
                </a:rPr>
                <a:t>Cryo</a:t>
              </a:r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,</a:t>
              </a:r>
            </a:p>
            <a:p>
              <a:pPr algn="ctr" defTabSz="514350"/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RF,</a:t>
              </a:r>
            </a:p>
            <a:p>
              <a:pPr algn="ctr" defTabSz="514350"/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LO/IF)</a:t>
              </a:r>
            </a:p>
            <a:p>
              <a:pPr algn="ctr" defTabSz="514350"/>
              <a:endParaRPr lang="en-US" sz="10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355C8C-B240-4347-B237-61AC4A61F996}"/>
                </a:ext>
              </a:extLst>
            </p:cNvPr>
            <p:cNvSpPr/>
            <p:nvPr/>
          </p:nvSpPr>
          <p:spPr>
            <a:xfrm>
              <a:off x="3424391" y="2481932"/>
              <a:ext cx="1336964" cy="217318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14350"/>
              <a:r>
                <a:rPr lang="en-US" sz="1013" b="1" dirty="0">
                  <a:solidFill>
                    <a:prstClr val="black"/>
                  </a:solidFill>
                  <a:latin typeface="Calibri"/>
                </a:rPr>
                <a:t>ADC system</a:t>
              </a:r>
            </a:p>
            <a:p>
              <a:pPr algn="ctr" defTabSz="514350"/>
              <a:r>
                <a:rPr lang="en-US" sz="975" dirty="0">
                  <a:solidFill>
                    <a:prstClr val="black"/>
                  </a:solidFill>
                  <a:latin typeface="Calibri"/>
                </a:rPr>
                <a:t>(Sampling,</a:t>
              </a:r>
            </a:p>
            <a:p>
              <a:pPr algn="ctr" defTabSz="514350"/>
              <a:r>
                <a:rPr lang="en-US" sz="975" dirty="0" err="1">
                  <a:solidFill>
                    <a:prstClr val="black"/>
                  </a:solidFill>
                  <a:latin typeface="Calibri"/>
                </a:rPr>
                <a:t>Digitisation</a:t>
              </a:r>
              <a:r>
                <a:rPr lang="en-US" sz="975" dirty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B97438-00B8-EF43-B2A2-76F918C44B92}"/>
                </a:ext>
              </a:extLst>
            </p:cNvPr>
            <p:cNvSpPr/>
            <p:nvPr/>
          </p:nvSpPr>
          <p:spPr>
            <a:xfrm>
              <a:off x="5614023" y="2530422"/>
              <a:ext cx="1425038" cy="217318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14350"/>
              <a:r>
                <a:rPr lang="en-US" sz="1013" b="1" dirty="0">
                  <a:solidFill>
                    <a:prstClr val="black"/>
                  </a:solidFill>
                  <a:latin typeface="Calibri"/>
                </a:rPr>
                <a:t>Digital system</a:t>
              </a:r>
            </a:p>
            <a:p>
              <a:pPr algn="ctr" defTabSz="514350"/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(FPGAs)</a:t>
              </a:r>
            </a:p>
            <a:p>
              <a:pPr algn="ctr" defTabSz="514350"/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Channels</a:t>
              </a:r>
            </a:p>
            <a:p>
              <a:pPr algn="ctr" defTabSz="514350"/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Packets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210F00-9514-E445-BF58-8B8268BB7DBB}"/>
                </a:ext>
              </a:extLst>
            </p:cNvPr>
            <p:cNvSpPr/>
            <p:nvPr/>
          </p:nvSpPr>
          <p:spPr>
            <a:xfrm>
              <a:off x="7876530" y="2505689"/>
              <a:ext cx="818411" cy="217318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14350"/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Digital switch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F84144-B7F9-2845-AD60-7C5E43547DB7}"/>
                </a:ext>
              </a:extLst>
            </p:cNvPr>
            <p:cNvGrpSpPr/>
            <p:nvPr/>
          </p:nvGrpSpPr>
          <p:grpSpPr>
            <a:xfrm>
              <a:off x="1055213" y="2892629"/>
              <a:ext cx="748574" cy="1453740"/>
              <a:chOff x="2682338" y="2945081"/>
              <a:chExt cx="932708" cy="1328057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DD3305A-7B33-C544-884E-F619F0B593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823" y="2945081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E535BAEC-684C-4743-AA9C-19D2E72D6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823" y="3144982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041D9E5-C718-BB44-BDBA-A2E853584573}"/>
                  </a:ext>
                </a:extLst>
              </p:cNvPr>
              <p:cNvSpPr txBox="1"/>
              <p:nvPr/>
            </p:nvSpPr>
            <p:spPr>
              <a:xfrm>
                <a:off x="3016331" y="3344882"/>
                <a:ext cx="512023" cy="567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D49FCD72-4235-5140-A05B-7EA8AA2592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2338" y="4273138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5428966-A405-4946-A067-52BC904BB8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2338" y="3986151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006C96-4C89-6948-B84B-596AA8D2E7AC}"/>
                </a:ext>
              </a:extLst>
            </p:cNvPr>
            <p:cNvSpPr/>
            <p:nvPr/>
          </p:nvSpPr>
          <p:spPr>
            <a:xfrm>
              <a:off x="203685" y="2470065"/>
              <a:ext cx="995724" cy="217318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14350"/>
              <a:endParaRPr lang="en-US" sz="1013" b="1" dirty="0">
                <a:solidFill>
                  <a:prstClr val="black"/>
                </a:solidFill>
                <a:latin typeface="Calibri"/>
              </a:endParaRPr>
            </a:p>
            <a:p>
              <a:pPr algn="ctr" defTabSz="514350"/>
              <a:endParaRPr lang="en-US" sz="1013" b="1" dirty="0">
                <a:solidFill>
                  <a:prstClr val="black"/>
                </a:solidFill>
                <a:latin typeface="Calibri"/>
              </a:endParaRPr>
            </a:p>
            <a:p>
              <a:pPr algn="ctr" defTabSz="514350"/>
              <a:endParaRPr lang="en-US" sz="1013" b="1" dirty="0">
                <a:solidFill>
                  <a:prstClr val="black"/>
                </a:solidFill>
                <a:latin typeface="Calibri"/>
              </a:endParaRPr>
            </a:p>
            <a:p>
              <a:pPr algn="ctr" defTabSz="514350"/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Antenna </a:t>
              </a:r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systems</a:t>
              </a:r>
            </a:p>
            <a:p>
              <a:pPr algn="ctr" defTabSz="514350"/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(Drives,</a:t>
              </a:r>
            </a:p>
            <a:p>
              <a:pPr algn="ctr" defTabSz="514350"/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Feeds)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695A83-468C-924B-8523-746BE216FC4F}"/>
                </a:ext>
              </a:extLst>
            </p:cNvPr>
            <p:cNvSpPr/>
            <p:nvPr/>
          </p:nvSpPr>
          <p:spPr>
            <a:xfrm>
              <a:off x="9514830" y="2529312"/>
              <a:ext cx="1080655" cy="217318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14350"/>
              <a:r>
                <a:rPr lang="en-US" sz="975" b="1" dirty="0">
                  <a:solidFill>
                    <a:prstClr val="black"/>
                  </a:solidFill>
                  <a:latin typeface="Calibri"/>
                </a:rPr>
                <a:t>Compute</a:t>
              </a:r>
              <a:r>
                <a:rPr lang="en-US" sz="1013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cluster</a:t>
              </a:r>
            </a:p>
            <a:p>
              <a:pPr algn="ctr" defTabSz="514350"/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(CPUs,</a:t>
              </a:r>
            </a:p>
            <a:p>
              <a:pPr algn="ctr" defTabSz="514350"/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GPUs)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52209F0-72AF-DE47-98B1-B0AC43E0A75D}"/>
                </a:ext>
              </a:extLst>
            </p:cNvPr>
            <p:cNvGrpSpPr/>
            <p:nvPr/>
          </p:nvGrpSpPr>
          <p:grpSpPr>
            <a:xfrm>
              <a:off x="2693433" y="2859373"/>
              <a:ext cx="722036" cy="1517822"/>
              <a:chOff x="2682338" y="2945081"/>
              <a:chExt cx="932708" cy="1328057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7D77F0F7-D031-3C4A-BB26-B3A4AAAA8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823" y="2945081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1022B1E9-6D16-1E4D-94EA-77881CB537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823" y="3144982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6C0F854-63FC-9447-B30C-0EF41B78CAAD}"/>
                  </a:ext>
                </a:extLst>
              </p:cNvPr>
              <p:cNvSpPr txBox="1"/>
              <p:nvPr/>
            </p:nvSpPr>
            <p:spPr>
              <a:xfrm>
                <a:off x="3016333" y="3344883"/>
                <a:ext cx="530843" cy="543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2970E2EE-4722-554F-ADD2-36BE2211AF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2338" y="4273138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BC6CAAC7-F2E5-7D4F-B04D-BAF19D4E5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2338" y="3986151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F6967C-71D0-C843-9BC6-A1BB88394142}"/>
                </a:ext>
              </a:extLst>
            </p:cNvPr>
            <p:cNvGrpSpPr/>
            <p:nvPr/>
          </p:nvGrpSpPr>
          <p:grpSpPr>
            <a:xfrm>
              <a:off x="7056641" y="2859373"/>
              <a:ext cx="848374" cy="1517822"/>
              <a:chOff x="2682338" y="2945081"/>
              <a:chExt cx="932708" cy="1328057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31FE1492-2E0A-D440-A4B0-E4BD64A560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823" y="2945081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1E260E6D-06CB-B54B-84DB-C39FA1B19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823" y="3144982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1A26E8D-4DFE-4648-8C69-32844F724B01}"/>
                  </a:ext>
                </a:extLst>
              </p:cNvPr>
              <p:cNvSpPr txBox="1"/>
              <p:nvPr/>
            </p:nvSpPr>
            <p:spPr>
              <a:xfrm>
                <a:off x="3016331" y="3344883"/>
                <a:ext cx="451791" cy="543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B0EE8AB2-4536-F743-B137-2F095934E7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2338" y="4273138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48CEE444-24C7-4A44-9A3D-6664144A73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2338" y="3986151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88B1423-C085-A148-9400-F1C45B975BB0}"/>
                </a:ext>
              </a:extLst>
            </p:cNvPr>
            <p:cNvGrpSpPr/>
            <p:nvPr/>
          </p:nvGrpSpPr>
          <p:grpSpPr>
            <a:xfrm>
              <a:off x="8676019" y="2859373"/>
              <a:ext cx="843148" cy="1517822"/>
              <a:chOff x="2682338" y="2945081"/>
              <a:chExt cx="932708" cy="1328057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3AC2801E-6161-5A49-9217-18D12A3DE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823" y="2945081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B9A8ED81-763F-AB4B-A95A-041C8B007D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823" y="3144982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0365E8E-464E-DB4C-9047-0CA13257951D}"/>
                  </a:ext>
                </a:extLst>
              </p:cNvPr>
              <p:cNvSpPr txBox="1"/>
              <p:nvPr/>
            </p:nvSpPr>
            <p:spPr>
              <a:xfrm>
                <a:off x="3016334" y="3344883"/>
                <a:ext cx="454591" cy="543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A8A4136-06CF-D14A-AAB8-C8282082C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2338" y="4273138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BEFAFD0-2FCF-9946-B3EE-60B2521F95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2338" y="3986151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6B624D-9650-244F-8127-5EA205BADF0F}"/>
                </a:ext>
              </a:extLst>
            </p:cNvPr>
            <p:cNvGrpSpPr/>
            <p:nvPr/>
          </p:nvGrpSpPr>
          <p:grpSpPr>
            <a:xfrm>
              <a:off x="4776061" y="2859373"/>
              <a:ext cx="837961" cy="1517822"/>
              <a:chOff x="2682338" y="2945081"/>
              <a:chExt cx="932708" cy="1328057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4C38EC3-B18A-374A-9FCD-9B0BB5D4E2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823" y="2945081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87860F5-FB1D-1443-9643-06E077AC8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823" y="3144982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860BC8D-A210-AF45-9E2B-F67EC6F794E5}"/>
                  </a:ext>
                </a:extLst>
              </p:cNvPr>
              <p:cNvSpPr txBox="1"/>
              <p:nvPr/>
            </p:nvSpPr>
            <p:spPr>
              <a:xfrm>
                <a:off x="3016334" y="3344883"/>
                <a:ext cx="457405" cy="543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defTabSz="514350">
                  <a:lnSpc>
                    <a:spcPts val="563"/>
                  </a:lnSpc>
                </a:pPr>
                <a:r>
                  <a:rPr lang="en-US" sz="1350" b="1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971DEE82-23D9-8849-910F-3210672FF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2338" y="4273138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FC17C1F4-5CFE-0346-9569-F34D8AD996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2338" y="3986151"/>
                <a:ext cx="931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D19F49-FEA2-3142-A4F6-F51A37ADA42B}"/>
                </a:ext>
              </a:extLst>
            </p:cNvPr>
            <p:cNvSpPr txBox="1"/>
            <p:nvPr/>
          </p:nvSpPr>
          <p:spPr>
            <a:xfrm>
              <a:off x="1282547" y="2575805"/>
              <a:ext cx="559129" cy="44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50"/>
              <a:r>
                <a:rPr lang="en-US" sz="1013" i="1" dirty="0">
                  <a:solidFill>
                    <a:prstClr val="black"/>
                  </a:solidFill>
                  <a:latin typeface="Calibri"/>
                </a:rPr>
                <a:t>RF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598793-1288-1E4A-9E82-BA699EE951C0}"/>
                </a:ext>
              </a:extLst>
            </p:cNvPr>
            <p:cNvSpPr txBox="1"/>
            <p:nvPr/>
          </p:nvSpPr>
          <p:spPr>
            <a:xfrm>
              <a:off x="2879790" y="2575805"/>
              <a:ext cx="490734" cy="44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50"/>
              <a:r>
                <a:rPr lang="en-US" sz="1013" i="1" dirty="0">
                  <a:solidFill>
                    <a:prstClr val="black"/>
                  </a:solidFill>
                  <a:latin typeface="Calibri"/>
                </a:rPr>
                <a:t>IF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888FE8-42AA-1D4B-B444-BA085176639B}"/>
                </a:ext>
              </a:extLst>
            </p:cNvPr>
            <p:cNvSpPr txBox="1"/>
            <p:nvPr/>
          </p:nvSpPr>
          <p:spPr>
            <a:xfrm>
              <a:off x="4640472" y="2520115"/>
              <a:ext cx="992295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14350"/>
              <a:r>
                <a:rPr lang="en-US" sz="900" i="1" dirty="0">
                  <a:solidFill>
                    <a:prstClr val="black"/>
                  </a:solidFill>
                  <a:latin typeface="Calibri"/>
                </a:rPr>
                <a:t>Data</a:t>
              </a:r>
            </a:p>
            <a:p>
              <a:pPr defTabSz="514350"/>
              <a:r>
                <a:rPr lang="en-US" sz="900" i="1" dirty="0">
                  <a:solidFill>
                    <a:prstClr val="black"/>
                  </a:solidFill>
                  <a:latin typeface="Calibri"/>
                </a:rPr>
                <a:t>streams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A88188-5D31-CC43-9E6E-6A575D2F546D}"/>
                </a:ext>
              </a:extLst>
            </p:cNvPr>
            <p:cNvSpPr txBox="1"/>
            <p:nvPr/>
          </p:nvSpPr>
          <p:spPr>
            <a:xfrm>
              <a:off x="6961875" y="2530463"/>
              <a:ext cx="963797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14350"/>
              <a:r>
                <a:rPr lang="en-US" sz="900" i="1" dirty="0">
                  <a:solidFill>
                    <a:prstClr val="black"/>
                  </a:solidFill>
                  <a:latin typeface="Calibri"/>
                </a:rPr>
                <a:t>Data</a:t>
              </a:r>
            </a:p>
            <a:p>
              <a:pPr algn="ctr" defTabSz="514350"/>
              <a:r>
                <a:rPr lang="en-US" sz="900" i="1" dirty="0">
                  <a:solidFill>
                    <a:prstClr val="black"/>
                  </a:solidFill>
                  <a:latin typeface="Calibri"/>
                </a:rPr>
                <a:t>packets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0ABE37-9095-F345-BCD7-FD1DCF373925}"/>
                </a:ext>
              </a:extLst>
            </p:cNvPr>
            <p:cNvSpPr txBox="1"/>
            <p:nvPr/>
          </p:nvSpPr>
          <p:spPr>
            <a:xfrm>
              <a:off x="8612707" y="2543235"/>
              <a:ext cx="963797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14350"/>
              <a:r>
                <a:rPr lang="en-US" sz="900" i="1" dirty="0">
                  <a:solidFill>
                    <a:prstClr val="black"/>
                  </a:solidFill>
                  <a:latin typeface="Calibri"/>
                </a:rPr>
                <a:t>Data</a:t>
              </a:r>
            </a:p>
            <a:p>
              <a:pPr algn="ctr" defTabSz="514350"/>
              <a:r>
                <a:rPr lang="en-US" sz="900" i="1" dirty="0">
                  <a:solidFill>
                    <a:prstClr val="black"/>
                  </a:solidFill>
                  <a:latin typeface="Calibri"/>
                </a:rPr>
                <a:t>packets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9242D7-8765-D24D-985E-0F77E6C075F7}"/>
                </a:ext>
              </a:extLst>
            </p:cNvPr>
            <p:cNvSpPr/>
            <p:nvPr/>
          </p:nvSpPr>
          <p:spPr>
            <a:xfrm>
              <a:off x="1781185" y="5605129"/>
              <a:ext cx="6894834" cy="87648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14350"/>
              <a:r>
                <a:rPr lang="en-US" sz="1013" b="1" dirty="0">
                  <a:solidFill>
                    <a:prstClr val="black"/>
                  </a:solidFill>
                  <a:latin typeface="Calibri"/>
                </a:rPr>
                <a:t>Timing systems</a:t>
              </a:r>
            </a:p>
            <a:p>
              <a:pPr algn="ctr" defTabSz="514350"/>
              <a:r>
                <a:rPr lang="en-US" sz="1013" dirty="0">
                  <a:solidFill>
                    <a:prstClr val="black"/>
                  </a:solidFill>
                  <a:latin typeface="Calibri"/>
                </a:rPr>
                <a:t>(H-maser; GPS; Freq references; UTC; ….)</a:t>
              </a: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FD9ED3FD-56DD-C041-9929-022A00B21185}"/>
                </a:ext>
              </a:extLst>
            </p:cNvPr>
            <p:cNvSpPr/>
            <p:nvPr/>
          </p:nvSpPr>
          <p:spPr>
            <a:xfrm>
              <a:off x="10595485" y="3012475"/>
              <a:ext cx="510639" cy="18482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3F6FF6A6-2888-7549-A3F0-D4C9AC4ABDF5}"/>
                </a:ext>
              </a:extLst>
            </p:cNvPr>
            <p:cNvSpPr/>
            <p:nvPr/>
          </p:nvSpPr>
          <p:spPr>
            <a:xfrm>
              <a:off x="10595484" y="3939807"/>
              <a:ext cx="510639" cy="18482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8B0FC28-3679-4B47-9C17-B51B7A00DCE4}"/>
                </a:ext>
              </a:extLst>
            </p:cNvPr>
            <p:cNvSpPr txBox="1"/>
            <p:nvPr/>
          </p:nvSpPr>
          <p:spPr>
            <a:xfrm>
              <a:off x="10554241" y="3438595"/>
              <a:ext cx="995145" cy="410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50"/>
              <a:r>
                <a:rPr lang="en-US" sz="900" i="1" dirty="0">
                  <a:solidFill>
                    <a:prstClr val="black"/>
                  </a:solidFill>
                  <a:latin typeface="Calibri"/>
                </a:rPr>
                <a:t>Outputs</a:t>
              </a:r>
              <a:endParaRPr lang="en-US" sz="1013" i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5D237CF-63CF-6842-8A94-9DCB2FDF679A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V="1">
              <a:off x="4092873" y="4655117"/>
              <a:ext cx="0" cy="9500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F29709C-1776-4C42-90B8-C5C703C8AD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8385" y="4666998"/>
              <a:ext cx="0" cy="9500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D9A6865-3ECF-FE4B-8B1D-BE37E53E4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6542" y="4678874"/>
              <a:ext cx="0" cy="9500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CC14C22-575E-3849-BE79-7BE830D543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5683" y="4643250"/>
              <a:ext cx="0" cy="9500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54924DC-5923-0144-A7D6-5FA9F0C3BF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641" y="4643250"/>
              <a:ext cx="0" cy="14001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707F79-8F93-8042-8B74-F843389B0E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5157" y="4702496"/>
              <a:ext cx="0" cy="1340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C897AA8-A057-C54D-9A0B-6BF76F8B5FF0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8676019" y="6043371"/>
              <a:ext cx="1379138" cy="118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F520A49-48E7-5546-9E22-C32B3F402575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>
              <a:off x="677642" y="6031220"/>
              <a:ext cx="1103543" cy="12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574AEC-57A5-5B43-B317-FDBB85619FD3}"/>
                </a:ext>
              </a:extLst>
            </p:cNvPr>
            <p:cNvSpPr txBox="1"/>
            <p:nvPr/>
          </p:nvSpPr>
          <p:spPr>
            <a:xfrm>
              <a:off x="1948261" y="1567544"/>
              <a:ext cx="6628823" cy="595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50"/>
              <a:r>
                <a:rPr lang="en-US" sz="1575" b="1" dirty="0">
                  <a:solidFill>
                    <a:prstClr val="black"/>
                  </a:solidFill>
                  <a:latin typeface="Calibri"/>
                </a:rPr>
                <a:t>Radio telescope signal flow block diagram </a:t>
              </a:r>
            </a:p>
          </p:txBody>
        </p:sp>
        <p:pic>
          <p:nvPicPr>
            <p:cNvPr id="34" name="Picture 21" descr="pkslbasml">
              <a:extLst>
                <a:ext uri="{FF2B5EF4-FFF2-40B4-BE49-F238E27FC236}">
                  <a16:creationId xmlns:a16="http://schemas.microsoft.com/office/drawing/2014/main" id="{14126BB8-F119-7646-BCDA-D4F4D5F59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45" y="2505689"/>
              <a:ext cx="706178" cy="817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2D9D8933-2E1E-5F40-9975-FAAC7C6D3AED}"/>
              </a:ext>
            </a:extLst>
          </p:cNvPr>
          <p:cNvSpPr txBox="1"/>
          <p:nvPr/>
        </p:nvSpPr>
        <p:spPr>
          <a:xfrm>
            <a:off x="6029595" y="1297286"/>
            <a:ext cx="92685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1013" b="1" dirty="0">
                <a:solidFill>
                  <a:srgbClr val="FF0000"/>
                </a:solidFill>
                <a:latin typeface="Calibri"/>
              </a:rPr>
              <a:t>COTS systems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F0D974-A4A5-0841-A32C-FF6997696673}"/>
              </a:ext>
            </a:extLst>
          </p:cNvPr>
          <p:cNvSpPr txBox="1"/>
          <p:nvPr/>
        </p:nvSpPr>
        <p:spPr>
          <a:xfrm>
            <a:off x="3692244" y="1289936"/>
            <a:ext cx="120257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1013" b="1" dirty="0">
                <a:solidFill>
                  <a:srgbClr val="FF0000"/>
                </a:solidFill>
                <a:latin typeface="Calibri"/>
              </a:rPr>
              <a:t>Universal backend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CC5F91E-3131-F740-B273-2D6CCEEE233A}"/>
              </a:ext>
            </a:extLst>
          </p:cNvPr>
          <p:cNvSpPr txBox="1"/>
          <p:nvPr/>
        </p:nvSpPr>
        <p:spPr>
          <a:xfrm>
            <a:off x="4001794" y="2794199"/>
            <a:ext cx="5325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1013" b="1" i="1" u="sng" dirty="0">
                <a:solidFill>
                  <a:srgbClr val="FF0000"/>
                </a:solidFill>
                <a:latin typeface="Calibri"/>
              </a:rPr>
              <a:t>RFSOC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472748-BCA6-8B45-BAD8-82DF80A0B156}"/>
              </a:ext>
            </a:extLst>
          </p:cNvPr>
          <p:cNvSpPr txBox="1"/>
          <p:nvPr/>
        </p:nvSpPr>
        <p:spPr>
          <a:xfrm>
            <a:off x="1568686" y="93751"/>
            <a:ext cx="51293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u="sng" dirty="0"/>
              <a:t>Universal  </a:t>
            </a:r>
            <a:r>
              <a:rPr lang="en-US" b="1" dirty="0"/>
              <a:t>Back-end &amp; Compute Systems</a:t>
            </a:r>
            <a:endParaRPr lang="en-US" sz="135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0653561-33C6-4D43-B7B9-755EE7CC09B5}"/>
              </a:ext>
            </a:extLst>
          </p:cNvPr>
          <p:cNvSpPr txBox="1"/>
          <p:nvPr/>
        </p:nvSpPr>
        <p:spPr>
          <a:xfrm>
            <a:off x="2600325" y="4279106"/>
            <a:ext cx="33556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sym typeface="Wingdings" pitchFamily="2" charset="2"/>
              </a:rPr>
              <a:t>NO need for Special VLBI h/w or Firmware !!</a:t>
            </a:r>
            <a:endParaRPr lang="en-US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6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3F57-5A45-2846-81E4-88B42032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32DEEB-6966-5B4D-BBBC-D588EBA55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387" y="282962"/>
            <a:ext cx="6348470" cy="458669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2A561F-C9F7-6F48-BE41-7861DAA1AE31}"/>
              </a:ext>
            </a:extLst>
          </p:cNvPr>
          <p:cNvSpPr txBox="1"/>
          <p:nvPr/>
        </p:nvSpPr>
        <p:spPr>
          <a:xfrm>
            <a:off x="338433" y="1405676"/>
            <a:ext cx="2199769" cy="1823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First fringe with UWL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Proof-of-concept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1600 MHz with ATCA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1 sec of data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Directly thru UWL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No special VLBI h/w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4 Nov 2019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50597351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A2BDB4D3-95E4-4010-B19E-681ADF5FD2AA}" vid="{43ACC684-2AD5-476E-AF12-014BDF35CF15}"/>
    </a:ext>
  </a:extLst>
</a:theme>
</file>

<file path=ppt/theme/theme2.xml><?xml version="1.0" encoding="utf-8"?>
<a:theme xmlns:a="http://schemas.openxmlformats.org/drawingml/2006/main" name="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A2BDB4D3-95E4-4010-B19E-681ADF5FD2AA}" vid="{59B5932C-8BC1-41B2-ABAC-991F2E9FF4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 vertical</Template>
  <TotalTime>1622</TotalTime>
  <Words>833</Words>
  <Application>Microsoft Macintosh PowerPoint</Application>
  <PresentationFormat>On-screen Show (16:9)</PresentationFormat>
  <Paragraphs>214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CSIRO vertical</vt:lpstr>
      <vt:lpstr>CSIRO horizontal</vt:lpstr>
      <vt:lpstr>Status Update of the LBA</vt:lpstr>
      <vt:lpstr>The Long Baseline Array (LBA)</vt:lpstr>
      <vt:lpstr>Science</vt:lpstr>
      <vt:lpstr>Imaging Performance (1 GHz Bandwidth)</vt:lpstr>
      <vt:lpstr>Current Upgrades</vt:lpstr>
      <vt:lpstr>Current Upgrades (cont)</vt:lpstr>
      <vt:lpstr>Risks and Opportunities</vt:lpstr>
      <vt:lpstr>PowerPoint Presentation</vt:lpstr>
      <vt:lpstr>PowerPoint Presentation</vt:lpstr>
      <vt:lpstr>SKA - Global</vt:lpstr>
      <vt:lpstr>1 GHz High Sensitivity Array?</vt:lpstr>
      <vt:lpstr>PowerPoint Presentation</vt:lpstr>
      <vt:lpstr>LBA-Low</vt:lpstr>
      <vt:lpstr>Conclusion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Phillips, Chris (CASS, Marsfield)</dc:creator>
  <cp:keywords/>
  <dc:description/>
  <cp:lastModifiedBy>Tzioumis, Tasso (CASS, Marsfield)</cp:lastModifiedBy>
  <cp:revision>7</cp:revision>
  <cp:lastPrinted>2019-07-25T05:14:36Z</cp:lastPrinted>
  <dcterms:created xsi:type="dcterms:W3CDTF">2019-09-23T03:35:13Z</dcterms:created>
  <dcterms:modified xsi:type="dcterms:W3CDTF">2019-11-13T17:13:20Z</dcterms:modified>
  <cp:category/>
</cp:coreProperties>
</file>