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373" r:id="rId3"/>
    <p:sldId id="386" r:id="rId4"/>
    <p:sldId id="378" r:id="rId5"/>
    <p:sldId id="364" r:id="rId6"/>
    <p:sldId id="289" r:id="rId7"/>
    <p:sldId id="379" r:id="rId8"/>
    <p:sldId id="390" r:id="rId9"/>
    <p:sldId id="387" r:id="rId10"/>
    <p:sldId id="380" r:id="rId11"/>
    <p:sldId id="389" r:id="rId12"/>
    <p:sldId id="388" r:id="rId13"/>
    <p:sldId id="383" r:id="rId14"/>
    <p:sldId id="376" r:id="rId15"/>
    <p:sldId id="370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C0C0C0"/>
    <a:srgbClr val="B2B2B2"/>
    <a:srgbClr val="2800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626" autoAdjust="0"/>
  </p:normalViewPr>
  <p:slideViewPr>
    <p:cSldViewPr snapToGrid="0">
      <p:cViewPr varScale="1">
        <p:scale>
          <a:sx n="72" d="100"/>
          <a:sy n="72" d="100"/>
        </p:scale>
        <p:origin x="17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7D82-F0E3-4C58-9EBE-23A89F72A214}" type="datetimeFigureOut">
              <a:rPr lang="en-AU" smtClean="0"/>
              <a:t>14/11/2019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50A13-8E8A-428E-9CFF-D83A224B3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3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23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30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Australia</a:t>
            </a:r>
            <a:r>
              <a:rPr lang="en-AU" dirty="0"/>
              <a:t>, USA, Japan China, NZ,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67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ASKAP, SKA-Low,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34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Receivers take</a:t>
            </a:r>
            <a:r>
              <a:rPr lang="en-AU" baseline="0" dirty="0"/>
              <a:t> 8 tiles’ data each and channelize into 256 1.28MHz channels and we </a:t>
            </a:r>
            <a:r>
              <a:rPr lang="en-AU" baseline="0" dirty="0" err="1"/>
              <a:t>downselect</a:t>
            </a:r>
            <a:r>
              <a:rPr lang="en-AU" baseline="0" dirty="0"/>
              <a:t> 24</a:t>
            </a:r>
          </a:p>
          <a:p>
            <a:r>
              <a:rPr lang="en-AU" baseline="0" dirty="0"/>
              <a:t>The Fine PFBs further channelizes the 24 channels down to 3072 10kHz channels </a:t>
            </a:r>
          </a:p>
          <a:p>
            <a:r>
              <a:rPr lang="en-AU" baseline="0" dirty="0"/>
              <a:t>Correlator then cross multiplies and dumps data at 10kHz, 0.5 sec, but can average the data by frequency (20,40 kHz) or time (1,2 secs)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19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have 33 petabytes of data….which is over 7 million DVDs’ worth 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172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AU" dirty="0"/>
              <a:t>Prototype SKARDC plan to transfer existing MWA SHI data from Pawsey to NCRA</a:t>
            </a:r>
          </a:p>
          <a:p>
            <a:pPr lvl="1"/>
            <a:r>
              <a:rPr lang="en-AU" dirty="0"/>
              <a:t>Initially mirror 100TB of MWA raw visibilities</a:t>
            </a:r>
          </a:p>
          <a:p>
            <a:pPr lvl="1"/>
            <a:r>
              <a:rPr lang="en-AU" dirty="0"/>
              <a:t>Essential to collaborate with national research infrastructure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206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79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6B4-DED2-4ED7-906B-E6EE3C0E568F}" type="datetime1">
              <a:rPr lang="en-AU" smtClean="0"/>
              <a:t>14/11/2019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5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7C10-B1E1-4077-AEBF-77A4B71A32D5}" type="datetime1">
              <a:rPr lang="en-AU" smtClean="0"/>
              <a:t>14/11/2019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98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A224-4DD1-4E40-B846-ED6006B41E18}" type="datetime1">
              <a:rPr lang="en-AU" smtClean="0"/>
              <a:t>14/11/2019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45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A497-2326-4520-96B8-4A403055BD0F}" type="datetime1">
              <a:rPr lang="en-AU" smtClean="0"/>
              <a:t>14/11/2019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76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200A-A811-4CB0-AB3E-0516C95643C8}" type="datetime1">
              <a:rPr lang="en-AU" smtClean="0"/>
              <a:t>14/11/2019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4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9710-02F5-4857-BBDD-CC5594C72996}" type="datetime1">
              <a:rPr lang="en-AU" smtClean="0"/>
              <a:t>14/11/2019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52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EA10-98F9-4634-AE2D-0C994630C4DC}" type="datetime1">
              <a:rPr lang="en-AU" smtClean="0"/>
              <a:t>14/11/2019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64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0BB1-12A6-4315-AE43-4C839C9AE644}" type="datetime1">
              <a:rPr lang="en-AU" smtClean="0"/>
              <a:t>14/11/2019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53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0FCE-3C62-4BB6-BCF2-3C75A159A0AF}" type="datetime1">
              <a:rPr lang="en-AU" smtClean="0"/>
              <a:t>14/11/2019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05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7D4-477E-4C8B-A77D-BDEB12632A2A}" type="datetime1">
              <a:rPr lang="en-AU" smtClean="0"/>
              <a:t>14/11/2019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165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306E-6E1D-47C7-A656-685A1A845464}" type="datetime1">
              <a:rPr lang="en-AU" smtClean="0"/>
              <a:t>14/11/2019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46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D22B-DB98-4B6A-B43B-C36C5E5C1903}" type="datetime1">
              <a:rPr lang="en-AU" smtClean="0"/>
              <a:t>14/11/2019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97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29.png"/><Relationship Id="rId10" Type="http://schemas.openxmlformats.org/officeDocument/2006/relationships/image" Target="../media/image45.png"/><Relationship Id="rId4" Type="http://schemas.openxmlformats.org/officeDocument/2006/relationships/image" Target="../media/image40.jpe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awsey.org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C91A7A-6B4A-456E-BA93-E40C797335AA}"/>
              </a:ext>
            </a:extLst>
          </p:cNvPr>
          <p:cNvSpPr/>
          <p:nvPr/>
        </p:nvSpPr>
        <p:spPr>
          <a:xfrm>
            <a:off x="0" y="4755364"/>
            <a:ext cx="9144000" cy="215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882C8-1E15-43A0-9879-E94543C6A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239" y="1989318"/>
            <a:ext cx="9392478" cy="1439682"/>
          </a:xfrm>
        </p:spPr>
        <p:txBody>
          <a:bodyPr>
            <a:normAutofit/>
          </a:bodyPr>
          <a:lstStyle/>
          <a:p>
            <a:r>
              <a:rPr lang="en-AU" sz="4900" b="1" dirty="0"/>
              <a:t>MWA Archive &amp; Data flow</a:t>
            </a:r>
            <a:endParaRPr lang="en-A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D5FA7-DEE3-49A5-A564-9BF972053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02" y="3698379"/>
            <a:ext cx="6401721" cy="429575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November 2019, ARDRA workshop, Lonavala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EB4AA-D9E8-4D4C-9457-B9C91595B7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656" y="3560820"/>
            <a:ext cx="1510087" cy="114023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B82CFF-66AF-4F40-AAD9-FB00A96EDCF7}"/>
              </a:ext>
            </a:extLst>
          </p:cNvPr>
          <p:cNvCxnSpPr/>
          <p:nvPr/>
        </p:nvCxnSpPr>
        <p:spPr>
          <a:xfrm>
            <a:off x="506802" y="3439920"/>
            <a:ext cx="813039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DE40B4-5660-4D92-B37F-A76D20D11A09}"/>
              </a:ext>
            </a:extLst>
          </p:cNvPr>
          <p:cNvSpPr/>
          <p:nvPr/>
        </p:nvSpPr>
        <p:spPr>
          <a:xfrm>
            <a:off x="0" y="0"/>
            <a:ext cx="9144000" cy="20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CB1FAF-1315-4363-84BA-EBB675FDAF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68" y="255611"/>
            <a:ext cx="3936815" cy="16018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0A0C08-CF40-481C-B247-77304DFB39E8}"/>
              </a:ext>
            </a:extLst>
          </p:cNvPr>
          <p:cNvSpPr txBox="1"/>
          <p:nvPr/>
        </p:nvSpPr>
        <p:spPr>
          <a:xfrm>
            <a:off x="506802" y="5917023"/>
            <a:ext cx="509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Presented by Greg Sleap, Curtin University/MWA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8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Data Delivery: MWA ASVO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32FA0-25FF-4C24-8B14-2AE41EA6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46" y="1081917"/>
            <a:ext cx="8753708" cy="4969265"/>
          </a:xfrm>
        </p:spPr>
        <p:txBody>
          <a:bodyPr>
            <a:noAutofit/>
          </a:bodyPr>
          <a:lstStyle/>
          <a:p>
            <a:r>
              <a:rPr lang="en-AU" sz="3200" dirty="0"/>
              <a:t>350+ users registered world wide (</a:t>
            </a:r>
            <a:r>
              <a:rPr lang="en-AU" sz="3200" dirty="0" err="1"/>
              <a:t>MWA+Public</a:t>
            </a:r>
            <a:r>
              <a:rPr lang="en-AU" sz="3200" dirty="0"/>
              <a:t>)</a:t>
            </a:r>
          </a:p>
          <a:p>
            <a:r>
              <a:rPr lang="en-AU" sz="3200" dirty="0"/>
              <a:t>Raw or calibrated visibility data available in MWA, CASA or UVFITS formats</a:t>
            </a:r>
          </a:p>
          <a:p>
            <a:r>
              <a:rPr lang="en-AU" sz="3200" dirty="0"/>
              <a:t>IVOA TAP &amp; SCS service for metadata</a:t>
            </a:r>
          </a:p>
          <a:p>
            <a:r>
              <a:rPr lang="en-AU" sz="3200" dirty="0"/>
              <a:t>Python client and API</a:t>
            </a:r>
          </a:p>
          <a:p>
            <a:r>
              <a:rPr lang="en-AU" sz="3200" dirty="0"/>
              <a:t>&gt;23 PB of data downloaded </a:t>
            </a:r>
          </a:p>
          <a:p>
            <a:r>
              <a:rPr lang="en-AU" sz="3200" dirty="0"/>
              <a:t>Federated Identity system</a:t>
            </a:r>
          </a:p>
          <a:p>
            <a:r>
              <a:rPr lang="en-AU" sz="3200" dirty="0"/>
              <a:t>Ability to mirror data to remote locations via NGAS</a:t>
            </a:r>
          </a:p>
          <a:p>
            <a:pPr lvl="1"/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10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8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Data Delivery: Pawsey-&gt;NCRA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11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7596" y="5911104"/>
            <a:ext cx="2534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Image: Excerpt of map (</a:t>
            </a:r>
            <a:r>
              <a:rPr lang="en-AU" sz="1200" dirty="0" err="1"/>
              <a:t>AARnet</a:t>
            </a:r>
            <a:r>
              <a:rPr lang="en-AU" sz="1200" dirty="0"/>
              <a:t> 2018)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074175"/>
            <a:ext cx="9101173" cy="4668681"/>
            <a:chOff x="3239105" y="2977393"/>
            <a:chExt cx="5709749" cy="28909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33635" t="45340" r="26863" b="17737"/>
            <a:stretch/>
          </p:blipFill>
          <p:spPr>
            <a:xfrm>
              <a:off x="3239105" y="2977393"/>
              <a:ext cx="5709749" cy="2890909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671888" y="3409950"/>
              <a:ext cx="45719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Oval 11"/>
            <p:cNvSpPr/>
            <p:nvPr/>
          </p:nvSpPr>
          <p:spPr>
            <a:xfrm>
              <a:off x="4836319" y="5214937"/>
              <a:ext cx="45719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026" name="Picture 2" descr="Image result for india ncra astronomy logo">
            <a:extLst>
              <a:ext uri="{FF2B5EF4-FFF2-40B4-BE49-F238E27FC236}">
                <a16:creationId xmlns:a16="http://schemas.microsoft.com/office/drawing/2014/main" id="{077F94AD-5F54-4554-BA47-8D44C8BCA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" y="2748516"/>
            <a:ext cx="10001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2874F8-AC92-429B-B35C-0C8DB3407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" y="5278609"/>
            <a:ext cx="1887709" cy="46424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493F5C-0118-4A6E-BA72-41E88BE5254A}"/>
              </a:ext>
            </a:extLst>
          </p:cNvPr>
          <p:cNvCxnSpPr>
            <a:cxnSpLocks/>
          </p:cNvCxnSpPr>
          <p:nvPr/>
        </p:nvCxnSpPr>
        <p:spPr>
          <a:xfrm flipV="1">
            <a:off x="1986806" y="4761536"/>
            <a:ext cx="394887" cy="405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2F1FF0-2D63-4ED3-BD12-59C3CCAD730E}"/>
              </a:ext>
            </a:extLst>
          </p:cNvPr>
          <p:cNvCxnSpPr>
            <a:cxnSpLocks/>
          </p:cNvCxnSpPr>
          <p:nvPr/>
        </p:nvCxnSpPr>
        <p:spPr>
          <a:xfrm flipV="1">
            <a:off x="497716" y="1892432"/>
            <a:ext cx="265002" cy="766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6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Lessons Learnt &amp; Challenges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12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051726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Divide and conquer!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Managing limited data allocation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You get punished every time you read or write large data sets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Cost ($/TB) of tape vs disk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Cost in accessibility of tape vs disk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Instant download vs queue system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Power is by far biggest cost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Tape, zero watt disk, spinning disk balance</a:t>
            </a:r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75612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Lessons Learnt and Challenges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13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152257"/>
            <a:ext cx="9143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Reaching limits in many dimensions, disk write, memory, network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COTS vs Bespoke hardware vs cloud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Testing &amp; tuning critical for throughput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Small multidisciplinary team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Collaboration is critical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Metadata is important for interoperability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IVOA standard interfaces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600" dirty="0"/>
              <a:t>Raw data flexibility vs Reduced data sizes</a:t>
            </a:r>
          </a:p>
        </p:txBody>
      </p:sp>
    </p:spTree>
    <p:extLst>
      <p:ext uri="{BB962C8B-B14F-4D97-AF65-F5344CB8AC3E}">
        <p14:creationId xmlns:p14="http://schemas.microsoft.com/office/powerpoint/2010/main" val="54201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Near Future: MWA Data Flow…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14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79" y="1094258"/>
            <a:ext cx="86258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New “MWAX” correlator in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Higher resolution up to 1kHz in f 0.2sec in 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Fringe stopping correlator- longer int.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Multicast voltages – allows many uses of data e.g. Breakthrough Listen, FRB detection,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Data rates will increase from 8 Gbps to up to 20+ Gbps and 128Gbps for voltages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MWA ASVO: improve metadata, AWS for processing, more Pawsey nodes, bigger cache, better download speeds</a:t>
            </a:r>
          </a:p>
        </p:txBody>
      </p:sp>
    </p:spTree>
    <p:extLst>
      <p:ext uri="{BB962C8B-B14F-4D97-AF65-F5344CB8AC3E}">
        <p14:creationId xmlns:p14="http://schemas.microsoft.com/office/powerpoint/2010/main" val="77562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15</a:t>
            </a:fld>
            <a:endParaRPr lang="en-AU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66336F-2D9E-4321-93B7-ABE2BD6B4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8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16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ED3103-0345-4116-8023-630919BDA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912" y="1184284"/>
            <a:ext cx="5725101" cy="2414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Greg Sleap</a:t>
            </a:r>
          </a:p>
          <a:p>
            <a:pPr marL="0" indent="0">
              <a:buNone/>
            </a:pPr>
            <a:r>
              <a:rPr lang="en-AU" sz="3200" dirty="0"/>
              <a:t>MWA Data Manager</a:t>
            </a:r>
          </a:p>
          <a:p>
            <a:pPr marL="0" indent="0">
              <a:buNone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greg.sleap@curtin.edu.au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6" name="Picture 2" descr="Image result for aarnet logo">
            <a:extLst>
              <a:ext uri="{FF2B5EF4-FFF2-40B4-BE49-F238E27FC236}">
                <a16:creationId xmlns:a16="http://schemas.microsoft.com/office/drawing/2014/main" id="{26EFBC0C-54C4-48B7-A382-4DE835691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968" y="3137560"/>
            <a:ext cx="2422348" cy="9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siro">
            <a:extLst>
              <a:ext uri="{FF2B5EF4-FFF2-40B4-BE49-F238E27FC236}">
                <a16:creationId xmlns:a16="http://schemas.microsoft.com/office/drawing/2014/main" id="{580D0C4E-4244-4886-A5E8-19E543927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0376" y="2996891"/>
            <a:ext cx="1293150" cy="12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AEFB47-2050-4787-A529-7C8D536AA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80" r="6857" b="18214"/>
          <a:stretch/>
        </p:blipFill>
        <p:spPr>
          <a:xfrm>
            <a:off x="5676900" y="4744867"/>
            <a:ext cx="3371306" cy="827315"/>
          </a:xfrm>
          <a:prstGeom prst="rect">
            <a:avLst/>
          </a:prstGeom>
        </p:spPr>
      </p:pic>
      <p:pic>
        <p:nvPicPr>
          <p:cNvPr id="1026" name="Picture 2" descr="Image result for astronomy australia limited">
            <a:extLst>
              <a:ext uri="{FF2B5EF4-FFF2-40B4-BE49-F238E27FC236}">
                <a16:creationId xmlns:a16="http://schemas.microsoft.com/office/drawing/2014/main" id="{791E8E30-8E8E-41BC-A57D-FD1A1E26D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319" y="1263637"/>
            <a:ext cx="2706422" cy="119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30459" y="2694358"/>
            <a:ext cx="3366414" cy="1712792"/>
            <a:chOff x="866889" y="3455313"/>
            <a:chExt cx="3366414" cy="1712792"/>
          </a:xfrm>
        </p:grpSpPr>
        <p:pic>
          <p:nvPicPr>
            <p:cNvPr id="1030" name="Picture 6" descr="Image result for web logo">
              <a:extLst>
                <a:ext uri="{FF2B5EF4-FFF2-40B4-BE49-F238E27FC236}">
                  <a16:creationId xmlns:a16="http://schemas.microsoft.com/office/drawing/2014/main" id="{8E8A39F5-364C-4BF5-8428-9639FBE3E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301" y="3455313"/>
              <a:ext cx="700333" cy="669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B6CEF6-0FF9-4963-AAB6-8B60544D2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889" y="3977317"/>
              <a:ext cx="705973" cy="705973"/>
            </a:xfrm>
            <a:prstGeom prst="rect">
              <a:avLst/>
            </a:prstGeom>
          </p:spPr>
        </p:pic>
        <p:pic>
          <p:nvPicPr>
            <p:cNvPr id="1028" name="Picture 4" descr="Image result for facebook logo">
              <a:extLst>
                <a:ext uri="{FF2B5EF4-FFF2-40B4-BE49-F238E27FC236}">
                  <a16:creationId xmlns:a16="http://schemas.microsoft.com/office/drawing/2014/main" id="{85D245F4-ADBD-4D44-886E-7837003C9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047" y="4639960"/>
              <a:ext cx="528145" cy="528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535192" y="3610138"/>
              <a:ext cx="244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www.mwatelescope.org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35192" y="4145637"/>
              <a:ext cx="1748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@</a:t>
              </a:r>
              <a:r>
                <a:rPr lang="en-AU" dirty="0" err="1"/>
                <a:t>mwatelescope</a:t>
              </a:r>
              <a:endParaRPr lang="en-A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35192" y="4681137"/>
              <a:ext cx="2698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Murchison Widefield Array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400" y="4667637"/>
            <a:ext cx="1771143" cy="922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445" y="4555252"/>
            <a:ext cx="1075149" cy="10349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345687" y="5756477"/>
            <a:ext cx="9606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i="1" dirty="0"/>
              <a:t>We acknowledge the </a:t>
            </a:r>
            <a:r>
              <a:rPr lang="en-AU" sz="2000" i="1" dirty="0" err="1"/>
              <a:t>Wajarri</a:t>
            </a:r>
            <a:r>
              <a:rPr lang="en-AU" sz="2000" i="1" dirty="0"/>
              <a:t> people as the traditional owners of the MRO site.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6223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About the MWA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32FA0-25FF-4C24-8B14-2AE41EA6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91" y="1207698"/>
            <a:ext cx="3381356" cy="4969265"/>
          </a:xfrm>
        </p:spPr>
        <p:txBody>
          <a:bodyPr>
            <a:noAutofit/>
          </a:bodyPr>
          <a:lstStyle/>
          <a:p>
            <a:r>
              <a:rPr lang="en-AU" sz="2200" dirty="0"/>
              <a:t>Operating since mid 2013</a:t>
            </a:r>
          </a:p>
          <a:p>
            <a:r>
              <a:rPr lang="en-AU" sz="2200" dirty="0"/>
              <a:t>International collaboration led by Curtin University</a:t>
            </a:r>
          </a:p>
          <a:p>
            <a:r>
              <a:rPr lang="en-AU" sz="2200" dirty="0"/>
              <a:t>One of four SKA Precursor telescopes</a:t>
            </a:r>
          </a:p>
          <a:p>
            <a:r>
              <a:rPr lang="en-AU" sz="2200" dirty="0"/>
              <a:t>70-300 MHz, 30.72 MHz instantaneous b/w</a:t>
            </a:r>
          </a:p>
          <a:p>
            <a:r>
              <a:rPr lang="en-AU" sz="2200" dirty="0"/>
              <a:t>256 tiles each w/ 16 “bowtie” dipole antennae </a:t>
            </a:r>
          </a:p>
          <a:p>
            <a:r>
              <a:rPr lang="en-AU" sz="2200" dirty="0"/>
              <a:t>&gt;33 PB of raw data</a:t>
            </a:r>
          </a:p>
          <a:p>
            <a:r>
              <a:rPr lang="en-AU" sz="2200" dirty="0"/>
              <a:t>&gt;170 published papers</a:t>
            </a:r>
          </a:p>
          <a:p>
            <a:r>
              <a:rPr lang="en-AU" sz="2200" dirty="0"/>
              <a:t>&gt;5,000 citations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2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193" y="1850211"/>
            <a:ext cx="5303568" cy="35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2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2181D86-00FD-464C-882A-845DC07C6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626" y="1991667"/>
            <a:ext cx="1748532" cy="9832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MWA Partner Institutions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/>
              <a:t>The Murchison Widefield Array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3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E1989B-3664-4042-B3F4-3C078BD87E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959" y="2748061"/>
            <a:ext cx="1603235" cy="1625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E1761A-9443-476D-A438-EB3ABBB341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55" y="3280226"/>
            <a:ext cx="1921188" cy="622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A3C6C4-883C-4292-ADAD-56E060564F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09" y="1249774"/>
            <a:ext cx="1572169" cy="783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1C8A05-F579-408A-8EB4-44E457EA82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96" y="2423410"/>
            <a:ext cx="1778534" cy="516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33B012-0366-4905-860D-0DA61901717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42" y="2218072"/>
            <a:ext cx="1485785" cy="742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7354B7-FBFD-42AD-B83F-CD109505082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837" y="3204805"/>
            <a:ext cx="1023231" cy="10239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122E25-76F2-47A0-AF0E-91B24FF3BB9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574" y="3317409"/>
            <a:ext cx="1514564" cy="7569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C5EBE1-87E0-4A8C-B0BB-C907889D74D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882" y="4431512"/>
            <a:ext cx="2119397" cy="5489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B98FEF-E519-4449-BA93-241A6FD29E2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923" y="4397744"/>
            <a:ext cx="1899305" cy="848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22810E-EEC7-4907-B82C-ECBF3ADE014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78" y="5339535"/>
            <a:ext cx="1254430" cy="6179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EBA11A-9565-4EFE-A1F9-F42EF52F725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685" y="5499899"/>
            <a:ext cx="1472037" cy="4838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9CACE4-9CBA-4215-9C69-3883FE21EBE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104" y="5426628"/>
            <a:ext cx="1940846" cy="5702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6481BF-F199-465E-A8B9-865EB23677D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359" y="5281852"/>
            <a:ext cx="1822432" cy="7811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EDB729-8253-41A3-9ABB-29777BC4ECB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613" y="1385477"/>
            <a:ext cx="2105607" cy="3681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C76A50-394A-4961-92FB-CC16CD231BD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52" y="1084018"/>
            <a:ext cx="2031594" cy="11170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E6D791-F63C-4B28-9042-4F7F88DBD84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87" y="4167899"/>
            <a:ext cx="1004842" cy="10048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AE7D73F-7832-4422-8B90-93C067B1F660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705" y="1169567"/>
            <a:ext cx="922670" cy="9226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9514A4A-6536-4B88-A339-FD359CD2D3A3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054" y="1958591"/>
            <a:ext cx="1357848" cy="8486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B0E5A3A-3216-48FC-A70C-ECC93A5D36E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239" y="4401367"/>
            <a:ext cx="1695483" cy="5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4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5155"/>
            <a:ext cx="9144000" cy="65772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690398" cy="716364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chemeClr val="accent2"/>
                </a:solidFill>
              </a:rPr>
              <a:t>The Murchison Radio astronomy Observatory (MRO)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4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263837" y="2019273"/>
            <a:ext cx="2610322" cy="369332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MRO (operated by CSIRO)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1263837" y="4817405"/>
            <a:ext cx="697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Perth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485553" y="3601441"/>
            <a:ext cx="1169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Geraldton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1802" y="4828894"/>
            <a:ext cx="1671973" cy="369332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Pawsey Centre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140876" y="3779783"/>
            <a:ext cx="1367875" cy="369332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800 km </a:t>
            </a:r>
            <a:r>
              <a:rPr lang="en-US" dirty="0" err="1">
                <a:solidFill>
                  <a:schemeClr val="bg1"/>
                </a:solidFill>
              </a:rPr>
              <a:t>fibre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7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5</a:t>
            </a:fld>
            <a:endParaRPr lang="en-AU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132771-F223-4602-8DE1-F54417F34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4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lh3.googleusercontent.com/dNl1FPfHeizTt-JvNoYdDA3YPbLgYMdU_qDyoVMzNIQaC_TQvpX-oR04Wrbg5671_UOQnVCiME9VmUSoWFUyS4QUppLfquJd0DWKsNE_35el8OtsaGAWizK-xN6-611JBfB0VTNGqIIjgIw2L9KL0VktCc5Hc0Xara081qNEAydfBuGZRoei142HZx1P4YqJDQDah7HEEtszYiQtC2yDvQHtRgRi8gHZ5c7AvyS5kS14spCWjJQPWbvlUbKqLefa7ML6Gui4zBzZZbg_0p_2EW5s_ahGRHDhkckPZzQ3NLTWOnLqa5Z4C0emCWQXhYELLlCQ49wd6heVHRPmxiuicjPUW0Wv6kgvT0cxH0-uJAJ88OCfzp70zQvc5tY-vc_H7ciHo18Ig-VgO06PMIOOSXTavztPHPLW0wGgBqUi9LQuxMpm7c9sEyGeaJyDU6DXiqKw11JDLRF46R6AxoyiSPljiJGj2k_CcoeENIAoiso-FtPLuD8po8MXZwrs-Ny_fIl72oR-3QGAmFI4m5QUDebOfLdxiAixcLg2GtxShOVCxY_ddAIVdriGD3RSJAT2cgnZDSWkqmOuVqtjRZJ4_xTviKbS0KR0Uxp7ttuLUHEwMCjEg5KhLPP0aklmOAh_vAl_JDNZKL1SxnSBZnQiGrP-j_MDWjWBWNH31Ouxbw=w1352-h901-no">
            <a:extLst>
              <a:ext uri="{FF2B5EF4-FFF2-40B4-BE49-F238E27FC236}">
                <a16:creationId xmlns:a16="http://schemas.microsoft.com/office/drawing/2014/main" id="{38BD1456-F00C-4357-9D30-F27AA8195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3565" y="0"/>
            <a:ext cx="10369118" cy="69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Data Archive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/>
              <a:t>The Murchison Widefield Array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6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5238"/>
            <a:ext cx="3619500" cy="1266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1464" y="1418297"/>
            <a:ext cx="5492536" cy="4524315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Raw data archive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33+ PB stored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34,000,000+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Hierarchical Storage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Ingest at up to 80 TB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POSIX-based archive software (NGAS)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1.5 PB disk cache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3 PB of “zero-watt” disk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40 PB out of 63 PB of robotic tape library 7 – 10 TB per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x2 –libraries for redundancy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Growth 3-8 PB/year</a:t>
            </a:r>
          </a:p>
        </p:txBody>
      </p:sp>
    </p:spTree>
    <p:extLst>
      <p:ext uri="{BB962C8B-B14F-4D97-AF65-F5344CB8AC3E}">
        <p14:creationId xmlns:p14="http://schemas.microsoft.com/office/powerpoint/2010/main" val="35357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Archive 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7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51EF94C-2DBC-4AB0-B656-60C059577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641"/>
            <a:ext cx="4746625" cy="393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4EFD798-4AD9-43D0-87F5-06378370F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8" r="3365"/>
          <a:stretch/>
        </p:blipFill>
        <p:spPr bwMode="auto">
          <a:xfrm>
            <a:off x="4510055" y="1972273"/>
            <a:ext cx="4580787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4462B6-915E-4FB3-9A13-73E1327EC857}"/>
              </a:ext>
            </a:extLst>
          </p:cNvPr>
          <p:cNvSpPr txBox="1"/>
          <p:nvPr/>
        </p:nvSpPr>
        <p:spPr>
          <a:xfrm>
            <a:off x="628650" y="1481461"/>
            <a:ext cx="348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Volume Fraction per Science Group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4CAD4-F479-4FC4-B444-B011D8C00E36}"/>
              </a:ext>
            </a:extLst>
          </p:cNvPr>
          <p:cNvSpPr txBox="1"/>
          <p:nvPr/>
        </p:nvSpPr>
        <p:spPr>
          <a:xfrm>
            <a:off x="5108511" y="1481461"/>
            <a:ext cx="307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Cumulative Fraction of Volume</a:t>
            </a:r>
          </a:p>
        </p:txBody>
      </p:sp>
    </p:spTree>
    <p:extLst>
      <p:ext uri="{BB962C8B-B14F-4D97-AF65-F5344CB8AC3E}">
        <p14:creationId xmlns:p14="http://schemas.microsoft.com/office/powerpoint/2010/main" val="320020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Pawsey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32FA0-25FF-4C24-8B14-2AE41EA6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5" y="1207698"/>
            <a:ext cx="8638903" cy="4969265"/>
          </a:xfrm>
        </p:spPr>
        <p:txBody>
          <a:bodyPr>
            <a:normAutofit lnSpcReduction="10000"/>
          </a:bodyPr>
          <a:lstStyle/>
          <a:p>
            <a:pPr lvl="1"/>
            <a:r>
              <a:rPr lang="en-AU" dirty="0"/>
              <a:t>Established 2010</a:t>
            </a:r>
          </a:p>
          <a:p>
            <a:pPr lvl="1"/>
            <a:r>
              <a:rPr lang="en-AU" dirty="0"/>
              <a:t>Unique groundwater cooling system</a:t>
            </a:r>
          </a:p>
          <a:p>
            <a:pPr lvl="1"/>
            <a:r>
              <a:rPr lang="en-AU" dirty="0"/>
              <a:t>PV array supplying 140 kW</a:t>
            </a:r>
          </a:p>
          <a:p>
            <a:pPr lvl="1"/>
            <a:r>
              <a:rPr lang="en-AU" dirty="0"/>
              <a:t>Supercomputer Systems</a:t>
            </a:r>
          </a:p>
          <a:p>
            <a:pPr lvl="2"/>
            <a:r>
              <a:rPr lang="en-AU" dirty="0"/>
              <a:t>Magnus (Cray XC40 cluster, 1,488 nodes)</a:t>
            </a:r>
          </a:p>
          <a:p>
            <a:pPr lvl="2"/>
            <a:r>
              <a:rPr lang="en-AU" dirty="0"/>
              <a:t>Galaxy (Cray XC30 cluster,472 nodes+64 GPU)</a:t>
            </a:r>
          </a:p>
          <a:p>
            <a:pPr lvl="2"/>
            <a:r>
              <a:rPr lang="en-AU" dirty="0"/>
              <a:t>Zeus (SGI GPU cluster, 189 nodes)</a:t>
            </a:r>
          </a:p>
          <a:p>
            <a:pPr lvl="1"/>
            <a:r>
              <a:rPr lang="en-AU" dirty="0"/>
              <a:t>Nimbus Research Cloud (46 nodes)</a:t>
            </a:r>
          </a:p>
          <a:p>
            <a:pPr lvl="1"/>
            <a:r>
              <a:rPr lang="en-AU" dirty="0"/>
              <a:t>Data &amp; Visualisation</a:t>
            </a:r>
          </a:p>
          <a:p>
            <a:pPr lvl="2"/>
            <a:r>
              <a:rPr lang="en-AU" dirty="0"/>
              <a:t>63 PB of HSM storage</a:t>
            </a:r>
          </a:p>
          <a:p>
            <a:pPr lvl="2"/>
            <a:r>
              <a:rPr lang="en-AU" dirty="0"/>
              <a:t>Data Portal Service</a:t>
            </a:r>
          </a:p>
          <a:p>
            <a:pPr lvl="2"/>
            <a:r>
              <a:rPr lang="en-AU" dirty="0"/>
              <a:t>20 remote visualisation nodes</a:t>
            </a:r>
          </a:p>
          <a:p>
            <a:pPr lvl="1"/>
            <a:r>
              <a:rPr lang="en-AU" dirty="0"/>
              <a:t>AUD$70M upgrade in progress</a:t>
            </a:r>
          </a:p>
          <a:p>
            <a:pPr lvl="1"/>
            <a:r>
              <a:rPr lang="en-AU" dirty="0"/>
              <a:t>See: </a:t>
            </a:r>
            <a:r>
              <a:rPr lang="en-AU" dirty="0">
                <a:hlinkClick r:id="rId2"/>
              </a:rPr>
              <a:t>www.pawsey.org.au</a:t>
            </a:r>
            <a:r>
              <a:rPr lang="en-AU" dirty="0"/>
              <a:t> for more info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8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89" y="96633"/>
            <a:ext cx="2464524" cy="862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619" y="1210846"/>
            <a:ext cx="2821917" cy="1979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19" y="3796285"/>
            <a:ext cx="2821917" cy="18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Data Delivery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/>
            <a:r>
              <a:rPr lang="en-US" dirty="0"/>
              <a:t>The Murchison Widefield Array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9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1068"/>
            <a:ext cx="9144000" cy="4536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B4238F-5E5E-4CEF-8BEA-65ED88C7394E}"/>
              </a:ext>
            </a:extLst>
          </p:cNvPr>
          <p:cNvSpPr txBox="1"/>
          <p:nvPr/>
        </p:nvSpPr>
        <p:spPr>
          <a:xfrm>
            <a:off x="95763" y="5681850"/>
            <a:ext cx="252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https://www.asvo.org.au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CDB02A-86A6-47E6-B86A-96D939315C94}"/>
              </a:ext>
            </a:extLst>
          </p:cNvPr>
          <p:cNvSpPr txBox="1"/>
          <p:nvPr/>
        </p:nvSpPr>
        <p:spPr>
          <a:xfrm>
            <a:off x="5982237" y="5683808"/>
            <a:ext cx="316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dirty="0"/>
              <a:t>https://asvo.mwatelescope.org</a:t>
            </a:r>
          </a:p>
        </p:txBody>
      </p:sp>
    </p:spTree>
    <p:extLst>
      <p:ext uri="{BB962C8B-B14F-4D97-AF65-F5344CB8AC3E}">
        <p14:creationId xmlns:p14="http://schemas.microsoft.com/office/powerpoint/2010/main" val="1868373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F181A"/>
      </a:accent1>
      <a:accent2>
        <a:srgbClr val="C2612E"/>
      </a:accent2>
      <a:accent3>
        <a:srgbClr val="D0AF72"/>
      </a:accent3>
      <a:accent4>
        <a:srgbClr val="D8B25C"/>
      </a:accent4>
      <a:accent5>
        <a:srgbClr val="7BA79D"/>
      </a:accent5>
      <a:accent6>
        <a:srgbClr val="968C8C"/>
      </a:accent6>
      <a:hlink>
        <a:srgbClr val="243F56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4258</TotalTime>
  <Words>788</Words>
  <Application>Microsoft Office PowerPoint</Application>
  <PresentationFormat>On-screen Show (4:3)</PresentationFormat>
  <Paragraphs>142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MWA Archive &amp; Data flow</vt:lpstr>
      <vt:lpstr>About the MWA</vt:lpstr>
      <vt:lpstr>MWA Partner Institutions</vt:lpstr>
      <vt:lpstr>The Murchison Radio astronomy Observatory (MRO)</vt:lpstr>
      <vt:lpstr>PowerPoint Presentation</vt:lpstr>
      <vt:lpstr>Data Archive</vt:lpstr>
      <vt:lpstr>Archive Summary</vt:lpstr>
      <vt:lpstr>Pawsey Centre</vt:lpstr>
      <vt:lpstr>Data Delivery</vt:lpstr>
      <vt:lpstr>Data Delivery: MWA ASVO</vt:lpstr>
      <vt:lpstr>Data Delivery: Pawsey-&gt;NCRA</vt:lpstr>
      <vt:lpstr>Lessons Learnt &amp; Challenges</vt:lpstr>
      <vt:lpstr>Lessons Learnt and Challenges</vt:lpstr>
      <vt:lpstr>Near Future: MWA Data Flow…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Walker</dc:creator>
  <cp:lastModifiedBy>Greg Sleap</cp:lastModifiedBy>
  <cp:revision>549</cp:revision>
  <dcterms:created xsi:type="dcterms:W3CDTF">2018-06-20T01:49:49Z</dcterms:created>
  <dcterms:modified xsi:type="dcterms:W3CDTF">2019-11-14T04:19:00Z</dcterms:modified>
</cp:coreProperties>
</file>