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37"/>
  </p:notesMasterIdLst>
  <p:sldIdLst>
    <p:sldId id="256" r:id="rId2"/>
    <p:sldId id="259" r:id="rId3"/>
    <p:sldId id="263" r:id="rId4"/>
    <p:sldId id="257" r:id="rId5"/>
    <p:sldId id="289" r:id="rId6"/>
    <p:sldId id="297" r:id="rId7"/>
    <p:sldId id="286" r:id="rId8"/>
    <p:sldId id="270" r:id="rId9"/>
    <p:sldId id="284" r:id="rId10"/>
    <p:sldId id="280" r:id="rId11"/>
    <p:sldId id="281" r:id="rId12"/>
    <p:sldId id="282" r:id="rId13"/>
    <p:sldId id="283" r:id="rId14"/>
    <p:sldId id="291" r:id="rId15"/>
    <p:sldId id="265" r:id="rId16"/>
    <p:sldId id="293" r:id="rId17"/>
    <p:sldId id="266" r:id="rId18"/>
    <p:sldId id="285" r:id="rId19"/>
    <p:sldId id="274" r:id="rId20"/>
    <p:sldId id="267" r:id="rId21"/>
    <p:sldId id="294" r:id="rId22"/>
    <p:sldId id="268" r:id="rId23"/>
    <p:sldId id="287" r:id="rId24"/>
    <p:sldId id="276" r:id="rId25"/>
    <p:sldId id="295" r:id="rId26"/>
    <p:sldId id="269" r:id="rId27"/>
    <p:sldId id="288" r:id="rId28"/>
    <p:sldId id="296" r:id="rId29"/>
    <p:sldId id="277" r:id="rId30"/>
    <p:sldId id="278" r:id="rId31"/>
    <p:sldId id="279" r:id="rId32"/>
    <p:sldId id="290" r:id="rId33"/>
    <p:sldId id="292" r:id="rId34"/>
    <p:sldId id="298" r:id="rId35"/>
    <p:sldId id="271"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B6B"/>
    <a:srgbClr val="91B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72670" autoAdjust="0"/>
  </p:normalViewPr>
  <p:slideViewPr>
    <p:cSldViewPr snapToGrid="0">
      <p:cViewPr varScale="1">
        <p:scale>
          <a:sx n="77" d="100"/>
          <a:sy n="77" d="100"/>
        </p:scale>
        <p:origin x="121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827D82-F0E3-4C58-9EBE-23A89F72A214}" type="datetimeFigureOut">
              <a:rPr lang="en-AU" smtClean="0"/>
              <a:t>14/11/2019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C50A13-8E8A-428E-9CFF-D83A224B3EC6}" type="slidenum">
              <a:rPr lang="en-AU" smtClean="0"/>
              <a:t>‹#›</a:t>
            </a:fld>
            <a:endParaRPr lang="en-AU"/>
          </a:p>
        </p:txBody>
      </p:sp>
    </p:spTree>
    <p:extLst>
      <p:ext uri="{BB962C8B-B14F-4D97-AF65-F5344CB8AC3E}">
        <p14:creationId xmlns:p14="http://schemas.microsoft.com/office/powerpoint/2010/main" val="317535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dirty="0"/>
              <a:t>I’ve been working on M&amp;C code for MWA since 2007.</a:t>
            </a:r>
          </a:p>
        </p:txBody>
      </p:sp>
      <p:sp>
        <p:nvSpPr>
          <p:cNvPr id="4" name="Slide Number Placeholder 3"/>
          <p:cNvSpPr>
            <a:spLocks noGrp="1"/>
          </p:cNvSpPr>
          <p:nvPr>
            <p:ph type="sldNum" sz="quarter" idx="10"/>
          </p:nvPr>
        </p:nvSpPr>
        <p:spPr/>
        <p:txBody>
          <a:bodyPr/>
          <a:lstStyle/>
          <a:p>
            <a:fld id="{CFC50A13-8E8A-428E-9CFF-D83A224B3EC6}" type="slidenum">
              <a:rPr lang="en-AU" smtClean="0"/>
              <a:t>1</a:t>
            </a:fld>
            <a:endParaRPr lang="en-AU"/>
          </a:p>
        </p:txBody>
      </p:sp>
    </p:spTree>
    <p:extLst>
      <p:ext uri="{BB962C8B-B14F-4D97-AF65-F5344CB8AC3E}">
        <p14:creationId xmlns:p14="http://schemas.microsoft.com/office/powerpoint/2010/main" val="110623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run daily engineering tests to check the health of every dipole on every tile, and flag dipoles with ‘bad’ total power spectra to be excluded from the analogue summing junction inside the beamformer at the time of the observation.</a:t>
            </a:r>
          </a:p>
          <a:p>
            <a:endParaRPr lang="en-AU" dirty="0"/>
          </a:p>
          <a:p>
            <a:r>
              <a:rPr lang="en-AU" dirty="0"/>
              <a:t>We have the same ability to exclude tiles so that no data is recorded for them, but in practice, it’s never actually been used or useful. Instead, we record data from all working tiles, all the time, and choose which tiles to flag out of the observation at the time the data is reduced.</a:t>
            </a:r>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11</a:t>
            </a:fld>
            <a:endParaRPr lang="en-AU"/>
          </a:p>
        </p:txBody>
      </p:sp>
    </p:spTree>
    <p:extLst>
      <p:ext uri="{BB962C8B-B14F-4D97-AF65-F5344CB8AC3E}">
        <p14:creationId xmlns:p14="http://schemas.microsoft.com/office/powerpoint/2010/main" val="3198659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Emitted RFI from tiles was only a problem during early testing. The M&amp;C system still has the capability to power down specific tiles for an observation, but we haven’t had to use it since ~2009.</a:t>
            </a:r>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12</a:t>
            </a:fld>
            <a:endParaRPr lang="en-AU"/>
          </a:p>
        </p:txBody>
      </p:sp>
    </p:spTree>
    <p:extLst>
      <p:ext uri="{BB962C8B-B14F-4D97-AF65-F5344CB8AC3E}">
        <p14:creationId xmlns:p14="http://schemas.microsoft.com/office/powerpoint/2010/main" val="758155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MWA software was written by many different scientists and students, most only working on it part-time, and none of them professional software developers. Many people were only involved with the project for a year or two. Using many small scripts, daemons and tools reduced the </a:t>
            </a:r>
            <a:r>
              <a:rPr lang="en-AU" dirty="0" err="1"/>
              <a:t>startup</a:t>
            </a:r>
            <a:r>
              <a:rPr lang="en-AU" dirty="0"/>
              <a:t> time for new people working on the code, and minimised the damage when they left.</a:t>
            </a:r>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13</a:t>
            </a:fld>
            <a:endParaRPr lang="en-AU"/>
          </a:p>
        </p:txBody>
      </p:sp>
    </p:spTree>
    <p:extLst>
      <p:ext uri="{BB962C8B-B14F-4D97-AF65-F5344CB8AC3E}">
        <p14:creationId xmlns:p14="http://schemas.microsoft.com/office/powerpoint/2010/main" val="3862100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is absolutely essential for astronomers to work closely with professional software developers on the telescope control software. It’s easy to find developers who can work in Python. It’s pretty much impossible to find astronomers who can work in Java. </a:t>
            </a:r>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14</a:t>
            </a:fld>
            <a:endParaRPr lang="en-AU"/>
          </a:p>
        </p:txBody>
      </p:sp>
    </p:spTree>
    <p:extLst>
      <p:ext uri="{BB962C8B-B14F-4D97-AF65-F5344CB8AC3E}">
        <p14:creationId xmlns:p14="http://schemas.microsoft.com/office/powerpoint/2010/main" val="3705706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15</a:t>
            </a:fld>
            <a:endParaRPr lang="en-AU"/>
          </a:p>
        </p:txBody>
      </p:sp>
    </p:spTree>
    <p:extLst>
      <p:ext uri="{BB962C8B-B14F-4D97-AF65-F5344CB8AC3E}">
        <p14:creationId xmlns:p14="http://schemas.microsoft.com/office/powerpoint/2010/main" val="68237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16</a:t>
            </a:fld>
            <a:endParaRPr lang="en-AU"/>
          </a:p>
        </p:txBody>
      </p:sp>
    </p:spTree>
    <p:extLst>
      <p:ext uri="{BB962C8B-B14F-4D97-AF65-F5344CB8AC3E}">
        <p14:creationId xmlns:p14="http://schemas.microsoft.com/office/powerpoint/2010/main" val="2592552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17</a:t>
            </a:fld>
            <a:endParaRPr lang="en-AU"/>
          </a:p>
        </p:txBody>
      </p:sp>
    </p:spTree>
    <p:extLst>
      <p:ext uri="{BB962C8B-B14F-4D97-AF65-F5344CB8AC3E}">
        <p14:creationId xmlns:p14="http://schemas.microsoft.com/office/powerpoint/2010/main" val="1870265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Manually entering and updating the configuration is boring, time consuming, and prone to human error. The more the system can auto-discover the better.</a:t>
            </a:r>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18</a:t>
            </a:fld>
            <a:endParaRPr lang="en-AU"/>
          </a:p>
        </p:txBody>
      </p:sp>
    </p:spTree>
    <p:extLst>
      <p:ext uri="{BB962C8B-B14F-4D97-AF65-F5344CB8AC3E}">
        <p14:creationId xmlns:p14="http://schemas.microsoft.com/office/powerpoint/2010/main" val="1252211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telescope will not be a static instrument, springing into life fully built, never to be altered…</a:t>
            </a:r>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19</a:t>
            </a:fld>
            <a:endParaRPr lang="en-AU"/>
          </a:p>
        </p:txBody>
      </p:sp>
    </p:spTree>
    <p:extLst>
      <p:ext uri="{BB962C8B-B14F-4D97-AF65-F5344CB8AC3E}">
        <p14:creationId xmlns:p14="http://schemas.microsoft.com/office/powerpoint/2010/main" val="1095717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cannot stress this enough. Digital serial number chips cost a few cents, and embedding this data in packet headers or a side-channel of metadata is a negligible cost compared to the total data traffic.</a:t>
            </a:r>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20</a:t>
            </a:fld>
            <a:endParaRPr lang="en-AU"/>
          </a:p>
        </p:txBody>
      </p:sp>
    </p:spTree>
    <p:extLst>
      <p:ext uri="{BB962C8B-B14F-4D97-AF65-F5344CB8AC3E}">
        <p14:creationId xmlns:p14="http://schemas.microsoft.com/office/powerpoint/2010/main" val="714310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3</a:t>
            </a:fld>
            <a:endParaRPr lang="en-AU"/>
          </a:p>
        </p:txBody>
      </p:sp>
    </p:spTree>
    <p:extLst>
      <p:ext uri="{BB962C8B-B14F-4D97-AF65-F5344CB8AC3E}">
        <p14:creationId xmlns:p14="http://schemas.microsoft.com/office/powerpoint/2010/main" val="1764745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21</a:t>
            </a:fld>
            <a:endParaRPr lang="en-AU"/>
          </a:p>
        </p:txBody>
      </p:sp>
    </p:spTree>
    <p:extLst>
      <p:ext uri="{BB962C8B-B14F-4D97-AF65-F5344CB8AC3E}">
        <p14:creationId xmlns:p14="http://schemas.microsoft.com/office/powerpoint/2010/main" val="3964409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22</a:t>
            </a:fld>
            <a:endParaRPr lang="en-AU"/>
          </a:p>
        </p:txBody>
      </p:sp>
    </p:spTree>
    <p:extLst>
      <p:ext uri="{BB962C8B-B14F-4D97-AF65-F5344CB8AC3E}">
        <p14:creationId xmlns:p14="http://schemas.microsoft.com/office/powerpoint/2010/main" val="3771609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Database constraints prevent entries in the past from being modified. For current observations  (if ‘</a:t>
            </a:r>
            <a:r>
              <a:rPr lang="en-AU" dirty="0" err="1"/>
              <a:t>starttime</a:t>
            </a:r>
            <a:r>
              <a:rPr lang="en-AU" dirty="0"/>
              <a:t>’ is in the past, and ‘</a:t>
            </a:r>
            <a:r>
              <a:rPr lang="en-AU" dirty="0" err="1"/>
              <a:t>stoptime</a:t>
            </a:r>
            <a:r>
              <a:rPr lang="en-AU" dirty="0"/>
              <a:t>’ is in the future) only the ‘</a:t>
            </a:r>
            <a:r>
              <a:rPr lang="en-AU" dirty="0" err="1"/>
              <a:t>stoptime</a:t>
            </a:r>
            <a:r>
              <a:rPr lang="en-AU" dirty="0"/>
              <a:t>’ column can be changed. </a:t>
            </a:r>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23</a:t>
            </a:fld>
            <a:endParaRPr lang="en-AU"/>
          </a:p>
        </p:txBody>
      </p:sp>
    </p:spTree>
    <p:extLst>
      <p:ext uri="{BB962C8B-B14F-4D97-AF65-F5344CB8AC3E}">
        <p14:creationId xmlns:p14="http://schemas.microsoft.com/office/powerpoint/2010/main" val="3102377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can be used in the longer term (to decide when to schedule a particular observing block) and in real time (to decide whether to actually record data or not, given the current observation and telescope state).</a:t>
            </a:r>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24</a:t>
            </a:fld>
            <a:endParaRPr lang="en-AU"/>
          </a:p>
        </p:txBody>
      </p:sp>
    </p:spTree>
    <p:extLst>
      <p:ext uri="{BB962C8B-B14F-4D97-AF65-F5344CB8AC3E}">
        <p14:creationId xmlns:p14="http://schemas.microsoft.com/office/powerpoint/2010/main" val="1113340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25</a:t>
            </a:fld>
            <a:endParaRPr lang="en-AU"/>
          </a:p>
        </p:txBody>
      </p:sp>
    </p:spTree>
    <p:extLst>
      <p:ext uri="{BB962C8B-B14F-4D97-AF65-F5344CB8AC3E}">
        <p14:creationId xmlns:p14="http://schemas.microsoft.com/office/powerpoint/2010/main" val="2796052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26</a:t>
            </a:fld>
            <a:endParaRPr lang="en-AU"/>
          </a:p>
        </p:txBody>
      </p:sp>
    </p:spTree>
    <p:extLst>
      <p:ext uri="{BB962C8B-B14F-4D97-AF65-F5344CB8AC3E}">
        <p14:creationId xmlns:p14="http://schemas.microsoft.com/office/powerpoint/2010/main" val="2333399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Permanently archived data includes beamformer temperatures, and full 0-300 MHz power spectra recorded for each tile approximately once every 64 seconds.</a:t>
            </a:r>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27</a:t>
            </a:fld>
            <a:endParaRPr lang="en-AU"/>
          </a:p>
        </p:txBody>
      </p:sp>
    </p:spTree>
    <p:extLst>
      <p:ext uri="{BB962C8B-B14F-4D97-AF65-F5344CB8AC3E}">
        <p14:creationId xmlns:p14="http://schemas.microsoft.com/office/powerpoint/2010/main" val="3474613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source tool usually used for monitoring server hardware and software. Plugins allow us to monitor and alert on custom quantities – autocorrelation power, PFB statistics, etc.</a:t>
            </a:r>
          </a:p>
        </p:txBody>
      </p:sp>
      <p:sp>
        <p:nvSpPr>
          <p:cNvPr id="4" name="Slide Number Placeholder 3"/>
          <p:cNvSpPr>
            <a:spLocks noGrp="1"/>
          </p:cNvSpPr>
          <p:nvPr>
            <p:ph type="sldNum" sz="quarter" idx="5"/>
          </p:nvPr>
        </p:nvSpPr>
        <p:spPr/>
        <p:txBody>
          <a:bodyPr/>
          <a:lstStyle/>
          <a:p>
            <a:fld id="{CFC50A13-8E8A-428E-9CFF-D83A224B3EC6}" type="slidenum">
              <a:rPr lang="en-AU" smtClean="0"/>
              <a:t>28</a:t>
            </a:fld>
            <a:endParaRPr lang="en-AU"/>
          </a:p>
        </p:txBody>
      </p:sp>
    </p:spTree>
    <p:extLst>
      <p:ext uri="{BB962C8B-B14F-4D97-AF65-F5344CB8AC3E}">
        <p14:creationId xmlns:p14="http://schemas.microsoft.com/office/powerpoint/2010/main" val="3254516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don’t want to have to scrape the data from years of archived log files (in different formats) when someone decides that it’s important…</a:t>
            </a:r>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29</a:t>
            </a:fld>
            <a:endParaRPr lang="en-AU"/>
          </a:p>
        </p:txBody>
      </p:sp>
    </p:spTree>
    <p:extLst>
      <p:ext uri="{BB962C8B-B14F-4D97-AF65-F5344CB8AC3E}">
        <p14:creationId xmlns:p14="http://schemas.microsoft.com/office/powerpoint/2010/main" val="171373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30</a:t>
            </a:fld>
            <a:endParaRPr lang="en-AU"/>
          </a:p>
        </p:txBody>
      </p:sp>
    </p:spTree>
    <p:extLst>
      <p:ext uri="{BB962C8B-B14F-4D97-AF65-F5344CB8AC3E}">
        <p14:creationId xmlns:p14="http://schemas.microsoft.com/office/powerpoint/2010/main" val="2278632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B4186BA-B8B7-4302-93EA-22D4C77B5795}" type="slidenum">
              <a:rPr lang="en-US" smtClean="0"/>
              <a:pPr/>
              <a:t>4</a:t>
            </a:fld>
            <a:endParaRPr lang="en-US"/>
          </a:p>
        </p:txBody>
      </p:sp>
    </p:spTree>
    <p:extLst>
      <p:ext uri="{BB962C8B-B14F-4D97-AF65-F5344CB8AC3E}">
        <p14:creationId xmlns:p14="http://schemas.microsoft.com/office/powerpoint/2010/main" val="2063931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Storing data that you can’t visualise or use is pointless.</a:t>
            </a:r>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31</a:t>
            </a:fld>
            <a:endParaRPr lang="en-AU"/>
          </a:p>
        </p:txBody>
      </p:sp>
    </p:spTree>
    <p:extLst>
      <p:ext uri="{BB962C8B-B14F-4D97-AF65-F5344CB8AC3E}">
        <p14:creationId xmlns:p14="http://schemas.microsoft.com/office/powerpoint/2010/main" val="1527742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Technicians need a quick and foolproof way to tell if a box is powered up and working, powered up but not working, or turned off, without opening the (RFI-tight, dozen-screw) box.</a:t>
            </a:r>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32</a:t>
            </a:fld>
            <a:endParaRPr lang="en-AU"/>
          </a:p>
        </p:txBody>
      </p:sp>
    </p:spTree>
    <p:extLst>
      <p:ext uri="{BB962C8B-B14F-4D97-AF65-F5344CB8AC3E}">
        <p14:creationId xmlns:p14="http://schemas.microsoft.com/office/powerpoint/2010/main" val="748484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lights have probably saved more money in maintenance than the capital cost of building the boxes that they are sitting in.</a:t>
            </a:r>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33</a:t>
            </a:fld>
            <a:endParaRPr lang="en-AU"/>
          </a:p>
        </p:txBody>
      </p:sp>
    </p:spTree>
    <p:extLst>
      <p:ext uri="{BB962C8B-B14F-4D97-AF65-F5344CB8AC3E}">
        <p14:creationId xmlns:p14="http://schemas.microsoft.com/office/powerpoint/2010/main" val="2035051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TPM’s in the AAVS racks. Their physical location determines what antennae the input fibres come from, but there’s no way for someone to look at the rack, and verify that the M&amp;C systems mapping for which TPM is which corresponds to the physical labels or positions. A single software-controlled LED on the front panel would be enough (for example, if it was cycled over all 16 TPMs in a station in sequence).</a:t>
            </a:r>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34</a:t>
            </a:fld>
            <a:endParaRPr lang="en-AU"/>
          </a:p>
        </p:txBody>
      </p:sp>
    </p:spTree>
    <p:extLst>
      <p:ext uri="{BB962C8B-B14F-4D97-AF65-F5344CB8AC3E}">
        <p14:creationId xmlns:p14="http://schemas.microsoft.com/office/powerpoint/2010/main" val="291489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MWA has been fully operational since mid 2013, but the M&amp;C software has evolved dramatically since then – paying back technical debt (rewriting thousands of lines of code), adding features, and supporting the end user with better metadata handling and access to data.</a:t>
            </a:r>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35</a:t>
            </a:fld>
            <a:endParaRPr lang="en-AU"/>
          </a:p>
        </p:txBody>
      </p:sp>
    </p:spTree>
    <p:extLst>
      <p:ext uri="{BB962C8B-B14F-4D97-AF65-F5344CB8AC3E}">
        <p14:creationId xmlns:p14="http://schemas.microsoft.com/office/powerpoint/2010/main" val="3457514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4186BA-B8B7-4302-93EA-22D4C77B5795}" type="slidenum">
              <a:rPr lang="en-US" smtClean="0"/>
              <a:pPr/>
              <a:t>5</a:t>
            </a:fld>
            <a:endParaRPr lang="en-US"/>
          </a:p>
        </p:txBody>
      </p:sp>
    </p:spTree>
    <p:extLst>
      <p:ext uri="{BB962C8B-B14F-4D97-AF65-F5344CB8AC3E}">
        <p14:creationId xmlns:p14="http://schemas.microsoft.com/office/powerpoint/2010/main" val="4052353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Murchison shire has 113 people in 50,000 square kilometres (2 </a:t>
            </a:r>
            <a:r>
              <a:rPr lang="en-AU" dirty="0" err="1"/>
              <a:t>millipeople</a:t>
            </a:r>
            <a:r>
              <a:rPr lang="en-AU" dirty="0"/>
              <a:t> – one big toe - per square kilometre)</a:t>
            </a:r>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6</a:t>
            </a:fld>
            <a:endParaRPr lang="en-AU"/>
          </a:p>
        </p:txBody>
      </p:sp>
    </p:spTree>
    <p:extLst>
      <p:ext uri="{BB962C8B-B14F-4D97-AF65-F5344CB8AC3E}">
        <p14:creationId xmlns:p14="http://schemas.microsoft.com/office/powerpoint/2010/main" val="3504956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7</a:t>
            </a:fld>
            <a:endParaRPr lang="en-AU"/>
          </a:p>
        </p:txBody>
      </p:sp>
    </p:spTree>
    <p:extLst>
      <p:ext uri="{BB962C8B-B14F-4D97-AF65-F5344CB8AC3E}">
        <p14:creationId xmlns:p14="http://schemas.microsoft.com/office/powerpoint/2010/main" val="792761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Past configuration and state data should be just as easy to read (in software) as the current configuration. Archiving log files and keeping configuration files in a ‘git’ repository isn’t good enough.</a:t>
            </a:r>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8</a:t>
            </a:fld>
            <a:endParaRPr lang="en-AU"/>
          </a:p>
        </p:txBody>
      </p:sp>
    </p:spTree>
    <p:extLst>
      <p:ext uri="{BB962C8B-B14F-4D97-AF65-F5344CB8AC3E}">
        <p14:creationId xmlns:p14="http://schemas.microsoft.com/office/powerpoint/2010/main" val="3326866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has been incredibly useful for us. For example, it allows us to schedule daily engineering tests using the same interface as normal observations. It has also allowed observational techniques we never imagined would be useful when the M&amp;C system was designed.</a:t>
            </a:r>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9</a:t>
            </a:fld>
            <a:endParaRPr lang="en-AU"/>
          </a:p>
        </p:txBody>
      </p:sp>
    </p:spTree>
    <p:extLst>
      <p:ext uri="{BB962C8B-B14F-4D97-AF65-F5344CB8AC3E}">
        <p14:creationId xmlns:p14="http://schemas.microsoft.com/office/powerpoint/2010/main" val="1321646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telescope will never be 100% working, so the philosophy should always be to go ahead with whatever bits of the telescope are working at the time of the observation.</a:t>
            </a:r>
            <a:endParaRPr lang="en-US" dirty="0"/>
          </a:p>
        </p:txBody>
      </p:sp>
      <p:sp>
        <p:nvSpPr>
          <p:cNvPr id="4" name="Slide Number Placeholder 3"/>
          <p:cNvSpPr>
            <a:spLocks noGrp="1"/>
          </p:cNvSpPr>
          <p:nvPr>
            <p:ph type="sldNum" sz="quarter" idx="5"/>
          </p:nvPr>
        </p:nvSpPr>
        <p:spPr/>
        <p:txBody>
          <a:bodyPr/>
          <a:lstStyle/>
          <a:p>
            <a:fld id="{CFC50A13-8E8A-428E-9CFF-D83A224B3EC6}" type="slidenum">
              <a:rPr lang="en-AU" smtClean="0"/>
              <a:t>10</a:t>
            </a:fld>
            <a:endParaRPr lang="en-AU"/>
          </a:p>
        </p:txBody>
      </p:sp>
    </p:spTree>
    <p:extLst>
      <p:ext uri="{BB962C8B-B14F-4D97-AF65-F5344CB8AC3E}">
        <p14:creationId xmlns:p14="http://schemas.microsoft.com/office/powerpoint/2010/main" val="3250361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4BCE81-C9C0-49AA-BD32-ECAA5C867C93}" type="datetime1">
              <a:rPr lang="en-AU" smtClean="0"/>
              <a:t>14/11/2019</a:t>
            </a:fld>
            <a:endParaRPr lang="en-AU"/>
          </a:p>
        </p:txBody>
      </p:sp>
      <p:sp>
        <p:nvSpPr>
          <p:cNvPr id="5" name="Footer Placeholder 4"/>
          <p:cNvSpPr>
            <a:spLocks noGrp="1"/>
          </p:cNvSpPr>
          <p:nvPr>
            <p:ph type="ftr" sz="quarter" idx="11"/>
          </p:nvPr>
        </p:nvSpPr>
        <p:spPr/>
        <p:txBody>
          <a:bodyPr/>
          <a:lstStyle/>
          <a:p>
            <a:r>
              <a:rPr lang="en-US"/>
              <a:t>MWA Monitoring and Control</a:t>
            </a:r>
            <a:endParaRPr lang="en-AU"/>
          </a:p>
        </p:txBody>
      </p:sp>
      <p:sp>
        <p:nvSpPr>
          <p:cNvPr id="6" name="Slide Number Placeholder 5"/>
          <p:cNvSpPr>
            <a:spLocks noGrp="1"/>
          </p:cNvSpPr>
          <p:nvPr>
            <p:ph type="sldNum" sz="quarter" idx="12"/>
          </p:nvPr>
        </p:nvSpPr>
        <p:spPr/>
        <p:txBody>
          <a:bodyPr/>
          <a:lstStyle/>
          <a:p>
            <a:fld id="{55D3EB6E-7FCE-4468-A5DA-5C7E98C6D4DA}" type="slidenum">
              <a:rPr lang="en-AU" smtClean="0"/>
              <a:t>‹#›</a:t>
            </a:fld>
            <a:endParaRPr lang="en-AU"/>
          </a:p>
        </p:txBody>
      </p:sp>
    </p:spTree>
    <p:extLst>
      <p:ext uri="{BB962C8B-B14F-4D97-AF65-F5344CB8AC3E}">
        <p14:creationId xmlns:p14="http://schemas.microsoft.com/office/powerpoint/2010/main" val="165033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E6DD9-20BE-4FC5-940C-3FB362E7B202}" type="datetime1">
              <a:rPr lang="en-AU" smtClean="0"/>
              <a:t>14/11/2019</a:t>
            </a:fld>
            <a:endParaRPr lang="en-AU"/>
          </a:p>
        </p:txBody>
      </p:sp>
      <p:sp>
        <p:nvSpPr>
          <p:cNvPr id="5" name="Footer Placeholder 4"/>
          <p:cNvSpPr>
            <a:spLocks noGrp="1"/>
          </p:cNvSpPr>
          <p:nvPr>
            <p:ph type="ftr" sz="quarter" idx="11"/>
          </p:nvPr>
        </p:nvSpPr>
        <p:spPr/>
        <p:txBody>
          <a:bodyPr/>
          <a:lstStyle/>
          <a:p>
            <a:r>
              <a:rPr lang="en-US"/>
              <a:t>MWA Monitoring and Control</a:t>
            </a:r>
            <a:endParaRPr lang="en-AU"/>
          </a:p>
        </p:txBody>
      </p:sp>
      <p:sp>
        <p:nvSpPr>
          <p:cNvPr id="6" name="Slide Number Placeholder 5"/>
          <p:cNvSpPr>
            <a:spLocks noGrp="1"/>
          </p:cNvSpPr>
          <p:nvPr>
            <p:ph type="sldNum" sz="quarter" idx="12"/>
          </p:nvPr>
        </p:nvSpPr>
        <p:spPr/>
        <p:txBody>
          <a:bodyPr/>
          <a:lstStyle/>
          <a:p>
            <a:fld id="{55D3EB6E-7FCE-4468-A5DA-5C7E98C6D4DA}" type="slidenum">
              <a:rPr lang="en-AU" smtClean="0"/>
              <a:t>‹#›</a:t>
            </a:fld>
            <a:endParaRPr lang="en-AU"/>
          </a:p>
        </p:txBody>
      </p:sp>
    </p:spTree>
    <p:extLst>
      <p:ext uri="{BB962C8B-B14F-4D97-AF65-F5344CB8AC3E}">
        <p14:creationId xmlns:p14="http://schemas.microsoft.com/office/powerpoint/2010/main" val="3657854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8"/>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9" y="365128"/>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649780-F796-4E74-9C8A-3D787366782E}" type="datetime1">
              <a:rPr lang="en-AU" smtClean="0"/>
              <a:t>14/11/2019</a:t>
            </a:fld>
            <a:endParaRPr lang="en-AU"/>
          </a:p>
        </p:txBody>
      </p:sp>
      <p:sp>
        <p:nvSpPr>
          <p:cNvPr id="5" name="Footer Placeholder 4"/>
          <p:cNvSpPr>
            <a:spLocks noGrp="1"/>
          </p:cNvSpPr>
          <p:nvPr>
            <p:ph type="ftr" sz="quarter" idx="11"/>
          </p:nvPr>
        </p:nvSpPr>
        <p:spPr/>
        <p:txBody>
          <a:bodyPr/>
          <a:lstStyle/>
          <a:p>
            <a:r>
              <a:rPr lang="en-US"/>
              <a:t>MWA Monitoring and Control</a:t>
            </a:r>
            <a:endParaRPr lang="en-AU"/>
          </a:p>
        </p:txBody>
      </p:sp>
      <p:sp>
        <p:nvSpPr>
          <p:cNvPr id="6" name="Slide Number Placeholder 5"/>
          <p:cNvSpPr>
            <a:spLocks noGrp="1"/>
          </p:cNvSpPr>
          <p:nvPr>
            <p:ph type="sldNum" sz="quarter" idx="12"/>
          </p:nvPr>
        </p:nvSpPr>
        <p:spPr/>
        <p:txBody>
          <a:bodyPr/>
          <a:lstStyle/>
          <a:p>
            <a:fld id="{55D3EB6E-7FCE-4468-A5DA-5C7E98C6D4DA}" type="slidenum">
              <a:rPr lang="en-AU" smtClean="0"/>
              <a:t>‹#›</a:t>
            </a:fld>
            <a:endParaRPr lang="en-AU"/>
          </a:p>
        </p:txBody>
      </p:sp>
    </p:spTree>
    <p:extLst>
      <p:ext uri="{BB962C8B-B14F-4D97-AF65-F5344CB8AC3E}">
        <p14:creationId xmlns:p14="http://schemas.microsoft.com/office/powerpoint/2010/main" val="362270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28DC8B-4902-4049-8E04-82035F958F61}" type="datetime1">
              <a:rPr lang="en-AU" smtClean="0"/>
              <a:t>14/11/2019</a:t>
            </a:fld>
            <a:endParaRPr lang="en-AU"/>
          </a:p>
        </p:txBody>
      </p:sp>
      <p:sp>
        <p:nvSpPr>
          <p:cNvPr id="5" name="Footer Placeholder 4"/>
          <p:cNvSpPr>
            <a:spLocks noGrp="1"/>
          </p:cNvSpPr>
          <p:nvPr>
            <p:ph type="ftr" sz="quarter" idx="11"/>
          </p:nvPr>
        </p:nvSpPr>
        <p:spPr/>
        <p:txBody>
          <a:bodyPr/>
          <a:lstStyle/>
          <a:p>
            <a:r>
              <a:rPr lang="en-US"/>
              <a:t>MWA Monitoring and Control</a:t>
            </a:r>
            <a:endParaRPr lang="en-AU"/>
          </a:p>
        </p:txBody>
      </p:sp>
      <p:sp>
        <p:nvSpPr>
          <p:cNvPr id="6" name="Slide Number Placeholder 5"/>
          <p:cNvSpPr>
            <a:spLocks noGrp="1"/>
          </p:cNvSpPr>
          <p:nvPr>
            <p:ph type="sldNum" sz="quarter" idx="12"/>
          </p:nvPr>
        </p:nvSpPr>
        <p:spPr/>
        <p:txBody>
          <a:bodyPr/>
          <a:lstStyle/>
          <a:p>
            <a:fld id="{55D3EB6E-7FCE-4468-A5DA-5C7E98C6D4DA}" type="slidenum">
              <a:rPr lang="en-AU" smtClean="0"/>
              <a:t>‹#›</a:t>
            </a:fld>
            <a:endParaRPr lang="en-AU"/>
          </a:p>
        </p:txBody>
      </p:sp>
    </p:spTree>
    <p:extLst>
      <p:ext uri="{BB962C8B-B14F-4D97-AF65-F5344CB8AC3E}">
        <p14:creationId xmlns:p14="http://schemas.microsoft.com/office/powerpoint/2010/main" val="778146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477D11-F5BF-49CB-9A92-D5CD0D89BB2C}" type="datetime1">
              <a:rPr lang="en-AU" smtClean="0"/>
              <a:t>14/11/2019</a:t>
            </a:fld>
            <a:endParaRPr lang="en-AU"/>
          </a:p>
        </p:txBody>
      </p:sp>
      <p:sp>
        <p:nvSpPr>
          <p:cNvPr id="5" name="Footer Placeholder 4"/>
          <p:cNvSpPr>
            <a:spLocks noGrp="1"/>
          </p:cNvSpPr>
          <p:nvPr>
            <p:ph type="ftr" sz="quarter" idx="11"/>
          </p:nvPr>
        </p:nvSpPr>
        <p:spPr/>
        <p:txBody>
          <a:bodyPr/>
          <a:lstStyle/>
          <a:p>
            <a:r>
              <a:rPr lang="en-US"/>
              <a:t>MWA Monitoring and Control</a:t>
            </a:r>
            <a:endParaRPr lang="en-AU"/>
          </a:p>
        </p:txBody>
      </p:sp>
      <p:sp>
        <p:nvSpPr>
          <p:cNvPr id="6" name="Slide Number Placeholder 5"/>
          <p:cNvSpPr>
            <a:spLocks noGrp="1"/>
          </p:cNvSpPr>
          <p:nvPr>
            <p:ph type="sldNum" sz="quarter" idx="12"/>
          </p:nvPr>
        </p:nvSpPr>
        <p:spPr/>
        <p:txBody>
          <a:bodyPr/>
          <a:lstStyle/>
          <a:p>
            <a:fld id="{55D3EB6E-7FCE-4468-A5DA-5C7E98C6D4DA}" type="slidenum">
              <a:rPr lang="en-AU" smtClean="0"/>
              <a:t>‹#›</a:t>
            </a:fld>
            <a:endParaRPr lang="en-AU"/>
          </a:p>
        </p:txBody>
      </p:sp>
    </p:spTree>
    <p:extLst>
      <p:ext uri="{BB962C8B-B14F-4D97-AF65-F5344CB8AC3E}">
        <p14:creationId xmlns:p14="http://schemas.microsoft.com/office/powerpoint/2010/main" val="2712693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1BB601-CBE7-4698-B3F1-858D41E7EA67}" type="datetime1">
              <a:rPr lang="en-AU" smtClean="0"/>
              <a:t>14/11/2019</a:t>
            </a:fld>
            <a:endParaRPr lang="en-AU"/>
          </a:p>
        </p:txBody>
      </p:sp>
      <p:sp>
        <p:nvSpPr>
          <p:cNvPr id="6" name="Footer Placeholder 5"/>
          <p:cNvSpPr>
            <a:spLocks noGrp="1"/>
          </p:cNvSpPr>
          <p:nvPr>
            <p:ph type="ftr" sz="quarter" idx="11"/>
          </p:nvPr>
        </p:nvSpPr>
        <p:spPr/>
        <p:txBody>
          <a:bodyPr/>
          <a:lstStyle/>
          <a:p>
            <a:r>
              <a:rPr lang="en-US"/>
              <a:t>MWA Monitoring and Control</a:t>
            </a:r>
            <a:endParaRPr lang="en-AU"/>
          </a:p>
        </p:txBody>
      </p:sp>
      <p:sp>
        <p:nvSpPr>
          <p:cNvPr id="7" name="Slide Number Placeholder 6"/>
          <p:cNvSpPr>
            <a:spLocks noGrp="1"/>
          </p:cNvSpPr>
          <p:nvPr>
            <p:ph type="sldNum" sz="quarter" idx="12"/>
          </p:nvPr>
        </p:nvSpPr>
        <p:spPr/>
        <p:txBody>
          <a:bodyPr/>
          <a:lstStyle/>
          <a:p>
            <a:fld id="{55D3EB6E-7FCE-4468-A5DA-5C7E98C6D4DA}" type="slidenum">
              <a:rPr lang="en-AU" smtClean="0"/>
              <a:t>‹#›</a:t>
            </a:fld>
            <a:endParaRPr lang="en-AU"/>
          </a:p>
        </p:txBody>
      </p:sp>
    </p:spTree>
    <p:extLst>
      <p:ext uri="{BB962C8B-B14F-4D97-AF65-F5344CB8AC3E}">
        <p14:creationId xmlns:p14="http://schemas.microsoft.com/office/powerpoint/2010/main" val="232975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9"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9"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62D7EC-8B34-4250-990D-0C4EAE7F49B0}" type="datetime1">
              <a:rPr lang="en-AU" smtClean="0"/>
              <a:t>14/11/2019</a:t>
            </a:fld>
            <a:endParaRPr lang="en-AU"/>
          </a:p>
        </p:txBody>
      </p:sp>
      <p:sp>
        <p:nvSpPr>
          <p:cNvPr id="8" name="Footer Placeholder 7"/>
          <p:cNvSpPr>
            <a:spLocks noGrp="1"/>
          </p:cNvSpPr>
          <p:nvPr>
            <p:ph type="ftr" sz="quarter" idx="11"/>
          </p:nvPr>
        </p:nvSpPr>
        <p:spPr/>
        <p:txBody>
          <a:bodyPr/>
          <a:lstStyle/>
          <a:p>
            <a:r>
              <a:rPr lang="en-US"/>
              <a:t>MWA Monitoring and Control</a:t>
            </a:r>
            <a:endParaRPr lang="en-AU"/>
          </a:p>
        </p:txBody>
      </p:sp>
      <p:sp>
        <p:nvSpPr>
          <p:cNvPr id="9" name="Slide Number Placeholder 8"/>
          <p:cNvSpPr>
            <a:spLocks noGrp="1"/>
          </p:cNvSpPr>
          <p:nvPr>
            <p:ph type="sldNum" sz="quarter" idx="12"/>
          </p:nvPr>
        </p:nvSpPr>
        <p:spPr/>
        <p:txBody>
          <a:bodyPr/>
          <a:lstStyle/>
          <a:p>
            <a:fld id="{55D3EB6E-7FCE-4468-A5DA-5C7E98C6D4DA}" type="slidenum">
              <a:rPr lang="en-AU" smtClean="0"/>
              <a:t>‹#›</a:t>
            </a:fld>
            <a:endParaRPr lang="en-AU"/>
          </a:p>
        </p:txBody>
      </p:sp>
    </p:spTree>
    <p:extLst>
      <p:ext uri="{BB962C8B-B14F-4D97-AF65-F5344CB8AC3E}">
        <p14:creationId xmlns:p14="http://schemas.microsoft.com/office/powerpoint/2010/main" val="1849511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5F7323-0852-4698-9047-A0224DE2EC3D}" type="datetime1">
              <a:rPr lang="en-AU" smtClean="0"/>
              <a:t>14/11/2019</a:t>
            </a:fld>
            <a:endParaRPr lang="en-AU"/>
          </a:p>
        </p:txBody>
      </p:sp>
      <p:sp>
        <p:nvSpPr>
          <p:cNvPr id="4" name="Footer Placeholder 3"/>
          <p:cNvSpPr>
            <a:spLocks noGrp="1"/>
          </p:cNvSpPr>
          <p:nvPr>
            <p:ph type="ftr" sz="quarter" idx="11"/>
          </p:nvPr>
        </p:nvSpPr>
        <p:spPr/>
        <p:txBody>
          <a:bodyPr/>
          <a:lstStyle/>
          <a:p>
            <a:r>
              <a:rPr lang="en-US"/>
              <a:t>MWA Monitoring and Control</a:t>
            </a:r>
            <a:endParaRPr lang="en-AU"/>
          </a:p>
        </p:txBody>
      </p:sp>
      <p:sp>
        <p:nvSpPr>
          <p:cNvPr id="5" name="Slide Number Placeholder 4"/>
          <p:cNvSpPr>
            <a:spLocks noGrp="1"/>
          </p:cNvSpPr>
          <p:nvPr>
            <p:ph type="sldNum" sz="quarter" idx="12"/>
          </p:nvPr>
        </p:nvSpPr>
        <p:spPr/>
        <p:txBody>
          <a:bodyPr/>
          <a:lstStyle/>
          <a:p>
            <a:fld id="{55D3EB6E-7FCE-4468-A5DA-5C7E98C6D4DA}" type="slidenum">
              <a:rPr lang="en-AU" smtClean="0"/>
              <a:t>‹#›</a:t>
            </a:fld>
            <a:endParaRPr lang="en-AU"/>
          </a:p>
        </p:txBody>
      </p:sp>
    </p:spTree>
    <p:extLst>
      <p:ext uri="{BB962C8B-B14F-4D97-AF65-F5344CB8AC3E}">
        <p14:creationId xmlns:p14="http://schemas.microsoft.com/office/powerpoint/2010/main" val="416715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8AAAC4-24ED-460D-A19F-B18BD2DC9FAC}" type="datetime1">
              <a:rPr lang="en-AU" smtClean="0"/>
              <a:t>14/11/2019</a:t>
            </a:fld>
            <a:endParaRPr lang="en-AU"/>
          </a:p>
        </p:txBody>
      </p:sp>
      <p:sp>
        <p:nvSpPr>
          <p:cNvPr id="3" name="Footer Placeholder 2"/>
          <p:cNvSpPr>
            <a:spLocks noGrp="1"/>
          </p:cNvSpPr>
          <p:nvPr>
            <p:ph type="ftr" sz="quarter" idx="11"/>
          </p:nvPr>
        </p:nvSpPr>
        <p:spPr/>
        <p:txBody>
          <a:bodyPr/>
          <a:lstStyle/>
          <a:p>
            <a:r>
              <a:rPr lang="en-US"/>
              <a:t>MWA Monitoring and Control</a:t>
            </a:r>
            <a:endParaRPr lang="en-AU"/>
          </a:p>
        </p:txBody>
      </p:sp>
      <p:sp>
        <p:nvSpPr>
          <p:cNvPr id="4" name="Slide Number Placeholder 3"/>
          <p:cNvSpPr>
            <a:spLocks noGrp="1"/>
          </p:cNvSpPr>
          <p:nvPr>
            <p:ph type="sldNum" sz="quarter" idx="12"/>
          </p:nvPr>
        </p:nvSpPr>
        <p:spPr/>
        <p:txBody>
          <a:bodyPr/>
          <a:lstStyle/>
          <a:p>
            <a:fld id="{55D3EB6E-7FCE-4468-A5DA-5C7E98C6D4DA}" type="slidenum">
              <a:rPr lang="en-AU" smtClean="0"/>
              <a:t>‹#›</a:t>
            </a:fld>
            <a:endParaRPr lang="en-AU"/>
          </a:p>
        </p:txBody>
      </p:sp>
    </p:spTree>
    <p:extLst>
      <p:ext uri="{BB962C8B-B14F-4D97-AF65-F5344CB8AC3E}">
        <p14:creationId xmlns:p14="http://schemas.microsoft.com/office/powerpoint/2010/main" val="2813858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7490FD-9954-4F8E-BFBD-7BAD1EB319C0}" type="datetime1">
              <a:rPr lang="en-AU" smtClean="0"/>
              <a:t>14/11/2019</a:t>
            </a:fld>
            <a:endParaRPr lang="en-AU"/>
          </a:p>
        </p:txBody>
      </p:sp>
      <p:sp>
        <p:nvSpPr>
          <p:cNvPr id="6" name="Footer Placeholder 5"/>
          <p:cNvSpPr>
            <a:spLocks noGrp="1"/>
          </p:cNvSpPr>
          <p:nvPr>
            <p:ph type="ftr" sz="quarter" idx="11"/>
          </p:nvPr>
        </p:nvSpPr>
        <p:spPr/>
        <p:txBody>
          <a:bodyPr/>
          <a:lstStyle/>
          <a:p>
            <a:r>
              <a:rPr lang="en-US"/>
              <a:t>MWA Monitoring and Control</a:t>
            </a:r>
            <a:endParaRPr lang="en-AU"/>
          </a:p>
        </p:txBody>
      </p:sp>
      <p:sp>
        <p:nvSpPr>
          <p:cNvPr id="7" name="Slide Number Placeholder 6"/>
          <p:cNvSpPr>
            <a:spLocks noGrp="1"/>
          </p:cNvSpPr>
          <p:nvPr>
            <p:ph type="sldNum" sz="quarter" idx="12"/>
          </p:nvPr>
        </p:nvSpPr>
        <p:spPr/>
        <p:txBody>
          <a:bodyPr/>
          <a:lstStyle/>
          <a:p>
            <a:fld id="{55D3EB6E-7FCE-4468-A5DA-5C7E98C6D4DA}" type="slidenum">
              <a:rPr lang="en-AU" smtClean="0"/>
              <a:t>‹#›</a:t>
            </a:fld>
            <a:endParaRPr lang="en-AU"/>
          </a:p>
        </p:txBody>
      </p:sp>
    </p:spTree>
    <p:extLst>
      <p:ext uri="{BB962C8B-B14F-4D97-AF65-F5344CB8AC3E}">
        <p14:creationId xmlns:p14="http://schemas.microsoft.com/office/powerpoint/2010/main" val="3124266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5"/>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E4BBD1-5133-43E2-8DA6-2D918373D5A7}" type="datetime1">
              <a:rPr lang="en-AU" smtClean="0"/>
              <a:t>14/11/2019</a:t>
            </a:fld>
            <a:endParaRPr lang="en-AU"/>
          </a:p>
        </p:txBody>
      </p:sp>
      <p:sp>
        <p:nvSpPr>
          <p:cNvPr id="6" name="Footer Placeholder 5"/>
          <p:cNvSpPr>
            <a:spLocks noGrp="1"/>
          </p:cNvSpPr>
          <p:nvPr>
            <p:ph type="ftr" sz="quarter" idx="11"/>
          </p:nvPr>
        </p:nvSpPr>
        <p:spPr/>
        <p:txBody>
          <a:bodyPr/>
          <a:lstStyle/>
          <a:p>
            <a:r>
              <a:rPr lang="en-US"/>
              <a:t>MWA Monitoring and Control</a:t>
            </a:r>
            <a:endParaRPr lang="en-AU"/>
          </a:p>
        </p:txBody>
      </p:sp>
      <p:sp>
        <p:nvSpPr>
          <p:cNvPr id="7" name="Slide Number Placeholder 6"/>
          <p:cNvSpPr>
            <a:spLocks noGrp="1"/>
          </p:cNvSpPr>
          <p:nvPr>
            <p:ph type="sldNum" sz="quarter" idx="12"/>
          </p:nvPr>
        </p:nvSpPr>
        <p:spPr/>
        <p:txBody>
          <a:bodyPr/>
          <a:lstStyle/>
          <a:p>
            <a:fld id="{55D3EB6E-7FCE-4468-A5DA-5C7E98C6D4DA}" type="slidenum">
              <a:rPr lang="en-AU" smtClean="0"/>
              <a:t>‹#›</a:t>
            </a:fld>
            <a:endParaRPr lang="en-AU"/>
          </a:p>
        </p:txBody>
      </p:sp>
    </p:spTree>
    <p:extLst>
      <p:ext uri="{BB962C8B-B14F-4D97-AF65-F5344CB8AC3E}">
        <p14:creationId xmlns:p14="http://schemas.microsoft.com/office/powerpoint/2010/main" val="1727547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0DFD99-B595-4918-8CE0-D1A9E51C9B8B}" type="datetime1">
              <a:rPr lang="en-AU" smtClean="0"/>
              <a:t>14/11/2019</a:t>
            </a:fld>
            <a:endParaRPr lang="en-AU"/>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MWA Monitoring and Control</a:t>
            </a:r>
            <a:endParaRPr lang="en-AU"/>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3EB6E-7FCE-4468-A5DA-5C7E98C6D4DA}" type="slidenum">
              <a:rPr lang="en-AU" smtClean="0"/>
              <a:t>‹#›</a:t>
            </a:fld>
            <a:endParaRPr lang="en-AU"/>
          </a:p>
        </p:txBody>
      </p:sp>
    </p:spTree>
    <p:extLst>
      <p:ext uri="{BB962C8B-B14F-4D97-AF65-F5344CB8AC3E}">
        <p14:creationId xmlns:p14="http://schemas.microsoft.com/office/powerpoint/2010/main" val="24050649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jp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gif"/><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1C91A7A-6B4A-456E-BA93-E40C797335AA}"/>
              </a:ext>
            </a:extLst>
          </p:cNvPr>
          <p:cNvSpPr/>
          <p:nvPr/>
        </p:nvSpPr>
        <p:spPr>
          <a:xfrm>
            <a:off x="0" y="4699608"/>
            <a:ext cx="12192000" cy="2158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5A882C8-1E15-43A0-9879-E94543C6A647}"/>
              </a:ext>
            </a:extLst>
          </p:cNvPr>
          <p:cNvSpPr>
            <a:spLocks noGrp="1"/>
          </p:cNvSpPr>
          <p:nvPr>
            <p:ph type="ctrTitle"/>
          </p:nvPr>
        </p:nvSpPr>
        <p:spPr>
          <a:xfrm>
            <a:off x="1524000" y="1978398"/>
            <a:ext cx="9144000" cy="1439683"/>
          </a:xfrm>
        </p:spPr>
        <p:txBody>
          <a:bodyPr>
            <a:noAutofit/>
          </a:bodyPr>
          <a:lstStyle/>
          <a:p>
            <a:r>
              <a:rPr lang="en-AU" sz="5400" dirty="0"/>
              <a:t>MWA Monitoring and Control</a:t>
            </a:r>
          </a:p>
        </p:txBody>
      </p:sp>
      <p:sp>
        <p:nvSpPr>
          <p:cNvPr id="3" name="Subtitle 2">
            <a:extLst>
              <a:ext uri="{FF2B5EF4-FFF2-40B4-BE49-F238E27FC236}">
                <a16:creationId xmlns:a16="http://schemas.microsoft.com/office/drawing/2014/main" id="{F40D5FA7-DEE3-49A5-A564-9BF97205302D}"/>
              </a:ext>
            </a:extLst>
          </p:cNvPr>
          <p:cNvSpPr>
            <a:spLocks noGrp="1"/>
          </p:cNvSpPr>
          <p:nvPr>
            <p:ph type="subTitle" idx="1"/>
          </p:nvPr>
        </p:nvSpPr>
        <p:spPr>
          <a:xfrm>
            <a:off x="2667000" y="3689970"/>
            <a:ext cx="6858000" cy="927427"/>
          </a:xfrm>
        </p:spPr>
        <p:txBody>
          <a:bodyPr>
            <a:normAutofit/>
          </a:bodyPr>
          <a:lstStyle/>
          <a:p>
            <a:r>
              <a:rPr lang="en-AU" sz="2800" dirty="0"/>
              <a:t>Design, implementation, and lessons learned</a:t>
            </a:r>
          </a:p>
        </p:txBody>
      </p:sp>
      <p:pic>
        <p:nvPicPr>
          <p:cNvPr id="6" name="Picture 5">
            <a:extLst>
              <a:ext uri="{FF2B5EF4-FFF2-40B4-BE49-F238E27FC236}">
                <a16:creationId xmlns:a16="http://schemas.microsoft.com/office/drawing/2014/main" id="{7BDEB4AA-D9E8-4D4C-9457-B9C91595B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9981" y="5208686"/>
            <a:ext cx="1510087" cy="1140235"/>
          </a:xfrm>
          <a:prstGeom prst="rect">
            <a:avLst/>
          </a:prstGeom>
        </p:spPr>
      </p:pic>
      <p:cxnSp>
        <p:nvCxnSpPr>
          <p:cNvPr id="12" name="Straight Connector 11">
            <a:extLst>
              <a:ext uri="{FF2B5EF4-FFF2-40B4-BE49-F238E27FC236}">
                <a16:creationId xmlns:a16="http://schemas.microsoft.com/office/drawing/2014/main" id="{1DB82CFF-66AF-4F40-AAD9-FB00A96EDCF7}"/>
              </a:ext>
            </a:extLst>
          </p:cNvPr>
          <p:cNvCxnSpPr/>
          <p:nvPr/>
        </p:nvCxnSpPr>
        <p:spPr>
          <a:xfrm>
            <a:off x="2030803" y="3439920"/>
            <a:ext cx="813039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2DE40B4-5660-4D92-B37F-A76D20D11A09}"/>
              </a:ext>
            </a:extLst>
          </p:cNvPr>
          <p:cNvSpPr/>
          <p:nvPr/>
        </p:nvSpPr>
        <p:spPr>
          <a:xfrm>
            <a:off x="0" y="8"/>
            <a:ext cx="12192000" cy="201578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70CB1FAF-1315-4363-84BA-EBB675FDA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742" y="188260"/>
            <a:ext cx="3936815" cy="1601887"/>
          </a:xfrm>
          <a:prstGeom prst="rect">
            <a:avLst/>
          </a:prstGeom>
        </p:spPr>
      </p:pic>
      <p:sp>
        <p:nvSpPr>
          <p:cNvPr id="17" name="TextBox 16">
            <a:extLst>
              <a:ext uri="{FF2B5EF4-FFF2-40B4-BE49-F238E27FC236}">
                <a16:creationId xmlns:a16="http://schemas.microsoft.com/office/drawing/2014/main" id="{CD0A0C08-CF40-481C-B247-77304DFB39E8}"/>
              </a:ext>
            </a:extLst>
          </p:cNvPr>
          <p:cNvSpPr txBox="1"/>
          <p:nvPr/>
        </p:nvSpPr>
        <p:spPr>
          <a:xfrm>
            <a:off x="681932" y="5517924"/>
            <a:ext cx="5092995" cy="830997"/>
          </a:xfrm>
          <a:prstGeom prst="rect">
            <a:avLst/>
          </a:prstGeom>
          <a:noFill/>
        </p:spPr>
        <p:txBody>
          <a:bodyPr wrap="square" rtlCol="0">
            <a:spAutoFit/>
          </a:bodyPr>
          <a:lstStyle/>
          <a:p>
            <a:r>
              <a:rPr lang="en-AU" sz="2400" dirty="0">
                <a:solidFill>
                  <a:schemeClr val="bg1"/>
                </a:solidFill>
              </a:rPr>
              <a:t>Dr Andrew Williams</a:t>
            </a:r>
            <a:endParaRPr lang="en-US" sz="2400" dirty="0">
              <a:solidFill>
                <a:schemeClr val="bg1"/>
              </a:solidFill>
            </a:endParaRPr>
          </a:p>
          <a:p>
            <a:r>
              <a:rPr lang="en-AU" sz="2400" dirty="0">
                <a:solidFill>
                  <a:schemeClr val="bg1"/>
                </a:solidFill>
              </a:rPr>
              <a:t>Curtin Institute of Radio Astronomy</a:t>
            </a:r>
            <a:endParaRPr lang="en-US" sz="2400" dirty="0">
              <a:solidFill>
                <a:schemeClr val="bg1"/>
              </a:solidFill>
            </a:endParaRPr>
          </a:p>
        </p:txBody>
      </p:sp>
    </p:spTree>
    <p:extLst>
      <p:ext uri="{BB962C8B-B14F-4D97-AF65-F5344CB8AC3E}">
        <p14:creationId xmlns:p14="http://schemas.microsoft.com/office/powerpoint/2010/main" val="1034784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10</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MWA M&amp;C Design goals:</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normAutofit/>
          </a:bodyPr>
          <a:lstStyle/>
          <a:p>
            <a:pPr marL="0" lvl="0" indent="0">
              <a:buNone/>
            </a:pPr>
            <a:endParaRPr lang="en-AU" sz="3600" dirty="0">
              <a:solidFill>
                <a:srgbClr val="0070C0"/>
              </a:solidFill>
            </a:endParaRPr>
          </a:p>
          <a:p>
            <a:pPr marL="0" lvl="0" indent="0">
              <a:buNone/>
            </a:pPr>
            <a:endParaRPr lang="en-AU" sz="3600" dirty="0">
              <a:solidFill>
                <a:srgbClr val="0070C0"/>
              </a:solidFill>
            </a:endParaRPr>
          </a:p>
          <a:p>
            <a:pPr marL="0" lvl="0" indent="0">
              <a:buNone/>
            </a:pPr>
            <a:r>
              <a:rPr lang="en-AU" sz="3600" dirty="0">
                <a:solidFill>
                  <a:srgbClr val="0070C0"/>
                </a:solidFill>
              </a:rPr>
              <a:t>That the schedule controller would do its best to carry out observations even if some elements (receivers, tiles) were not communicating, or had been flagged as non-functional, rather than failing with an error. </a:t>
            </a:r>
            <a:endParaRPr lang="en-US" sz="3600" dirty="0">
              <a:solidFill>
                <a:srgbClr val="0070C0"/>
              </a:solidFill>
            </a:endParaRP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3912164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11</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MWA M&amp;C Design goals:</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normAutofit/>
          </a:bodyPr>
          <a:lstStyle/>
          <a:p>
            <a:pPr marL="0" lvl="0" indent="0">
              <a:buNone/>
            </a:pPr>
            <a:endParaRPr lang="en-AU" sz="3600" dirty="0">
              <a:solidFill>
                <a:srgbClr val="0070C0"/>
              </a:solidFill>
            </a:endParaRPr>
          </a:p>
          <a:p>
            <a:pPr marL="0" lvl="0" indent="0">
              <a:buNone/>
            </a:pPr>
            <a:endParaRPr lang="en-AU" sz="3600" dirty="0">
              <a:solidFill>
                <a:srgbClr val="0070C0"/>
              </a:solidFill>
            </a:endParaRPr>
          </a:p>
          <a:p>
            <a:pPr marL="0" lvl="0" indent="0">
              <a:buNone/>
            </a:pPr>
            <a:r>
              <a:rPr lang="en-AU" sz="3600" dirty="0">
                <a:solidFill>
                  <a:srgbClr val="0070C0"/>
                </a:solidFill>
              </a:rPr>
              <a:t>That the specific choice of which tiles (and dipoles) to include in a scheduled observation should be instantiated as the observation is started, not days or weeks in advance when it’s added to the schedule database. </a:t>
            </a:r>
            <a:endParaRPr lang="en-US" sz="3600" dirty="0">
              <a:solidFill>
                <a:srgbClr val="0070C0"/>
              </a:solidFill>
            </a:endParaRP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2093536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12</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MWA M&amp;C Design goals:</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normAutofit/>
          </a:bodyPr>
          <a:lstStyle/>
          <a:p>
            <a:pPr marL="0" lvl="0" indent="0">
              <a:buNone/>
            </a:pPr>
            <a:endParaRPr lang="en-AU" sz="3600" dirty="0">
              <a:solidFill>
                <a:srgbClr val="0070C0"/>
              </a:solidFill>
            </a:endParaRPr>
          </a:p>
          <a:p>
            <a:pPr marL="0" lvl="0" indent="0">
              <a:buNone/>
            </a:pPr>
            <a:endParaRPr lang="en-AU" sz="3600" dirty="0">
              <a:solidFill>
                <a:srgbClr val="0070C0"/>
              </a:solidFill>
            </a:endParaRPr>
          </a:p>
          <a:p>
            <a:pPr marL="0" lvl="0" indent="0">
              <a:buNone/>
            </a:pPr>
            <a:r>
              <a:rPr lang="en-AU" sz="3600" dirty="0">
                <a:solidFill>
                  <a:srgbClr val="0070C0"/>
                </a:solidFill>
              </a:rPr>
              <a:t>That the M&amp;C system should be able to mitigate the effects of hardware failures. For example, the schedule can specify which individual dipoles in each tile should be switched out of the final sum for a tile, and which tiles should be physically powered down to prevent emitted RFI.</a:t>
            </a:r>
            <a:endParaRPr lang="en-US" sz="3600" dirty="0">
              <a:solidFill>
                <a:srgbClr val="0070C0"/>
              </a:solidFill>
            </a:endParaRP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1180960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13</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MWA M&amp;C Design goals:</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normAutofit/>
          </a:bodyPr>
          <a:lstStyle/>
          <a:p>
            <a:pPr marL="0" lvl="0" indent="0">
              <a:buNone/>
            </a:pPr>
            <a:endParaRPr lang="en-AU" sz="3600" dirty="0">
              <a:solidFill>
                <a:srgbClr val="0070C0"/>
              </a:solidFill>
            </a:endParaRPr>
          </a:p>
          <a:p>
            <a:pPr marL="0" lvl="0" indent="0">
              <a:buNone/>
            </a:pPr>
            <a:endParaRPr lang="en-AU" sz="3600" dirty="0">
              <a:solidFill>
                <a:srgbClr val="0070C0"/>
              </a:solidFill>
            </a:endParaRPr>
          </a:p>
          <a:p>
            <a:pPr marL="0" lvl="0" indent="0">
              <a:buNone/>
            </a:pPr>
            <a:r>
              <a:rPr lang="en-AU" sz="3600" dirty="0">
                <a:solidFill>
                  <a:srgbClr val="0070C0"/>
                </a:solidFill>
              </a:rPr>
              <a:t>To make the M&amp;C system a collection of small, inter-operating tools rather than a monolithic system, and to use existing open-source applications, libraries and tools wherever possible. </a:t>
            </a:r>
            <a:endParaRPr lang="en-US" sz="4400" dirty="0">
              <a:solidFill>
                <a:srgbClr val="0070C0"/>
              </a:solidFill>
            </a:endParaRP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984099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14</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Lesson Learnt:</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lstStyle/>
          <a:p>
            <a:pPr marL="0" indent="0">
              <a:buNone/>
            </a:pPr>
            <a:endParaRPr lang="en-AU" dirty="0">
              <a:solidFill>
                <a:srgbClr val="FF0000"/>
              </a:solidFill>
            </a:endParaRPr>
          </a:p>
          <a:p>
            <a:pPr marL="0" indent="0">
              <a:buNone/>
            </a:pPr>
            <a:endParaRPr lang="en-AU" sz="4400" dirty="0">
              <a:solidFill>
                <a:srgbClr val="FF0000"/>
              </a:solidFill>
            </a:endParaRPr>
          </a:p>
          <a:p>
            <a:pPr marL="0" indent="0">
              <a:buNone/>
            </a:pPr>
            <a:r>
              <a:rPr lang="en-AU" sz="4400" dirty="0">
                <a:solidFill>
                  <a:srgbClr val="FF0000"/>
                </a:solidFill>
              </a:rPr>
              <a:t>Pick one programming language to work in… </a:t>
            </a:r>
          </a:p>
          <a:p>
            <a:pPr marL="0" indent="0">
              <a:buNone/>
            </a:pPr>
            <a:r>
              <a:rPr lang="en-AU" sz="4400" dirty="0">
                <a:solidFill>
                  <a:srgbClr val="FF0000"/>
                </a:solidFill>
              </a:rPr>
              <a:t>and make it Python.</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286895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15</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Monitor and Control (M&amp;C)</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normAutofit/>
          </a:bodyPr>
          <a:lstStyle/>
          <a:p>
            <a:r>
              <a:rPr lang="en-AU" sz="4000" dirty="0"/>
              <a:t>We divide M&amp;C into three main areas:</a:t>
            </a:r>
          </a:p>
          <a:p>
            <a:pPr lvl="1"/>
            <a:r>
              <a:rPr lang="en-AU" sz="3600" dirty="0"/>
              <a:t>Telescope </a:t>
            </a:r>
            <a:r>
              <a:rPr lang="en-AU" sz="3600" i="1" dirty="0"/>
              <a:t>configuration</a:t>
            </a:r>
            <a:r>
              <a:rPr lang="en-AU" sz="3600" dirty="0"/>
              <a:t> (physical locations and connectivity of tiles, receivers, cables, etc). </a:t>
            </a:r>
          </a:p>
          <a:p>
            <a:pPr lvl="1"/>
            <a:r>
              <a:rPr lang="en-AU" sz="3600" dirty="0"/>
              <a:t>Telescope </a:t>
            </a:r>
            <a:r>
              <a:rPr lang="en-AU" sz="3600" i="1" dirty="0"/>
              <a:t>state</a:t>
            </a:r>
            <a:r>
              <a:rPr lang="en-AU" sz="3600" dirty="0"/>
              <a:t> (any hardware and software settings that can be changed while running, for observations or engineering tests).</a:t>
            </a:r>
          </a:p>
          <a:p>
            <a:pPr lvl="1"/>
            <a:r>
              <a:rPr lang="en-AU" sz="3600" dirty="0"/>
              <a:t>Telescope </a:t>
            </a:r>
            <a:r>
              <a:rPr lang="en-AU" sz="3600" i="1" dirty="0"/>
              <a:t>telemetry</a:t>
            </a:r>
            <a:r>
              <a:rPr lang="en-AU" sz="3600" dirty="0"/>
              <a:t> (sensor data describing the health or performance of the hardware and software).</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2614270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16</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Monitor and Control (M&amp;C)</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normAutofit/>
          </a:bodyPr>
          <a:lstStyle/>
          <a:p>
            <a:pPr marL="0" indent="0">
              <a:buNone/>
            </a:pPr>
            <a:endParaRPr lang="en-AU" sz="5400" dirty="0"/>
          </a:p>
          <a:p>
            <a:pPr marL="0" indent="0">
              <a:buNone/>
            </a:pPr>
            <a:endParaRPr lang="en-AU" sz="5400" dirty="0"/>
          </a:p>
          <a:p>
            <a:pPr marL="0" indent="0" algn="ctr">
              <a:buNone/>
            </a:pPr>
            <a:r>
              <a:rPr lang="en-AU" sz="5400" dirty="0"/>
              <a:t>Telescope Configuration</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1983701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17</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Telescope configuration</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normAutofit/>
          </a:bodyPr>
          <a:lstStyle/>
          <a:p>
            <a:r>
              <a:rPr lang="en-AU" sz="3600" dirty="0"/>
              <a:t>This covers any aspect of the telescope hardware or software that can’t be changed at run-time, in software.</a:t>
            </a:r>
          </a:p>
          <a:p>
            <a:r>
              <a:rPr lang="en-AU" sz="3600" dirty="0"/>
              <a:t>Examples include physical positions of tiles, connectivity (what tile is connected to which port on which receiver, software version numbers, data paths through the correlator, etc).</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1950553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18</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Telescope configuration</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normAutofit/>
          </a:bodyPr>
          <a:lstStyle/>
          <a:p>
            <a:r>
              <a:rPr lang="en-AU" sz="3600" dirty="0"/>
              <a:t>The actual, physical configuration can only be changed by human beings.</a:t>
            </a:r>
          </a:p>
          <a:p>
            <a:r>
              <a:rPr lang="en-AU" sz="3600" dirty="0"/>
              <a:t>The M&amp;C system needs a representation of that physical configuration, and that representation must be kept up to date, using:</a:t>
            </a:r>
          </a:p>
          <a:p>
            <a:pPr lvl="1"/>
            <a:r>
              <a:rPr lang="en-AU" sz="3200" dirty="0"/>
              <a:t>A web GUI for entering tile positions, cable types and lengths, connectivity, etc, into a PostgreSQL database.</a:t>
            </a:r>
          </a:p>
          <a:p>
            <a:pPr lvl="1"/>
            <a:r>
              <a:rPr lang="en-AU" sz="3200" dirty="0"/>
              <a:t>Automatic detection using tile/receiver/etc numbers embedded in the data stream.</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1387699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19</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Design Goal:</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lstStyle/>
          <a:p>
            <a:pPr marL="0" indent="0">
              <a:buNone/>
            </a:pPr>
            <a:endParaRPr lang="en-AU" dirty="0">
              <a:solidFill>
                <a:srgbClr val="FF0000"/>
              </a:solidFill>
            </a:endParaRPr>
          </a:p>
          <a:p>
            <a:pPr marL="0" indent="0">
              <a:buNone/>
            </a:pPr>
            <a:endParaRPr lang="en-AU" sz="4400" dirty="0">
              <a:solidFill>
                <a:srgbClr val="FF0000"/>
              </a:solidFill>
            </a:endParaRPr>
          </a:p>
          <a:p>
            <a:pPr marL="0" indent="0">
              <a:buNone/>
            </a:pPr>
            <a:r>
              <a:rPr lang="en-AU" sz="4400" dirty="0">
                <a:solidFill>
                  <a:srgbClr val="0070C0"/>
                </a:solidFill>
              </a:rPr>
              <a:t>The representation of the physical configuration should store not just what the telescope is like ‘now’, but what it was like at all times in the past.</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837060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2181D86-00FD-464C-882A-845DC07C61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1627" y="1991678"/>
            <a:ext cx="1748532" cy="983239"/>
          </a:xfrm>
          <a:prstGeom prst="rect">
            <a:avLst/>
          </a:prstGeom>
        </p:spPr>
      </p:pic>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2</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pic>
        <p:nvPicPr>
          <p:cNvPr id="11" name="Picture 10">
            <a:extLst>
              <a:ext uri="{FF2B5EF4-FFF2-40B4-BE49-F238E27FC236}">
                <a16:creationId xmlns:a16="http://schemas.microsoft.com/office/drawing/2014/main" id="{C1E1989B-3664-4042-B3F4-3C078BD87E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7969" y="2748071"/>
            <a:ext cx="1603235" cy="1625855"/>
          </a:xfrm>
          <a:prstGeom prst="rect">
            <a:avLst/>
          </a:prstGeom>
        </p:spPr>
      </p:pic>
      <p:pic>
        <p:nvPicPr>
          <p:cNvPr id="12" name="Picture 11">
            <a:extLst>
              <a:ext uri="{FF2B5EF4-FFF2-40B4-BE49-F238E27FC236}">
                <a16:creationId xmlns:a16="http://schemas.microsoft.com/office/drawing/2014/main" id="{40E1761A-9443-476D-A438-EB3ABBB341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1355" y="3280236"/>
            <a:ext cx="1921188" cy="622695"/>
          </a:xfrm>
          <a:prstGeom prst="rect">
            <a:avLst/>
          </a:prstGeom>
        </p:spPr>
      </p:pic>
      <p:pic>
        <p:nvPicPr>
          <p:cNvPr id="15" name="Picture 14">
            <a:extLst>
              <a:ext uri="{FF2B5EF4-FFF2-40B4-BE49-F238E27FC236}">
                <a16:creationId xmlns:a16="http://schemas.microsoft.com/office/drawing/2014/main" id="{52A3C6C4-883C-4292-ADAD-56E060564F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4119" y="1249775"/>
            <a:ext cx="1572169" cy="783464"/>
          </a:xfrm>
          <a:prstGeom prst="rect">
            <a:avLst/>
          </a:prstGeom>
        </p:spPr>
      </p:pic>
      <p:pic>
        <p:nvPicPr>
          <p:cNvPr id="16" name="Picture 15">
            <a:extLst>
              <a:ext uri="{FF2B5EF4-FFF2-40B4-BE49-F238E27FC236}">
                <a16:creationId xmlns:a16="http://schemas.microsoft.com/office/drawing/2014/main" id="{B51C8A05-F579-408A-8EB4-44E457EA82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6098" y="2423411"/>
            <a:ext cx="1778535" cy="516900"/>
          </a:xfrm>
          <a:prstGeom prst="rect">
            <a:avLst/>
          </a:prstGeom>
        </p:spPr>
      </p:pic>
      <p:pic>
        <p:nvPicPr>
          <p:cNvPr id="17" name="Picture 16">
            <a:extLst>
              <a:ext uri="{FF2B5EF4-FFF2-40B4-BE49-F238E27FC236}">
                <a16:creationId xmlns:a16="http://schemas.microsoft.com/office/drawing/2014/main" id="{7F33B012-0366-4905-860D-0DA6190171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68053" y="2218073"/>
            <a:ext cx="1485785" cy="742220"/>
          </a:xfrm>
          <a:prstGeom prst="rect">
            <a:avLst/>
          </a:prstGeom>
        </p:spPr>
      </p:pic>
      <p:pic>
        <p:nvPicPr>
          <p:cNvPr id="18" name="Picture 17">
            <a:extLst>
              <a:ext uri="{FF2B5EF4-FFF2-40B4-BE49-F238E27FC236}">
                <a16:creationId xmlns:a16="http://schemas.microsoft.com/office/drawing/2014/main" id="{807354B7-FBFD-42AD-B83F-CD10950508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52847" y="3204806"/>
            <a:ext cx="1023231" cy="1023988"/>
          </a:xfrm>
          <a:prstGeom prst="rect">
            <a:avLst/>
          </a:prstGeom>
        </p:spPr>
      </p:pic>
      <p:pic>
        <p:nvPicPr>
          <p:cNvPr id="19" name="Picture 18">
            <a:extLst>
              <a:ext uri="{FF2B5EF4-FFF2-40B4-BE49-F238E27FC236}">
                <a16:creationId xmlns:a16="http://schemas.microsoft.com/office/drawing/2014/main" id="{C9122E25-76F2-47A0-AF0E-91B24FF3BB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01575" y="3317410"/>
            <a:ext cx="1514564" cy="756987"/>
          </a:xfrm>
          <a:prstGeom prst="rect">
            <a:avLst/>
          </a:prstGeom>
        </p:spPr>
      </p:pic>
      <p:pic>
        <p:nvPicPr>
          <p:cNvPr id="20" name="Picture 19">
            <a:extLst>
              <a:ext uri="{FF2B5EF4-FFF2-40B4-BE49-F238E27FC236}">
                <a16:creationId xmlns:a16="http://schemas.microsoft.com/office/drawing/2014/main" id="{C6C5EBE1-87E0-4A8C-B0BB-C907889D74D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09892" y="4431513"/>
            <a:ext cx="2119397" cy="548924"/>
          </a:xfrm>
          <a:prstGeom prst="rect">
            <a:avLst/>
          </a:prstGeom>
        </p:spPr>
      </p:pic>
      <p:pic>
        <p:nvPicPr>
          <p:cNvPr id="21" name="Picture 20">
            <a:extLst>
              <a:ext uri="{FF2B5EF4-FFF2-40B4-BE49-F238E27FC236}">
                <a16:creationId xmlns:a16="http://schemas.microsoft.com/office/drawing/2014/main" id="{12B98FEF-E519-4449-BA93-241A6FD29E2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69934" y="4397753"/>
            <a:ext cx="1899305" cy="848845"/>
          </a:xfrm>
          <a:prstGeom prst="rect">
            <a:avLst/>
          </a:prstGeom>
        </p:spPr>
      </p:pic>
      <p:pic>
        <p:nvPicPr>
          <p:cNvPr id="22" name="Picture 21">
            <a:extLst>
              <a:ext uri="{FF2B5EF4-FFF2-40B4-BE49-F238E27FC236}">
                <a16:creationId xmlns:a16="http://schemas.microsoft.com/office/drawing/2014/main" id="{3422810E-EEC7-4907-B82C-ECBF3ADE014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09379" y="5339536"/>
            <a:ext cx="1254431" cy="617955"/>
          </a:xfrm>
          <a:prstGeom prst="rect">
            <a:avLst/>
          </a:prstGeom>
        </p:spPr>
      </p:pic>
      <p:pic>
        <p:nvPicPr>
          <p:cNvPr id="23" name="Picture 22">
            <a:extLst>
              <a:ext uri="{FF2B5EF4-FFF2-40B4-BE49-F238E27FC236}">
                <a16:creationId xmlns:a16="http://schemas.microsoft.com/office/drawing/2014/main" id="{6FEBA11A-9565-4EFE-A1F9-F42EF52F725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91695" y="5499900"/>
            <a:ext cx="1472037" cy="483827"/>
          </a:xfrm>
          <a:prstGeom prst="rect">
            <a:avLst/>
          </a:prstGeom>
        </p:spPr>
      </p:pic>
      <p:pic>
        <p:nvPicPr>
          <p:cNvPr id="24" name="Picture 23">
            <a:extLst>
              <a:ext uri="{FF2B5EF4-FFF2-40B4-BE49-F238E27FC236}">
                <a16:creationId xmlns:a16="http://schemas.microsoft.com/office/drawing/2014/main" id="{AD9CACE4-9CBA-4215-9C69-3883FE21EBE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41106" y="5426628"/>
            <a:ext cx="1940847" cy="570296"/>
          </a:xfrm>
          <a:prstGeom prst="rect">
            <a:avLst/>
          </a:prstGeom>
        </p:spPr>
      </p:pic>
      <p:pic>
        <p:nvPicPr>
          <p:cNvPr id="25" name="Picture 24">
            <a:extLst>
              <a:ext uri="{FF2B5EF4-FFF2-40B4-BE49-F238E27FC236}">
                <a16:creationId xmlns:a16="http://schemas.microsoft.com/office/drawing/2014/main" id="{1E6481BF-F199-465E-A8B9-865EB23677D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08359" y="5281862"/>
            <a:ext cx="1822432" cy="781147"/>
          </a:xfrm>
          <a:prstGeom prst="rect">
            <a:avLst/>
          </a:prstGeom>
        </p:spPr>
      </p:pic>
      <p:pic>
        <p:nvPicPr>
          <p:cNvPr id="26" name="Picture 25">
            <a:extLst>
              <a:ext uri="{FF2B5EF4-FFF2-40B4-BE49-F238E27FC236}">
                <a16:creationId xmlns:a16="http://schemas.microsoft.com/office/drawing/2014/main" id="{7EEDB729-8253-41A3-9ABB-29777BC4ECB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941623" y="1385486"/>
            <a:ext cx="2105607" cy="368179"/>
          </a:xfrm>
          <a:prstGeom prst="rect">
            <a:avLst/>
          </a:prstGeom>
        </p:spPr>
      </p:pic>
      <p:pic>
        <p:nvPicPr>
          <p:cNvPr id="27" name="Picture 26">
            <a:extLst>
              <a:ext uri="{FF2B5EF4-FFF2-40B4-BE49-F238E27FC236}">
                <a16:creationId xmlns:a16="http://schemas.microsoft.com/office/drawing/2014/main" id="{30C76A50-394A-4961-92FB-CC16CD231BD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06153" y="1084028"/>
            <a:ext cx="2031595" cy="1117063"/>
          </a:xfrm>
          <a:prstGeom prst="rect">
            <a:avLst/>
          </a:prstGeom>
        </p:spPr>
      </p:pic>
      <p:pic>
        <p:nvPicPr>
          <p:cNvPr id="29" name="Picture 28">
            <a:extLst>
              <a:ext uri="{FF2B5EF4-FFF2-40B4-BE49-F238E27FC236}">
                <a16:creationId xmlns:a16="http://schemas.microsoft.com/office/drawing/2014/main" id="{63E6D791-F63C-4B28-9042-4F7F88DBD84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99388" y="4167900"/>
            <a:ext cx="1004843" cy="1004843"/>
          </a:xfrm>
          <a:prstGeom prst="rect">
            <a:avLst/>
          </a:prstGeom>
        </p:spPr>
      </p:pic>
      <p:pic>
        <p:nvPicPr>
          <p:cNvPr id="30" name="Picture 29">
            <a:extLst>
              <a:ext uri="{FF2B5EF4-FFF2-40B4-BE49-F238E27FC236}">
                <a16:creationId xmlns:a16="http://schemas.microsoft.com/office/drawing/2014/main" id="{BAE7D73F-7832-4422-8B90-93C067B1F66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304707" y="1169568"/>
            <a:ext cx="922671" cy="922671"/>
          </a:xfrm>
          <a:prstGeom prst="rect">
            <a:avLst/>
          </a:prstGeom>
        </p:spPr>
      </p:pic>
      <p:pic>
        <p:nvPicPr>
          <p:cNvPr id="31" name="Picture 30">
            <a:extLst>
              <a:ext uri="{FF2B5EF4-FFF2-40B4-BE49-F238E27FC236}">
                <a16:creationId xmlns:a16="http://schemas.microsoft.com/office/drawing/2014/main" id="{D9514A4A-6536-4B88-A339-FD359CD2D3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531055" y="1958602"/>
            <a:ext cx="1357848" cy="848655"/>
          </a:xfrm>
          <a:prstGeom prst="rect">
            <a:avLst/>
          </a:prstGeom>
        </p:spPr>
      </p:pic>
      <p:pic>
        <p:nvPicPr>
          <p:cNvPr id="32" name="Picture 31">
            <a:extLst>
              <a:ext uri="{FF2B5EF4-FFF2-40B4-BE49-F238E27FC236}">
                <a16:creationId xmlns:a16="http://schemas.microsoft.com/office/drawing/2014/main" id="{CB0E5A3A-3216-48FC-A70C-ECC93A5D36E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768249" y="4401368"/>
            <a:ext cx="1695483" cy="587179"/>
          </a:xfrm>
          <a:prstGeom prst="rect">
            <a:avLst/>
          </a:prstGeom>
        </p:spPr>
      </p:pic>
      <p:sp>
        <p:nvSpPr>
          <p:cNvPr id="34" name="Footer Placeholder 3">
            <a:extLst>
              <a:ext uri="{FF2B5EF4-FFF2-40B4-BE49-F238E27FC236}">
                <a16:creationId xmlns:a16="http://schemas.microsoft.com/office/drawing/2014/main" id="{7E5544F3-C72F-474F-85F4-B00C733FEAEA}"/>
              </a:ext>
            </a:extLst>
          </p:cNvPr>
          <p:cNvSpPr txBox="1">
            <a:spLocks/>
          </p:cNvSpPr>
          <p:nvPr/>
        </p:nvSpPr>
        <p:spPr>
          <a:xfrm>
            <a:off x="485220" y="6329548"/>
            <a:ext cx="735833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t>The Murchison Widefield Array</a:t>
            </a:r>
          </a:p>
        </p:txBody>
      </p:sp>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72164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MWA Partner Institutions</a:t>
            </a:r>
          </a:p>
        </p:txBody>
      </p:sp>
      <p:sp>
        <p:nvSpPr>
          <p:cNvPr id="3" name="Footer Placeholder 2">
            <a:extLst>
              <a:ext uri="{FF2B5EF4-FFF2-40B4-BE49-F238E27FC236}">
                <a16:creationId xmlns:a16="http://schemas.microsoft.com/office/drawing/2014/main" id="{7303FC55-61B9-4E82-9517-A71F08EBCCCD}"/>
              </a:ext>
            </a:extLst>
          </p:cNvPr>
          <p:cNvSpPr>
            <a:spLocks noGrp="1"/>
          </p:cNvSpPr>
          <p:nvPr>
            <p:ph type="ftr" sz="quarter" idx="11"/>
          </p:nvPr>
        </p:nvSpPr>
        <p:spPr/>
        <p:txBody>
          <a:bodyPr/>
          <a:lstStyle/>
          <a:p>
            <a:r>
              <a:rPr lang="en-US"/>
              <a:t>MWA Monitoring and Control</a:t>
            </a:r>
            <a:endParaRPr lang="en-AU"/>
          </a:p>
        </p:txBody>
      </p:sp>
    </p:spTree>
    <p:extLst>
      <p:ext uri="{BB962C8B-B14F-4D97-AF65-F5344CB8AC3E}">
        <p14:creationId xmlns:p14="http://schemas.microsoft.com/office/powerpoint/2010/main" val="2743400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20</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Lesson Learnt:</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lstStyle/>
          <a:p>
            <a:pPr marL="0" indent="0">
              <a:buNone/>
            </a:pPr>
            <a:endParaRPr lang="en-AU" dirty="0">
              <a:solidFill>
                <a:srgbClr val="FF0000"/>
              </a:solidFill>
            </a:endParaRPr>
          </a:p>
          <a:p>
            <a:pPr marL="0" indent="0">
              <a:buNone/>
            </a:pPr>
            <a:r>
              <a:rPr lang="en-AU" sz="4400" dirty="0">
                <a:solidFill>
                  <a:srgbClr val="FF0000"/>
                </a:solidFill>
              </a:rPr>
              <a:t>Wherever possible, give every digital hardware component a unique serial number, and every software component a version number. Pass all those serial numbers and version numbers along in the data stream, and record them with the data!</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3895152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21</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Monitor and Control (M&amp;C)</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normAutofit/>
          </a:bodyPr>
          <a:lstStyle/>
          <a:p>
            <a:pPr marL="0" indent="0">
              <a:buNone/>
            </a:pPr>
            <a:endParaRPr lang="en-AU" sz="5400" dirty="0"/>
          </a:p>
          <a:p>
            <a:pPr marL="0" indent="0">
              <a:buNone/>
            </a:pPr>
            <a:endParaRPr lang="en-AU" sz="5400" dirty="0"/>
          </a:p>
          <a:p>
            <a:pPr marL="0" indent="0" algn="ctr">
              <a:buNone/>
            </a:pPr>
            <a:r>
              <a:rPr lang="en-AU" sz="5400" dirty="0"/>
              <a:t>Telescope State</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653206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22</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Telescope state</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lstStyle/>
          <a:p>
            <a:r>
              <a:rPr lang="en-AU" dirty="0"/>
              <a:t>Represents every hardware and software setting that can be changed at run-time, either for observations or for engineering tests.</a:t>
            </a:r>
          </a:p>
          <a:p>
            <a:r>
              <a:rPr lang="en-AU" dirty="0"/>
              <a:t>Examples include analogue attenuations, channel selection, beamformer parameters, time/frequency averaging settings, whether data is being captured or not, etc.</a:t>
            </a:r>
          </a:p>
          <a:p>
            <a:r>
              <a:rPr lang="en-AU" dirty="0"/>
              <a:t>Every setting has a </a:t>
            </a:r>
            <a:r>
              <a:rPr lang="en-AU" i="1" dirty="0"/>
              <a:t>desired</a:t>
            </a:r>
            <a:r>
              <a:rPr lang="en-AU" dirty="0"/>
              <a:t> state (what the user wanted it to be, at any particular time) and an </a:t>
            </a:r>
            <a:r>
              <a:rPr lang="en-AU" i="1" dirty="0"/>
              <a:t>actual</a:t>
            </a:r>
            <a:r>
              <a:rPr lang="en-AU" dirty="0"/>
              <a:t> state (what it was actually known to be at that time, or that the actual hardware state was unknown).</a:t>
            </a:r>
          </a:p>
          <a:p>
            <a:r>
              <a:rPr lang="en-AU" dirty="0"/>
              <a:t>The reality of working with a ‘large N’ telescope means that the desired state of the telescope, as defined by the observing schedule, will never completely match the actual state.</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1221518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23</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Telescope state</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normAutofit lnSpcReduction="10000"/>
          </a:bodyPr>
          <a:lstStyle/>
          <a:p>
            <a:r>
              <a:rPr lang="en-AU" dirty="0"/>
              <a:t>The state (desired and actual) is stored in a PostgreSQL database, and every row in every table contains a time range (</a:t>
            </a:r>
            <a:r>
              <a:rPr lang="en-AU" dirty="0" err="1"/>
              <a:t>starttime</a:t>
            </a:r>
            <a:r>
              <a:rPr lang="en-AU" dirty="0"/>
              <a:t> and </a:t>
            </a:r>
            <a:r>
              <a:rPr lang="en-AU" dirty="0" err="1"/>
              <a:t>stoptime</a:t>
            </a:r>
            <a:r>
              <a:rPr lang="en-AU" dirty="0"/>
              <a:t> columns) for which that state entry applies.</a:t>
            </a:r>
          </a:p>
          <a:p>
            <a:r>
              <a:rPr lang="en-AU" dirty="0"/>
              <a:t>The contents of the ‘desired state’ tables form the telescope </a:t>
            </a:r>
            <a:r>
              <a:rPr lang="en-AU" i="1" dirty="0"/>
              <a:t>schedule</a:t>
            </a:r>
            <a:r>
              <a:rPr lang="en-AU" dirty="0"/>
              <a:t>, defining what it should be, or should have been, doing at any given time.</a:t>
            </a:r>
          </a:p>
          <a:p>
            <a:r>
              <a:rPr lang="en-AU" dirty="0"/>
              <a:t>One or more ‘observation controllers’ run continuously, reading the ‘desired state’ tables and communicating with all the hardware and software elements of the telescope to command them to change state as and when the schedule specifies.</a:t>
            </a:r>
          </a:p>
          <a:p>
            <a:r>
              <a:rPr lang="en-AU" dirty="0"/>
              <a:t>The observation controller/s, along with other software monitoring the status of different elements, maintain another set of tables with the </a:t>
            </a:r>
            <a:r>
              <a:rPr lang="en-AU" i="1" dirty="0"/>
              <a:t>actual</a:t>
            </a:r>
            <a:r>
              <a:rPr lang="en-AU" dirty="0"/>
              <a:t> state of every element of the telescope, at all times.</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3103397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24</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Lesson Learnt:</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lstStyle/>
          <a:p>
            <a:pPr marL="0" indent="0">
              <a:buNone/>
            </a:pPr>
            <a:endParaRPr lang="en-AU" dirty="0">
              <a:solidFill>
                <a:srgbClr val="FF0000"/>
              </a:solidFill>
            </a:endParaRPr>
          </a:p>
          <a:p>
            <a:pPr marL="0" indent="0">
              <a:buNone/>
            </a:pPr>
            <a:r>
              <a:rPr lang="en-AU" sz="4400" dirty="0">
                <a:solidFill>
                  <a:srgbClr val="FF0000"/>
                </a:solidFill>
              </a:rPr>
              <a:t>Part of the process of requesting an observation should be defining ‘minimum useful’ thresholds for that observation, in terms of number of elements working, RFI level, etc, because a 100% functional telescope will never exist.</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2361541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25</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Monitor and Control (M&amp;C)</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normAutofit/>
          </a:bodyPr>
          <a:lstStyle/>
          <a:p>
            <a:pPr marL="0" indent="0">
              <a:buNone/>
            </a:pPr>
            <a:endParaRPr lang="en-AU" sz="5400" dirty="0"/>
          </a:p>
          <a:p>
            <a:pPr marL="0" indent="0">
              <a:buNone/>
            </a:pPr>
            <a:endParaRPr lang="en-AU" sz="5400" dirty="0"/>
          </a:p>
          <a:p>
            <a:pPr marL="0" indent="0" algn="ctr">
              <a:buNone/>
            </a:pPr>
            <a:r>
              <a:rPr lang="en-AU" sz="5400" dirty="0"/>
              <a:t>Telescope Telemetry</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1701477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26</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Telescope telemetry</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normAutofit lnSpcReduction="10000"/>
          </a:bodyPr>
          <a:lstStyle/>
          <a:p>
            <a:r>
              <a:rPr lang="en-AU" sz="3200" dirty="0"/>
              <a:t>Measurements of temperature, voltage, current, fan speed, humidity, network switch traffic, SQL database activity, etc, from around the telescope.</a:t>
            </a:r>
          </a:p>
          <a:p>
            <a:r>
              <a:rPr lang="en-AU" sz="3200" dirty="0"/>
              <a:t>They could be:</a:t>
            </a:r>
          </a:p>
          <a:p>
            <a:pPr lvl="1"/>
            <a:r>
              <a:rPr lang="en-AU" sz="2800" dirty="0"/>
              <a:t>Measurements that need to be recorded with the data, and used during the data reduction (analogue beamformer temperatures, for example).</a:t>
            </a:r>
          </a:p>
          <a:p>
            <a:pPr lvl="1"/>
            <a:r>
              <a:rPr lang="en-AU" sz="2800" dirty="0"/>
              <a:t>Measurements that might be used to diagnose problems found in the data at some later time, so should be saved in case they are needed.</a:t>
            </a:r>
          </a:p>
          <a:p>
            <a:pPr lvl="1"/>
            <a:r>
              <a:rPr lang="en-AU" sz="2800" dirty="0"/>
              <a:t>Measurements that should be monitored in real-time to detect and mitigate faults (server fan speed, motherboard temperature, etc), but aren’t worth keeping forever.</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2485088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27</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Telemetry in the MWA</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normAutofit lnSpcReduction="10000"/>
          </a:bodyPr>
          <a:lstStyle/>
          <a:p>
            <a:r>
              <a:rPr lang="en-AU" dirty="0"/>
              <a:t>Icinga2 for fault detection, reporting, and actions to prevent physical damage. It has a web interface to view faults and schedule downtime, alerts the operations team via email/SMS/etc, and triggers automatic actions like shutting down power supplies.</a:t>
            </a:r>
          </a:p>
          <a:p>
            <a:r>
              <a:rPr lang="en-AU" dirty="0"/>
              <a:t>Graphite/Carbon for ‘round-robin’ databases of over 10000 time-series telemetry data sources, each tuned to store data for a certain time and time-average old data for longer periods. It also lets the user visualise the time series data in configurable web dashboards.</a:t>
            </a:r>
          </a:p>
          <a:p>
            <a:r>
              <a:rPr lang="en-AU" dirty="0" err="1"/>
              <a:t>Observium</a:t>
            </a:r>
            <a:r>
              <a:rPr lang="en-AU" dirty="0"/>
              <a:t> to monitor port status and traffic on all of our network switches, via SNMP.</a:t>
            </a:r>
          </a:p>
          <a:p>
            <a:r>
              <a:rPr lang="en-AU" dirty="0"/>
              <a:t>PostgreSQL to record telemetry data that is (or might be) relevant to the telescope data products.</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1869942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DA881-2FA1-4BE7-9122-C48F28F0983E}"/>
              </a:ext>
            </a:extLst>
          </p:cNvPr>
          <p:cNvSpPr>
            <a:spLocks noGrp="1"/>
          </p:cNvSpPr>
          <p:nvPr>
            <p:ph type="title"/>
          </p:nvPr>
        </p:nvSpPr>
        <p:spPr/>
        <p:txBody>
          <a:bodyPr/>
          <a:lstStyle/>
          <a:p>
            <a:endParaRPr lang="en-US"/>
          </a:p>
        </p:txBody>
      </p:sp>
      <p:pic>
        <p:nvPicPr>
          <p:cNvPr id="7" name="Content Placeholder 6" descr="A screenshot of a cell phone&#10;&#10;Description automatically generated">
            <a:extLst>
              <a:ext uri="{FF2B5EF4-FFF2-40B4-BE49-F238E27FC236}">
                <a16:creationId xmlns:a16="http://schemas.microsoft.com/office/drawing/2014/main" id="{6E97E0D6-A6CE-492B-9ACA-F60F0E6E0A5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8121" cy="6263014"/>
          </a:xfrm>
        </p:spPr>
      </p:pic>
      <p:sp>
        <p:nvSpPr>
          <p:cNvPr id="4" name="Footer Placeholder 3">
            <a:extLst>
              <a:ext uri="{FF2B5EF4-FFF2-40B4-BE49-F238E27FC236}">
                <a16:creationId xmlns:a16="http://schemas.microsoft.com/office/drawing/2014/main" id="{9477A4AE-1A80-4328-9AA1-0D57560E1DC9}"/>
              </a:ext>
            </a:extLst>
          </p:cNvPr>
          <p:cNvSpPr>
            <a:spLocks noGrp="1"/>
          </p:cNvSpPr>
          <p:nvPr>
            <p:ph type="ftr" sz="quarter" idx="11"/>
          </p:nvPr>
        </p:nvSpPr>
        <p:spPr/>
        <p:txBody>
          <a:bodyPr/>
          <a:lstStyle/>
          <a:p>
            <a:r>
              <a:rPr lang="en-US"/>
              <a:t>MWA Monitoring and Control</a:t>
            </a:r>
            <a:endParaRPr lang="en-AU"/>
          </a:p>
        </p:txBody>
      </p:sp>
      <p:sp>
        <p:nvSpPr>
          <p:cNvPr id="5" name="Slide Number Placeholder 4">
            <a:extLst>
              <a:ext uri="{FF2B5EF4-FFF2-40B4-BE49-F238E27FC236}">
                <a16:creationId xmlns:a16="http://schemas.microsoft.com/office/drawing/2014/main" id="{D18912F4-A000-4576-A87B-045DE6EE85EC}"/>
              </a:ext>
            </a:extLst>
          </p:cNvPr>
          <p:cNvSpPr>
            <a:spLocks noGrp="1"/>
          </p:cNvSpPr>
          <p:nvPr>
            <p:ph type="sldNum" sz="quarter" idx="12"/>
          </p:nvPr>
        </p:nvSpPr>
        <p:spPr/>
        <p:txBody>
          <a:bodyPr/>
          <a:lstStyle/>
          <a:p>
            <a:fld id="{55D3EB6E-7FCE-4468-A5DA-5C7E98C6D4DA}" type="slidenum">
              <a:rPr lang="en-AU" smtClean="0"/>
              <a:t>28</a:t>
            </a:fld>
            <a:endParaRPr lang="en-AU"/>
          </a:p>
        </p:txBody>
      </p:sp>
      <p:sp>
        <p:nvSpPr>
          <p:cNvPr id="8" name="TextBox 7">
            <a:extLst>
              <a:ext uri="{FF2B5EF4-FFF2-40B4-BE49-F238E27FC236}">
                <a16:creationId xmlns:a16="http://schemas.microsoft.com/office/drawing/2014/main" id="{8BB524C3-C3C0-4CB9-B17E-FE2C7B77B89B}"/>
              </a:ext>
            </a:extLst>
          </p:cNvPr>
          <p:cNvSpPr txBox="1"/>
          <p:nvPr/>
        </p:nvSpPr>
        <p:spPr>
          <a:xfrm>
            <a:off x="3494761" y="5649263"/>
            <a:ext cx="4201439" cy="523220"/>
          </a:xfrm>
          <a:prstGeom prst="rect">
            <a:avLst/>
          </a:prstGeom>
          <a:noFill/>
        </p:spPr>
        <p:txBody>
          <a:bodyPr wrap="square" rtlCol="0">
            <a:spAutoFit/>
          </a:bodyPr>
          <a:lstStyle/>
          <a:p>
            <a:r>
              <a:rPr lang="en-AU" sz="2800" dirty="0"/>
              <a:t>1113 services on 266 hosts</a:t>
            </a:r>
            <a:endParaRPr lang="en-US" sz="2800" dirty="0"/>
          </a:p>
        </p:txBody>
      </p:sp>
    </p:spTree>
    <p:extLst>
      <p:ext uri="{BB962C8B-B14F-4D97-AF65-F5344CB8AC3E}">
        <p14:creationId xmlns:p14="http://schemas.microsoft.com/office/powerpoint/2010/main" val="2689129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29</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Lesson Learnt:</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lstStyle/>
          <a:p>
            <a:pPr marL="0" indent="0">
              <a:buNone/>
            </a:pPr>
            <a:endParaRPr lang="en-AU" dirty="0">
              <a:solidFill>
                <a:srgbClr val="FF0000"/>
              </a:solidFill>
            </a:endParaRPr>
          </a:p>
          <a:p>
            <a:pPr marL="0" indent="0">
              <a:buNone/>
            </a:pPr>
            <a:r>
              <a:rPr lang="en-AU" sz="4400" dirty="0">
                <a:solidFill>
                  <a:srgbClr val="FF0000"/>
                </a:solidFill>
              </a:rPr>
              <a:t>Decide early how to manage these three classes of telemetry (SQL database, round-robin database, text files, etc), but be prepared for measurements to change category after a few years.</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2793508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3</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72164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The Murchison Widefield Array</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normAutofit lnSpcReduction="10000"/>
          </a:bodyPr>
          <a:lstStyle/>
          <a:p>
            <a:r>
              <a:rPr lang="en-AU" dirty="0"/>
              <a:t>A radio telescope in the Murchison region of WA, fully operational since mid 2013. I’ve been working on M&amp;C software since 2007.</a:t>
            </a:r>
          </a:p>
          <a:p>
            <a:r>
              <a:rPr lang="en-AU" dirty="0"/>
              <a:t>Consists of 256 ‘tiles’ (each a 5m x 5m square with 16 dual-polarisation dipoles in a grid, and an analogue beamformer).</a:t>
            </a:r>
          </a:p>
          <a:p>
            <a:r>
              <a:rPr lang="en-AU" dirty="0"/>
              <a:t>Sixteen ‘receivers’ out in the desert, each connected to eight tiles (which 128 tiles depend on the configuration – long baseline versus compact).</a:t>
            </a:r>
          </a:p>
          <a:p>
            <a:r>
              <a:rPr lang="en-AU" dirty="0"/>
              <a:t>X and Y polarisations from these 128 tiles are digitised at 655.36 MHz and split into 256 coarse channels, each 1.28 MHz wide.</a:t>
            </a:r>
          </a:p>
          <a:p>
            <a:r>
              <a:rPr lang="en-AU" dirty="0"/>
              <a:t>An arbitrary set of 24 of these coarse channels are sent via fibre to the control building for further channelization (into a total of 3072 fine channels, each 10 kHz wide) and correlation.</a:t>
            </a:r>
          </a:p>
          <a:p>
            <a:r>
              <a:rPr lang="en-AU" dirty="0"/>
              <a:t>Correlated visibility data is sent to Perth for archiving over a 10 Gbit link.</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3152531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30</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Lesson Learnt:</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lstStyle/>
          <a:p>
            <a:pPr marL="0" indent="0">
              <a:buNone/>
            </a:pPr>
            <a:endParaRPr lang="en-AU" dirty="0">
              <a:solidFill>
                <a:srgbClr val="FF0000"/>
              </a:solidFill>
            </a:endParaRPr>
          </a:p>
          <a:p>
            <a:pPr marL="0" indent="0">
              <a:buNone/>
            </a:pPr>
            <a:r>
              <a:rPr lang="en-AU" sz="4400" dirty="0">
                <a:solidFill>
                  <a:srgbClr val="FF0000"/>
                </a:solidFill>
              </a:rPr>
              <a:t>If you store telemetry data in a text file, don’t just write it to a log file embedded in the usual error/debugging messages. Use a human readable log file for errors and debugging, and a CSV file (or similar) for telemetry data.</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3598777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31</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Lesson Learnt:</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lstStyle/>
          <a:p>
            <a:pPr marL="0" indent="0">
              <a:buNone/>
            </a:pPr>
            <a:endParaRPr lang="en-AU" dirty="0">
              <a:solidFill>
                <a:srgbClr val="FF0000"/>
              </a:solidFill>
            </a:endParaRPr>
          </a:p>
          <a:p>
            <a:pPr marL="0" indent="0">
              <a:buNone/>
            </a:pPr>
            <a:endParaRPr lang="en-AU" sz="4400" dirty="0">
              <a:solidFill>
                <a:srgbClr val="FF0000"/>
              </a:solidFill>
            </a:endParaRPr>
          </a:p>
          <a:p>
            <a:pPr marL="0" indent="0">
              <a:buNone/>
            </a:pPr>
            <a:r>
              <a:rPr lang="en-AU" sz="4400" dirty="0">
                <a:solidFill>
                  <a:srgbClr val="FF0000"/>
                </a:solidFill>
              </a:rPr>
              <a:t>However the telemetry data is stored, build the interface for visualising that data at the same time you start storing it. </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2686528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32</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Lesson Learnt:</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lstStyle/>
          <a:p>
            <a:pPr marL="0" indent="0">
              <a:buNone/>
            </a:pPr>
            <a:endParaRPr lang="en-AU" dirty="0">
              <a:solidFill>
                <a:srgbClr val="FF0000"/>
              </a:solidFill>
            </a:endParaRPr>
          </a:p>
          <a:p>
            <a:pPr marL="0" indent="0">
              <a:buNone/>
            </a:pPr>
            <a:endParaRPr lang="en-AU" sz="4400" dirty="0">
              <a:solidFill>
                <a:srgbClr val="FF0000"/>
              </a:solidFill>
            </a:endParaRPr>
          </a:p>
          <a:p>
            <a:pPr marL="0" indent="0">
              <a:buNone/>
            </a:pPr>
            <a:r>
              <a:rPr lang="en-AU" sz="4400" dirty="0">
                <a:solidFill>
                  <a:srgbClr val="FF0000"/>
                </a:solidFill>
              </a:rPr>
              <a:t>Give every discrete hardware unit at least one bright externally visible power LED, and if it contains a processor, flash an LED in the main loop to show that the software is running.</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2584519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ACD50-5EE1-4457-AA8E-9A1D811E8B3A}"/>
              </a:ext>
            </a:extLst>
          </p:cNvPr>
          <p:cNvSpPr>
            <a:spLocks noGrp="1"/>
          </p:cNvSpPr>
          <p:nvPr>
            <p:ph type="title"/>
          </p:nvPr>
        </p:nvSpPr>
        <p:spPr/>
        <p:txBody>
          <a:bodyPr/>
          <a:lstStyle/>
          <a:p>
            <a:endParaRPr lang="en-US"/>
          </a:p>
        </p:txBody>
      </p:sp>
      <p:pic>
        <p:nvPicPr>
          <p:cNvPr id="7" name="Content Placeholder 6" descr="A picture containing man, white, dog, holding&#10;&#10;Description automatically generated">
            <a:extLst>
              <a:ext uri="{FF2B5EF4-FFF2-40B4-BE49-F238E27FC236}">
                <a16:creationId xmlns:a16="http://schemas.microsoft.com/office/drawing/2014/main" id="{92692334-0754-4F31-81E6-706C58E7BC2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4" name="Footer Placeholder 3">
            <a:extLst>
              <a:ext uri="{FF2B5EF4-FFF2-40B4-BE49-F238E27FC236}">
                <a16:creationId xmlns:a16="http://schemas.microsoft.com/office/drawing/2014/main" id="{A1F5F8FE-8927-4C08-9F33-6B640BC0FA2A}"/>
              </a:ext>
            </a:extLst>
          </p:cNvPr>
          <p:cNvSpPr>
            <a:spLocks noGrp="1"/>
          </p:cNvSpPr>
          <p:nvPr>
            <p:ph type="ftr" sz="quarter" idx="11"/>
          </p:nvPr>
        </p:nvSpPr>
        <p:spPr/>
        <p:txBody>
          <a:bodyPr/>
          <a:lstStyle/>
          <a:p>
            <a:r>
              <a:rPr lang="en-US"/>
              <a:t>MWA Monitoring and Control</a:t>
            </a:r>
            <a:endParaRPr lang="en-AU"/>
          </a:p>
        </p:txBody>
      </p:sp>
      <p:sp>
        <p:nvSpPr>
          <p:cNvPr id="5" name="Slide Number Placeholder 4">
            <a:extLst>
              <a:ext uri="{FF2B5EF4-FFF2-40B4-BE49-F238E27FC236}">
                <a16:creationId xmlns:a16="http://schemas.microsoft.com/office/drawing/2014/main" id="{47C5DDBD-104E-4F6C-8732-C56C1614C777}"/>
              </a:ext>
            </a:extLst>
          </p:cNvPr>
          <p:cNvSpPr>
            <a:spLocks noGrp="1"/>
          </p:cNvSpPr>
          <p:nvPr>
            <p:ph type="sldNum" sz="quarter" idx="12"/>
          </p:nvPr>
        </p:nvSpPr>
        <p:spPr/>
        <p:txBody>
          <a:bodyPr/>
          <a:lstStyle/>
          <a:p>
            <a:fld id="{55D3EB6E-7FCE-4468-A5DA-5C7E98C6D4DA}" type="slidenum">
              <a:rPr lang="en-AU" smtClean="0"/>
              <a:t>33</a:t>
            </a:fld>
            <a:endParaRPr lang="en-AU"/>
          </a:p>
        </p:txBody>
      </p:sp>
      <p:pic>
        <p:nvPicPr>
          <p:cNvPr id="9" name="Picture 8" descr="A picture containing sitting, table, man, computer&#10;&#10;Description automatically generated">
            <a:extLst>
              <a:ext uri="{FF2B5EF4-FFF2-40B4-BE49-F238E27FC236}">
                <a16:creationId xmlns:a16="http://schemas.microsoft.com/office/drawing/2014/main" id="{83F45736-F0D8-4D2D-9376-7F60781EF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690" y="0"/>
            <a:ext cx="10272310" cy="6858000"/>
          </a:xfrm>
          <a:prstGeom prst="rect">
            <a:avLst/>
          </a:prstGeom>
        </p:spPr>
      </p:pic>
    </p:spTree>
    <p:extLst>
      <p:ext uri="{BB962C8B-B14F-4D97-AF65-F5344CB8AC3E}">
        <p14:creationId xmlns:p14="http://schemas.microsoft.com/office/powerpoint/2010/main" val="27856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4062-1DCF-414B-B1F1-C800F6D5D9ED}"/>
              </a:ext>
            </a:extLst>
          </p:cNvPr>
          <p:cNvSpPr>
            <a:spLocks noGrp="1"/>
          </p:cNvSpPr>
          <p:nvPr>
            <p:ph type="title"/>
          </p:nvPr>
        </p:nvSpPr>
        <p:spPr/>
        <p:txBody>
          <a:bodyPr/>
          <a:lstStyle/>
          <a:p>
            <a:endParaRPr lang="en-US"/>
          </a:p>
        </p:txBody>
      </p:sp>
      <p:pic>
        <p:nvPicPr>
          <p:cNvPr id="7" name="Content Placeholder 6" descr="A close up of a computer&#10;&#10;Description automatically generated">
            <a:extLst>
              <a:ext uri="{FF2B5EF4-FFF2-40B4-BE49-F238E27FC236}">
                <a16:creationId xmlns:a16="http://schemas.microsoft.com/office/drawing/2014/main" id="{B726EC49-8C60-4FB1-9163-99734BD8AB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4183" y="-3548040"/>
            <a:ext cx="15080365" cy="11310274"/>
          </a:xfrm>
        </p:spPr>
      </p:pic>
      <p:sp>
        <p:nvSpPr>
          <p:cNvPr id="4" name="Footer Placeholder 3">
            <a:extLst>
              <a:ext uri="{FF2B5EF4-FFF2-40B4-BE49-F238E27FC236}">
                <a16:creationId xmlns:a16="http://schemas.microsoft.com/office/drawing/2014/main" id="{C08BA539-E0FA-4CB3-97FD-1493294BFA6A}"/>
              </a:ext>
            </a:extLst>
          </p:cNvPr>
          <p:cNvSpPr>
            <a:spLocks noGrp="1"/>
          </p:cNvSpPr>
          <p:nvPr>
            <p:ph type="ftr" sz="quarter" idx="11"/>
          </p:nvPr>
        </p:nvSpPr>
        <p:spPr/>
        <p:txBody>
          <a:bodyPr/>
          <a:lstStyle/>
          <a:p>
            <a:r>
              <a:rPr lang="en-US"/>
              <a:t>MWA Monitoring and Control</a:t>
            </a:r>
            <a:endParaRPr lang="en-AU"/>
          </a:p>
        </p:txBody>
      </p:sp>
      <p:sp>
        <p:nvSpPr>
          <p:cNvPr id="5" name="Slide Number Placeholder 4">
            <a:extLst>
              <a:ext uri="{FF2B5EF4-FFF2-40B4-BE49-F238E27FC236}">
                <a16:creationId xmlns:a16="http://schemas.microsoft.com/office/drawing/2014/main" id="{A21C297C-8F95-45EC-8ECC-810325AA3A9A}"/>
              </a:ext>
            </a:extLst>
          </p:cNvPr>
          <p:cNvSpPr>
            <a:spLocks noGrp="1"/>
          </p:cNvSpPr>
          <p:nvPr>
            <p:ph type="sldNum" sz="quarter" idx="12"/>
          </p:nvPr>
        </p:nvSpPr>
        <p:spPr/>
        <p:txBody>
          <a:bodyPr/>
          <a:lstStyle/>
          <a:p>
            <a:fld id="{55D3EB6E-7FCE-4468-A5DA-5C7E98C6D4DA}" type="slidenum">
              <a:rPr lang="en-AU" smtClean="0"/>
              <a:t>34</a:t>
            </a:fld>
            <a:endParaRPr lang="en-AU"/>
          </a:p>
        </p:txBody>
      </p:sp>
      <p:sp>
        <p:nvSpPr>
          <p:cNvPr id="3" name="TextBox 2">
            <a:extLst>
              <a:ext uri="{FF2B5EF4-FFF2-40B4-BE49-F238E27FC236}">
                <a16:creationId xmlns:a16="http://schemas.microsoft.com/office/drawing/2014/main" id="{04C1E316-1C52-4A9E-BB5C-4AD41DDE2481}"/>
              </a:ext>
            </a:extLst>
          </p:cNvPr>
          <p:cNvSpPr txBox="1"/>
          <p:nvPr/>
        </p:nvSpPr>
        <p:spPr>
          <a:xfrm>
            <a:off x="2217107" y="0"/>
            <a:ext cx="8041709" cy="830997"/>
          </a:xfrm>
          <a:prstGeom prst="rect">
            <a:avLst/>
          </a:prstGeom>
          <a:noFill/>
        </p:spPr>
        <p:txBody>
          <a:bodyPr wrap="square" rtlCol="0">
            <a:spAutoFit/>
          </a:bodyPr>
          <a:lstStyle/>
          <a:p>
            <a:r>
              <a:rPr lang="en-AU" sz="2400" dirty="0"/>
              <a:t>How can a human verify what the software thinks each of these TPM’s are, and what inputs they are measuring?</a:t>
            </a:r>
            <a:endParaRPr lang="en-US" sz="2400" dirty="0"/>
          </a:p>
        </p:txBody>
      </p:sp>
    </p:spTree>
    <p:extLst>
      <p:ext uri="{BB962C8B-B14F-4D97-AF65-F5344CB8AC3E}">
        <p14:creationId xmlns:p14="http://schemas.microsoft.com/office/powerpoint/2010/main" val="4235065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35</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In summary, looking to the SKA:</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lstStyle/>
          <a:p>
            <a:r>
              <a:rPr lang="en-AU" dirty="0"/>
              <a:t>Treat all the specifications and requirements with a grain of salt – the prototype won’t match the specs exactly, and the ‘final’ product will be controlling different hardware, and have different requirements.</a:t>
            </a:r>
          </a:p>
          <a:p>
            <a:r>
              <a:rPr lang="en-AU" dirty="0"/>
              <a:t>Make everything more flexible than you think it needs to be, because adding features retrospectively is really hard.</a:t>
            </a:r>
          </a:p>
          <a:p>
            <a:r>
              <a:rPr lang="en-AU" dirty="0"/>
              <a:t>Plan early on how the metadata (telescope configuration, state, and telemetry data) will be packaged and follow the data to archiving and the end user.</a:t>
            </a:r>
          </a:p>
          <a:p>
            <a:r>
              <a:rPr lang="en-AU" dirty="0"/>
              <a:t>Don’t assume that M&amp;C software is a product that will ever be finished and delivered. The hardware will evolve over time, and users will demand new features.</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299954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extBox 6"/>
          <p:cNvSpPr txBox="1"/>
          <p:nvPr/>
        </p:nvSpPr>
        <p:spPr>
          <a:xfrm>
            <a:off x="3276600" y="4572000"/>
            <a:ext cx="3962400" cy="369332"/>
          </a:xfrm>
          <a:prstGeom prst="rect">
            <a:avLst/>
          </a:prstGeom>
          <a:noFill/>
        </p:spPr>
        <p:txBody>
          <a:bodyPr wrap="square" rtlCol="0">
            <a:spAutoFit/>
          </a:bodyPr>
          <a:lstStyle/>
          <a:p>
            <a:r>
              <a:rPr lang="en-AU" dirty="0">
                <a:solidFill>
                  <a:schemeClr val="bg1"/>
                </a:solidFill>
              </a:rPr>
              <a:t>Photo from www.skatelescope.org</a:t>
            </a:r>
          </a:p>
        </p:txBody>
      </p:sp>
      <p:sp>
        <p:nvSpPr>
          <p:cNvPr id="5" name="TextBox 4"/>
          <p:cNvSpPr txBox="1"/>
          <p:nvPr/>
        </p:nvSpPr>
        <p:spPr>
          <a:xfrm>
            <a:off x="3276600" y="5181601"/>
            <a:ext cx="3124200" cy="461665"/>
          </a:xfrm>
          <a:prstGeom prst="rect">
            <a:avLst/>
          </a:prstGeom>
          <a:noFill/>
        </p:spPr>
        <p:txBody>
          <a:bodyPr wrap="square" rtlCol="0">
            <a:spAutoFit/>
          </a:bodyPr>
          <a:lstStyle/>
          <a:p>
            <a:r>
              <a:rPr lang="en-AU" sz="2400" dirty="0">
                <a:solidFill>
                  <a:schemeClr val="bg1"/>
                </a:solidFill>
              </a:rPr>
              <a:t>ASKAP – CSIRO</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68794"/>
            <a:ext cx="12192000" cy="9144000"/>
          </a:xfrm>
          <a:prstGeom prst="rect">
            <a:avLst/>
          </a:prstGeom>
        </p:spPr>
      </p:pic>
    </p:spTree>
    <p:extLst>
      <p:ext uri="{BB962C8B-B14F-4D97-AF65-F5344CB8AC3E}">
        <p14:creationId xmlns:p14="http://schemas.microsoft.com/office/powerpoint/2010/main" val="679228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78453" cy="8099147"/>
          </a:xfrm>
          <a:prstGeom prst="rect">
            <a:avLst/>
          </a:prstGeom>
        </p:spPr>
      </p:pic>
      <p:sp>
        <p:nvSpPr>
          <p:cNvPr id="3" name="TextBox 2"/>
          <p:cNvSpPr txBox="1"/>
          <p:nvPr/>
        </p:nvSpPr>
        <p:spPr>
          <a:xfrm>
            <a:off x="5878882" y="6459482"/>
            <a:ext cx="8001000" cy="381000"/>
          </a:xfrm>
          <a:prstGeom prst="rect">
            <a:avLst/>
          </a:prstGeom>
          <a:noFill/>
        </p:spPr>
        <p:txBody>
          <a:bodyPr wrap="square" rtlCol="0">
            <a:spAutoFit/>
          </a:bodyPr>
          <a:lstStyle/>
          <a:p>
            <a:r>
              <a:rPr lang="en-AU" dirty="0">
                <a:solidFill>
                  <a:schemeClr val="bg1"/>
                </a:solidFill>
              </a:rPr>
              <a:t>Receiver and air-conditioned enclosure in the lab at Curtin</a:t>
            </a:r>
          </a:p>
        </p:txBody>
      </p:sp>
      <p:sp>
        <p:nvSpPr>
          <p:cNvPr id="5" name="Slide Number Placeholder 4"/>
          <p:cNvSpPr>
            <a:spLocks noGrp="1"/>
          </p:cNvSpPr>
          <p:nvPr>
            <p:ph type="sldNum" sz="quarter" idx="12"/>
          </p:nvPr>
        </p:nvSpPr>
        <p:spPr/>
        <p:txBody>
          <a:bodyPr/>
          <a:lstStyle/>
          <a:p>
            <a:fld id="{C8F6E1E4-8F08-44B2-9283-F1A1C09A7A8D}" type="slidenum">
              <a:rPr lang="en-US" smtClean="0"/>
              <a:pPr/>
              <a:t>5</a:t>
            </a:fld>
            <a:endParaRPr lang="en-US"/>
          </a:p>
        </p:txBody>
      </p:sp>
    </p:spTree>
    <p:extLst>
      <p:ext uri="{BB962C8B-B14F-4D97-AF65-F5344CB8AC3E}">
        <p14:creationId xmlns:p14="http://schemas.microsoft.com/office/powerpoint/2010/main" val="1385858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720DF-EDF6-4EEB-8E0F-61EC57F66A06}"/>
              </a:ext>
            </a:extLst>
          </p:cNvPr>
          <p:cNvSpPr>
            <a:spLocks noGrp="1"/>
          </p:cNvSpPr>
          <p:nvPr>
            <p:ph type="title"/>
          </p:nvPr>
        </p:nvSpPr>
        <p:spPr/>
        <p:txBody>
          <a:bodyPr/>
          <a:lstStyle/>
          <a:p>
            <a:endParaRPr lang="en-US"/>
          </a:p>
        </p:txBody>
      </p:sp>
      <p:pic>
        <p:nvPicPr>
          <p:cNvPr id="7" name="Content Placeholder 6" descr="A picture containing outdoor, dirt, baseball, desert&#10;&#10;Description automatically generated">
            <a:extLst>
              <a:ext uri="{FF2B5EF4-FFF2-40B4-BE49-F238E27FC236}">
                <a16:creationId xmlns:a16="http://schemas.microsoft.com/office/drawing/2014/main" id="{748B9DB6-41AA-4101-BBBA-1583BB596D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213619" cy="6858000"/>
          </a:xfrm>
        </p:spPr>
      </p:pic>
      <p:sp>
        <p:nvSpPr>
          <p:cNvPr id="4" name="Footer Placeholder 3">
            <a:extLst>
              <a:ext uri="{FF2B5EF4-FFF2-40B4-BE49-F238E27FC236}">
                <a16:creationId xmlns:a16="http://schemas.microsoft.com/office/drawing/2014/main" id="{DAB9ABEF-B542-479C-B075-45D45182090F}"/>
              </a:ext>
            </a:extLst>
          </p:cNvPr>
          <p:cNvSpPr>
            <a:spLocks noGrp="1"/>
          </p:cNvSpPr>
          <p:nvPr>
            <p:ph type="ftr" sz="quarter" idx="11"/>
          </p:nvPr>
        </p:nvSpPr>
        <p:spPr/>
        <p:txBody>
          <a:bodyPr/>
          <a:lstStyle/>
          <a:p>
            <a:r>
              <a:rPr lang="en-US"/>
              <a:t>MWA Monitoring and Control</a:t>
            </a:r>
            <a:endParaRPr lang="en-AU"/>
          </a:p>
        </p:txBody>
      </p:sp>
      <p:sp>
        <p:nvSpPr>
          <p:cNvPr id="5" name="Slide Number Placeholder 4">
            <a:extLst>
              <a:ext uri="{FF2B5EF4-FFF2-40B4-BE49-F238E27FC236}">
                <a16:creationId xmlns:a16="http://schemas.microsoft.com/office/drawing/2014/main" id="{24DEFD3B-19B7-40F5-AE4F-76516AB03723}"/>
              </a:ext>
            </a:extLst>
          </p:cNvPr>
          <p:cNvSpPr>
            <a:spLocks noGrp="1"/>
          </p:cNvSpPr>
          <p:nvPr>
            <p:ph type="sldNum" sz="quarter" idx="12"/>
          </p:nvPr>
        </p:nvSpPr>
        <p:spPr/>
        <p:txBody>
          <a:bodyPr/>
          <a:lstStyle/>
          <a:p>
            <a:fld id="{55D3EB6E-7FCE-4468-A5DA-5C7E98C6D4DA}" type="slidenum">
              <a:rPr lang="en-AU" smtClean="0"/>
              <a:t>6</a:t>
            </a:fld>
            <a:endParaRPr lang="en-AU"/>
          </a:p>
        </p:txBody>
      </p:sp>
    </p:spTree>
    <p:extLst>
      <p:ext uri="{BB962C8B-B14F-4D97-AF65-F5344CB8AC3E}">
        <p14:creationId xmlns:p14="http://schemas.microsoft.com/office/powerpoint/2010/main" val="2441699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7</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72164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Today’s talk</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normAutofit/>
          </a:bodyPr>
          <a:lstStyle/>
          <a:p>
            <a:r>
              <a:rPr lang="en-AU" sz="3600" dirty="0"/>
              <a:t>Today I’ll talk about:</a:t>
            </a:r>
          </a:p>
          <a:p>
            <a:pPr lvl="1"/>
            <a:r>
              <a:rPr lang="en-AU" sz="3200" dirty="0"/>
              <a:t>The original M&amp;C </a:t>
            </a:r>
            <a:r>
              <a:rPr lang="en-AU" sz="3200" dirty="0">
                <a:solidFill>
                  <a:srgbClr val="0070C0"/>
                </a:solidFill>
              </a:rPr>
              <a:t>design goals</a:t>
            </a:r>
            <a:r>
              <a:rPr lang="en-AU" sz="3200" dirty="0"/>
              <a:t> that we were working to,</a:t>
            </a:r>
          </a:p>
          <a:p>
            <a:pPr lvl="1"/>
            <a:r>
              <a:rPr lang="en-AU" sz="3200" dirty="0"/>
              <a:t>(briefly) how we implemented the system,</a:t>
            </a:r>
          </a:p>
          <a:p>
            <a:pPr lvl="1"/>
            <a:r>
              <a:rPr lang="en-AU" sz="3200" dirty="0">
                <a:solidFill>
                  <a:srgbClr val="FF0000"/>
                </a:solidFill>
              </a:rPr>
              <a:t>Lessons learnt</a:t>
            </a:r>
            <a:r>
              <a:rPr lang="en-AU" sz="3200" dirty="0"/>
              <a:t> for the future.</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2701603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8</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MWA M&amp;C Design goals:</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normAutofit/>
          </a:bodyPr>
          <a:lstStyle/>
          <a:p>
            <a:pPr marL="0" indent="0">
              <a:buNone/>
            </a:pPr>
            <a:endParaRPr lang="en-AU" sz="3600" dirty="0">
              <a:solidFill>
                <a:srgbClr val="0070C0"/>
              </a:solidFill>
            </a:endParaRPr>
          </a:p>
          <a:p>
            <a:pPr marL="0" indent="0">
              <a:buNone/>
            </a:pPr>
            <a:endParaRPr lang="en-AU" sz="3600" dirty="0">
              <a:solidFill>
                <a:srgbClr val="0070C0"/>
              </a:solidFill>
            </a:endParaRPr>
          </a:p>
          <a:p>
            <a:pPr marL="0" indent="0">
              <a:buNone/>
            </a:pPr>
            <a:r>
              <a:rPr lang="en-AU" sz="3600" dirty="0">
                <a:solidFill>
                  <a:srgbClr val="0070C0"/>
                </a:solidFill>
              </a:rPr>
              <a:t>That it should be possible to determine the configuration, desired state, and actual state of the telescope both at the current instant, and at any time in the past, from the M&amp;C database.</a:t>
            </a: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247686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7FD59A-7BD8-441B-8409-B6CC15332FE7}"/>
              </a:ext>
            </a:extLst>
          </p:cNvPr>
          <p:cNvSpPr/>
          <p:nvPr/>
        </p:nvSpPr>
        <p:spPr>
          <a:xfrm>
            <a:off x="0" y="6176964"/>
            <a:ext cx="12192000" cy="670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8BF753D7-E9B3-4098-B8CC-3C5840EDF69D}"/>
              </a:ext>
            </a:extLst>
          </p:cNvPr>
          <p:cNvSpPr/>
          <p:nvPr/>
        </p:nvSpPr>
        <p:spPr>
          <a:xfrm>
            <a:off x="1524000" y="3"/>
            <a:ext cx="9144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9981114-9488-4615-A14A-E432BB718B02}"/>
              </a:ext>
            </a:extLst>
          </p:cNvPr>
          <p:cNvSpPr>
            <a:spLocks noGrp="1"/>
          </p:cNvSpPr>
          <p:nvPr>
            <p:ph type="title"/>
          </p:nvPr>
        </p:nvSpPr>
        <p:spPr>
          <a:xfrm>
            <a:off x="2881809" y="155975"/>
            <a:ext cx="7216451" cy="716364"/>
          </a:xfrm>
        </p:spPr>
        <p:txBody>
          <a:bodyPr>
            <a:normAutofit/>
          </a:bodyPr>
          <a:lstStyle/>
          <a:p>
            <a:r>
              <a:rPr lang="en-AU" dirty="0">
                <a:solidFill>
                  <a:schemeClr val="accent2"/>
                </a:solidFill>
              </a:rPr>
              <a:t>Partner Institutions</a:t>
            </a:r>
          </a:p>
        </p:txBody>
      </p:sp>
      <p:sp>
        <p:nvSpPr>
          <p:cNvPr id="5" name="Slide Number Placeholder 4">
            <a:extLst>
              <a:ext uri="{FF2B5EF4-FFF2-40B4-BE49-F238E27FC236}">
                <a16:creationId xmlns:a16="http://schemas.microsoft.com/office/drawing/2014/main" id="{43D9D0EF-A079-4180-B861-73A5CE486731}"/>
              </a:ext>
            </a:extLst>
          </p:cNvPr>
          <p:cNvSpPr>
            <a:spLocks noGrp="1"/>
          </p:cNvSpPr>
          <p:nvPr>
            <p:ph type="sldNum" sz="quarter" idx="12"/>
          </p:nvPr>
        </p:nvSpPr>
        <p:spPr/>
        <p:txBody>
          <a:bodyPr/>
          <a:lstStyle/>
          <a:p>
            <a:fld id="{55D3EB6E-7FCE-4468-A5DA-5C7E98C6D4DA}" type="slidenum">
              <a:rPr lang="en-AU" smtClean="0"/>
              <a:t>9</a:t>
            </a:fld>
            <a:endParaRPr lang="en-AU"/>
          </a:p>
        </p:txBody>
      </p:sp>
      <p:pic>
        <p:nvPicPr>
          <p:cNvPr id="13" name="Picture 12">
            <a:extLst>
              <a:ext uri="{FF2B5EF4-FFF2-40B4-BE49-F238E27FC236}">
                <a16:creationId xmlns:a16="http://schemas.microsoft.com/office/drawing/2014/main" id="{221639F7-37B2-476E-8B76-39034452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155975"/>
            <a:ext cx="729159" cy="716364"/>
          </a:xfrm>
          <a:prstGeom prst="rect">
            <a:avLst/>
          </a:prstGeom>
        </p:spPr>
      </p:pic>
      <p:sp>
        <p:nvSpPr>
          <p:cNvPr id="35" name="Rectangle 34">
            <a:extLst>
              <a:ext uri="{FF2B5EF4-FFF2-40B4-BE49-F238E27FC236}">
                <a16:creationId xmlns:a16="http://schemas.microsoft.com/office/drawing/2014/main" id="{FC461184-0427-4CF6-9153-0EC7D8C4C5AE}"/>
              </a:ext>
            </a:extLst>
          </p:cNvPr>
          <p:cNvSpPr/>
          <p:nvPr/>
        </p:nvSpPr>
        <p:spPr>
          <a:xfrm>
            <a:off x="0" y="3"/>
            <a:ext cx="12192000" cy="1028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6" name="Picture 35">
            <a:extLst>
              <a:ext uri="{FF2B5EF4-FFF2-40B4-BE49-F238E27FC236}">
                <a16:creationId xmlns:a16="http://schemas.microsoft.com/office/drawing/2014/main" id="{FF71F320-6681-4165-A2DD-D2E9D53C0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0" y="163327"/>
            <a:ext cx="729159" cy="716364"/>
          </a:xfrm>
          <a:prstGeom prst="rect">
            <a:avLst/>
          </a:prstGeom>
        </p:spPr>
      </p:pic>
      <p:sp>
        <p:nvSpPr>
          <p:cNvPr id="37" name="Title 1">
            <a:extLst>
              <a:ext uri="{FF2B5EF4-FFF2-40B4-BE49-F238E27FC236}">
                <a16:creationId xmlns:a16="http://schemas.microsoft.com/office/drawing/2014/main" id="{5A45758F-93EB-4129-B4AC-5675AE017C51}"/>
              </a:ext>
            </a:extLst>
          </p:cNvPr>
          <p:cNvSpPr txBox="1">
            <a:spLocks/>
          </p:cNvSpPr>
          <p:nvPr/>
        </p:nvSpPr>
        <p:spPr>
          <a:xfrm>
            <a:off x="1394149" y="155976"/>
            <a:ext cx="9959651" cy="71636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solidFill>
              </a:rPr>
              <a:t>MWA M&amp;C Design goals:</a:t>
            </a:r>
          </a:p>
        </p:txBody>
      </p:sp>
      <p:sp>
        <p:nvSpPr>
          <p:cNvPr id="33" name="Content Placeholder 2">
            <a:extLst>
              <a:ext uri="{FF2B5EF4-FFF2-40B4-BE49-F238E27FC236}">
                <a16:creationId xmlns:a16="http://schemas.microsoft.com/office/drawing/2014/main" id="{5A5ACA1D-B058-4419-9014-AC45860BF07A}"/>
              </a:ext>
            </a:extLst>
          </p:cNvPr>
          <p:cNvSpPr>
            <a:spLocks noGrp="1"/>
          </p:cNvSpPr>
          <p:nvPr>
            <p:ph idx="1"/>
          </p:nvPr>
        </p:nvSpPr>
        <p:spPr>
          <a:xfrm>
            <a:off x="485220" y="1207697"/>
            <a:ext cx="11216785" cy="4843493"/>
          </a:xfrm>
        </p:spPr>
        <p:txBody>
          <a:bodyPr>
            <a:normAutofit/>
          </a:bodyPr>
          <a:lstStyle/>
          <a:p>
            <a:pPr marL="0" indent="0">
              <a:buNone/>
            </a:pPr>
            <a:endParaRPr lang="en-AU" sz="3600" dirty="0">
              <a:solidFill>
                <a:srgbClr val="0070C0"/>
              </a:solidFill>
            </a:endParaRPr>
          </a:p>
          <a:p>
            <a:pPr marL="0" indent="0">
              <a:buNone/>
            </a:pPr>
            <a:endParaRPr lang="en-AU" sz="3600" dirty="0">
              <a:solidFill>
                <a:srgbClr val="0070C0"/>
              </a:solidFill>
            </a:endParaRPr>
          </a:p>
          <a:p>
            <a:pPr marL="0" indent="0">
              <a:buNone/>
            </a:pPr>
            <a:r>
              <a:rPr lang="en-AU" sz="3600" dirty="0">
                <a:solidFill>
                  <a:srgbClr val="0070C0"/>
                </a:solidFill>
              </a:rPr>
              <a:t>That the M&amp;C system should be able to reach every hardware and software setting in the array, so that the same scheduling system can be used for both science observations and engineering tests.</a:t>
            </a:r>
            <a:endParaRPr lang="en-US" sz="3600" dirty="0">
              <a:solidFill>
                <a:srgbClr val="0070C0"/>
              </a:solidFill>
            </a:endParaRPr>
          </a:p>
        </p:txBody>
      </p:sp>
      <p:sp>
        <p:nvSpPr>
          <p:cNvPr id="4" name="Footer Placeholder 3">
            <a:extLst>
              <a:ext uri="{FF2B5EF4-FFF2-40B4-BE49-F238E27FC236}">
                <a16:creationId xmlns:a16="http://schemas.microsoft.com/office/drawing/2014/main" id="{3596BEFA-2268-447D-B65F-87CF1E7FA325}"/>
              </a:ext>
            </a:extLst>
          </p:cNvPr>
          <p:cNvSpPr>
            <a:spLocks noGrp="1"/>
          </p:cNvSpPr>
          <p:nvPr>
            <p:ph type="ftr" sz="quarter" idx="11"/>
          </p:nvPr>
        </p:nvSpPr>
        <p:spPr>
          <a:xfrm>
            <a:off x="485220" y="6346644"/>
            <a:ext cx="5468073" cy="365125"/>
          </a:xfrm>
        </p:spPr>
        <p:txBody>
          <a:bodyPr/>
          <a:lstStyle/>
          <a:p>
            <a:pPr algn="l"/>
            <a:r>
              <a:rPr lang="en-US"/>
              <a:t>MWA Monitoring and Control</a:t>
            </a:r>
            <a:endParaRPr lang="en-AU" dirty="0"/>
          </a:p>
        </p:txBody>
      </p:sp>
    </p:spTree>
    <p:extLst>
      <p:ext uri="{BB962C8B-B14F-4D97-AF65-F5344CB8AC3E}">
        <p14:creationId xmlns:p14="http://schemas.microsoft.com/office/powerpoint/2010/main" val="3874609846"/>
      </p:ext>
    </p:extLst>
  </p:cSld>
  <p:clrMapOvr>
    <a:masterClrMapping/>
  </p:clrMapOvr>
</p:sld>
</file>

<file path=ppt/theme/theme1.xml><?xml version="1.0" encoding="utf-8"?>
<a:theme xmlns:a="http://schemas.openxmlformats.org/drawingml/2006/main" name="MWA_Theme">
  <a:themeElements>
    <a:clrScheme name="Custom 3">
      <a:dk1>
        <a:sysClr val="windowText" lastClr="000000"/>
      </a:dk1>
      <a:lt1>
        <a:sysClr val="window" lastClr="FFFFFF"/>
      </a:lt1>
      <a:dk2>
        <a:srgbClr val="775F55"/>
      </a:dk2>
      <a:lt2>
        <a:srgbClr val="EBDDC3"/>
      </a:lt2>
      <a:accent1>
        <a:srgbClr val="0F181A"/>
      </a:accent1>
      <a:accent2>
        <a:srgbClr val="C2612E"/>
      </a:accent2>
      <a:accent3>
        <a:srgbClr val="D0AF72"/>
      </a:accent3>
      <a:accent4>
        <a:srgbClr val="D8B25C"/>
      </a:accent4>
      <a:accent5>
        <a:srgbClr val="7BA79D"/>
      </a:accent5>
      <a:accent6>
        <a:srgbClr val="968C8C"/>
      </a:accent6>
      <a:hlink>
        <a:srgbClr val="243F56"/>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WA_Theme" id="{DE74A83E-E0E1-42BC-9CF1-D0C0E75FDABF}" vid="{1E251EE2-3E41-4F76-A3B0-BA59763C5A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MWA_Theme</Template>
  <TotalTime>8613</TotalTime>
  <Words>2853</Words>
  <Application>Microsoft Office PowerPoint</Application>
  <PresentationFormat>Widescreen</PresentationFormat>
  <Paragraphs>278</Paragraphs>
  <Slides>35</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MWA_Theme</vt:lpstr>
      <vt:lpstr>MWA Monitoring and Control</vt:lpstr>
      <vt:lpstr>Partner Institutions</vt:lpstr>
      <vt:lpstr>Partner Institutions</vt:lpstr>
      <vt:lpstr>PowerPoint Presentation</vt:lpstr>
      <vt:lpstr>PowerPoint Presentation</vt:lpstr>
      <vt:lpstr>PowerPoint Presentation</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PowerPoint Presentation</vt:lpstr>
      <vt:lpstr>Partner Institutions</vt:lpstr>
      <vt:lpstr>Partner Institutions</vt:lpstr>
      <vt:lpstr>Partner Institutions</vt:lpstr>
      <vt:lpstr>Partner Institutions</vt:lpstr>
      <vt:lpstr>PowerPoint Presentation</vt:lpstr>
      <vt:lpstr>PowerPoint Presentation</vt:lpstr>
      <vt:lpstr>Partner Institutions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Mia Walker</dc:creator>
  <cp:lastModifiedBy>Andrew Williams</cp:lastModifiedBy>
  <cp:revision>136</cp:revision>
  <dcterms:created xsi:type="dcterms:W3CDTF">2018-06-20T01:49:49Z</dcterms:created>
  <dcterms:modified xsi:type="dcterms:W3CDTF">2019-11-14T16:56:59Z</dcterms:modified>
</cp:coreProperties>
</file>