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58" r:id="rId4"/>
    <p:sldId id="368" r:id="rId5"/>
    <p:sldId id="369" r:id="rId6"/>
    <p:sldId id="359" r:id="rId7"/>
    <p:sldId id="360" r:id="rId8"/>
    <p:sldId id="361" r:id="rId9"/>
    <p:sldId id="362" r:id="rId10"/>
    <p:sldId id="363" r:id="rId11"/>
    <p:sldId id="364" r:id="rId12"/>
    <p:sldId id="365" r:id="rId13"/>
    <p:sldId id="366" r:id="rId14"/>
    <p:sldId id="370" r:id="rId15"/>
    <p:sldId id="367" r:id="rId16"/>
    <p:sldId id="371" r:id="rId17"/>
    <p:sldId id="372" r:id="rId18"/>
    <p:sldId id="3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2" autoAdjust="0"/>
  </p:normalViewPr>
  <p:slideViewPr>
    <p:cSldViewPr>
      <p:cViewPr varScale="1">
        <p:scale>
          <a:sx n="74" d="100"/>
          <a:sy n="74" d="100"/>
        </p:scale>
        <p:origin x="-1224" y="-90"/>
      </p:cViewPr>
      <p:guideLst>
        <p:guide orient="horz" pos="2160"/>
        <p:guide pos="2880"/>
      </p:guideLst>
    </p:cSldViewPr>
  </p:slideViewPr>
  <p:outlineViewPr>
    <p:cViewPr>
      <p:scale>
        <a:sx n="33" d="100"/>
        <a:sy n="33" d="100"/>
      </p:scale>
      <p:origin x="0" y="12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1B5FE-93BA-4231-A936-9A72496C012C}" type="datetimeFigureOut">
              <a:rPr lang="en-IN" smtClean="0"/>
              <a:t>15-11-2019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28DBC-8E50-4C25-A95E-4E8FAA313955}" type="slidenum">
              <a:rPr lang="en-IN" smtClean="0"/>
              <a:t>‹#›</a:t>
            </a:fld>
            <a:endParaRPr lang="en-IN"/>
          </a:p>
        </p:txBody>
      </p:sp>
    </p:spTree>
    <p:extLst>
      <p:ext uri="{BB962C8B-B14F-4D97-AF65-F5344CB8AC3E}">
        <p14:creationId xmlns:p14="http://schemas.microsoft.com/office/powerpoint/2010/main" val="199993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4348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254845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218028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140327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410451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331690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405139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364308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37155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207660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9E7-0AF3-4021-9CAF-5B4F8A9FE0C3}" type="datetimeFigureOut">
              <a:rPr lang="en-IN" smtClean="0"/>
              <a:pPr/>
              <a:t>15-11-2019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CA3723-61F3-4C52-91F3-6E1AD3FE427D}" type="slidenum">
              <a:rPr lang="en-IN" smtClean="0"/>
              <a:pPr/>
              <a:t>‹#›</a:t>
            </a:fld>
            <a:endParaRPr lang="en-IN"/>
          </a:p>
        </p:txBody>
      </p:sp>
    </p:spTree>
    <p:extLst>
      <p:ext uri="{BB962C8B-B14F-4D97-AF65-F5344CB8AC3E}">
        <p14:creationId xmlns:p14="http://schemas.microsoft.com/office/powerpoint/2010/main" val="86460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100000"/>
              </a:srgbClr>
            </a:gs>
            <a:gs pos="39999">
              <a:srgbClr val="0A128C"/>
            </a:gs>
            <a:gs pos="70000">
              <a:srgbClr val="181CC7"/>
            </a:gs>
            <a:gs pos="88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8E9E7-0AF3-4021-9CAF-5B4F8A9FE0C3}" type="datetimeFigureOut">
              <a:rPr lang="en-IN" smtClean="0"/>
              <a:pPr/>
              <a:t>15-11-2019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A3723-61F3-4C52-91F3-6E1AD3FE427D}" type="slidenum">
              <a:rPr lang="en-IN" smtClean="0"/>
              <a:pPr/>
              <a:t>‹#›</a:t>
            </a:fld>
            <a:endParaRPr lang="en-IN"/>
          </a:p>
        </p:txBody>
      </p:sp>
    </p:spTree>
    <p:extLst>
      <p:ext uri="{BB962C8B-B14F-4D97-AF65-F5344CB8AC3E}">
        <p14:creationId xmlns:p14="http://schemas.microsoft.com/office/powerpoint/2010/main" val="692156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507288" cy="6480720"/>
          </a:xfrm>
          <a:noFill/>
          <a:ln>
            <a:solidFill>
              <a:schemeClr val="bg1"/>
            </a:solidFill>
          </a:ln>
        </p:spPr>
        <p:txBody>
          <a:bodyPr>
            <a:normAutofit fontScale="90000"/>
          </a:bodyPr>
          <a:lstStyle/>
          <a:p>
            <a:r>
              <a:rPr lang="en-IN" sz="2200" dirty="0" smtClean="0">
                <a:solidFill>
                  <a:schemeClr val="bg1"/>
                </a:solidFill>
                <a:latin typeface="Times New Roman" panose="02020603050405020304" pitchFamily="18" charset="0"/>
                <a:cs typeface="Times New Roman" panose="02020603050405020304" pitchFamily="18" charset="0"/>
              </a:rPr>
              <a:t/>
            </a:r>
            <a:br>
              <a:rPr lang="en-IN" sz="2200" dirty="0" smtClean="0">
                <a:solidFill>
                  <a:schemeClr val="bg1"/>
                </a:solidFill>
                <a:latin typeface="Times New Roman" panose="02020603050405020304" pitchFamily="18" charset="0"/>
                <a:cs typeface="Times New Roman" panose="02020603050405020304" pitchFamily="18" charset="0"/>
              </a:rPr>
            </a:br>
            <a:r>
              <a:rPr lang="en-IN" sz="2200" dirty="0" smtClean="0">
                <a:solidFill>
                  <a:schemeClr val="bg1"/>
                </a:solidFill>
                <a:latin typeface="Times New Roman" panose="02020603050405020304" pitchFamily="18" charset="0"/>
                <a:cs typeface="Times New Roman" panose="02020603050405020304" pitchFamily="18" charset="0"/>
              </a:rPr>
              <a:t/>
            </a:r>
            <a:br>
              <a:rPr lang="en-IN" sz="2200" dirty="0" smtClean="0">
                <a:solidFill>
                  <a:schemeClr val="bg1"/>
                </a:solidFill>
                <a:latin typeface="Times New Roman" panose="02020603050405020304" pitchFamily="18" charset="0"/>
                <a:cs typeface="Times New Roman" panose="02020603050405020304" pitchFamily="18" charset="0"/>
              </a:rPr>
            </a:br>
            <a:r>
              <a:rPr lang="en-IN" sz="2200" dirty="0" smtClean="0">
                <a:solidFill>
                  <a:schemeClr val="bg1"/>
                </a:solidFill>
                <a:latin typeface="Times New Roman" panose="02020603050405020304" pitchFamily="18" charset="0"/>
                <a:cs typeface="Times New Roman" panose="02020603050405020304" pitchFamily="18" charset="0"/>
              </a:rPr>
              <a:t/>
            </a:r>
            <a:br>
              <a:rPr lang="en-IN" sz="2200" dirty="0" smtClean="0">
                <a:solidFill>
                  <a:schemeClr val="bg1"/>
                </a:solidFill>
                <a:latin typeface="Times New Roman" panose="02020603050405020304" pitchFamily="18" charset="0"/>
                <a:cs typeface="Times New Roman" panose="02020603050405020304" pitchFamily="18" charset="0"/>
              </a:rPr>
            </a:br>
            <a:r>
              <a:rPr lang="en-IN" sz="2200" dirty="0" smtClean="0">
                <a:solidFill>
                  <a:schemeClr val="bg1"/>
                </a:solidFill>
                <a:latin typeface="Times New Roman" panose="02020603050405020304" pitchFamily="18" charset="0"/>
                <a:cs typeface="Times New Roman" panose="02020603050405020304" pitchFamily="18" charset="0"/>
              </a:rPr>
              <a:t> AUSTRALIA-INDIA RESEARCH &amp; DEVELOPMENT IN RADIO ASTRONOMY MEETING (ARDRA)</a:t>
            </a:r>
            <a:br>
              <a:rPr lang="en-IN" sz="2200" dirty="0" smtClean="0">
                <a:solidFill>
                  <a:schemeClr val="bg1"/>
                </a:solidFill>
                <a:latin typeface="Times New Roman" panose="02020603050405020304" pitchFamily="18" charset="0"/>
                <a:cs typeface="Times New Roman" panose="02020603050405020304" pitchFamily="18" charset="0"/>
              </a:rPr>
            </a:br>
            <a:r>
              <a:rPr lang="en-IN" sz="3600" dirty="0" smtClean="0">
                <a:solidFill>
                  <a:schemeClr val="bg1"/>
                </a:solidFill>
                <a:latin typeface="Times New Roman" panose="02020603050405020304" pitchFamily="18" charset="0"/>
                <a:cs typeface="Times New Roman" panose="02020603050405020304" pitchFamily="18" charset="0"/>
              </a:rPr>
              <a:t/>
            </a:r>
            <a:br>
              <a:rPr lang="en-IN" sz="3600" dirty="0" smtClean="0">
                <a:solidFill>
                  <a:schemeClr val="bg1"/>
                </a:solidFill>
                <a:latin typeface="Times New Roman" panose="02020603050405020304" pitchFamily="18" charset="0"/>
                <a:cs typeface="Times New Roman" panose="02020603050405020304" pitchFamily="18" charset="0"/>
              </a:rPr>
            </a:br>
            <a:r>
              <a:rPr lang="en-IN" sz="2800" dirty="0" smtClean="0">
                <a:solidFill>
                  <a:schemeClr val="bg1"/>
                </a:solidFill>
                <a:latin typeface="Times New Roman" panose="02020603050405020304" pitchFamily="18" charset="0"/>
                <a:cs typeface="Times New Roman" panose="02020603050405020304" pitchFamily="18" charset="0"/>
              </a:rPr>
              <a:t>Challenges </a:t>
            </a:r>
            <a:r>
              <a:rPr lang="en-IN" sz="2800" dirty="0">
                <a:solidFill>
                  <a:schemeClr val="bg1"/>
                </a:solidFill>
                <a:latin typeface="Times New Roman" panose="02020603050405020304" pitchFamily="18" charset="0"/>
                <a:cs typeface="Times New Roman" panose="02020603050405020304" pitchFamily="18" charset="0"/>
              </a:rPr>
              <a:t>in the design of an antenna for the detection of Global 21cm </a:t>
            </a:r>
            <a:r>
              <a:rPr lang="en-IN" sz="2800" dirty="0" err="1">
                <a:solidFill>
                  <a:schemeClr val="bg1"/>
                </a:solidFill>
                <a:latin typeface="Times New Roman" panose="02020603050405020304" pitchFamily="18" charset="0"/>
                <a:cs typeface="Times New Roman" panose="02020603050405020304" pitchFamily="18" charset="0"/>
              </a:rPr>
              <a:t>EoR</a:t>
            </a:r>
            <a:r>
              <a:rPr lang="en-IN" sz="2800" dirty="0">
                <a:solidFill>
                  <a:schemeClr val="bg1"/>
                </a:solidFill>
                <a:latin typeface="Times New Roman" panose="02020603050405020304" pitchFamily="18" charset="0"/>
                <a:cs typeface="Times New Roman" panose="02020603050405020304" pitchFamily="18" charset="0"/>
              </a:rPr>
              <a:t> </a:t>
            </a:r>
            <a:r>
              <a:rPr lang="en-IN" sz="2800" dirty="0" smtClean="0">
                <a:solidFill>
                  <a:schemeClr val="bg1"/>
                </a:solidFill>
                <a:latin typeface="Times New Roman" panose="02020603050405020304" pitchFamily="18" charset="0"/>
                <a:cs typeface="Times New Roman" panose="02020603050405020304" pitchFamily="18" charset="0"/>
              </a:rPr>
              <a:t>signal</a:t>
            </a:r>
            <a:br>
              <a:rPr lang="en-IN" sz="2800" dirty="0" smtClean="0">
                <a:solidFill>
                  <a:schemeClr val="bg1"/>
                </a:solidFill>
                <a:latin typeface="Times New Roman" panose="02020603050405020304" pitchFamily="18" charset="0"/>
                <a:cs typeface="Times New Roman" panose="02020603050405020304" pitchFamily="18" charset="0"/>
              </a:rPr>
            </a:br>
            <a:r>
              <a:rPr lang="en-IN" sz="2800" dirty="0" smtClean="0">
                <a:solidFill>
                  <a:schemeClr val="bg1"/>
                </a:solidFill>
                <a:latin typeface="Times New Roman" panose="02020603050405020304" pitchFamily="18" charset="0"/>
                <a:cs typeface="Times New Roman" panose="02020603050405020304" pitchFamily="18" charset="0"/>
              </a:rPr>
              <a:t/>
            </a:r>
            <a:br>
              <a:rPr lang="en-IN" sz="2800" dirty="0" smtClean="0">
                <a:solidFill>
                  <a:schemeClr val="bg1"/>
                </a:solidFill>
                <a:latin typeface="Times New Roman" panose="02020603050405020304" pitchFamily="18" charset="0"/>
                <a:cs typeface="Times New Roman" panose="02020603050405020304" pitchFamily="18" charset="0"/>
              </a:rPr>
            </a:br>
            <a:r>
              <a:rPr lang="en-IN" sz="2800" dirty="0" smtClean="0">
                <a:solidFill>
                  <a:schemeClr val="bg1"/>
                </a:solidFill>
                <a:latin typeface="Times New Roman" panose="02020603050405020304" pitchFamily="18" charset="0"/>
                <a:cs typeface="Times New Roman" panose="02020603050405020304" pitchFamily="18" charset="0"/>
              </a:rPr>
              <a:t/>
            </a:r>
            <a:br>
              <a:rPr lang="en-IN" sz="28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itchFamily="18" charset="0"/>
                <a:cs typeface="Times New Roman" pitchFamily="18" charset="0"/>
              </a:rPr>
              <a:t>A. </a:t>
            </a:r>
            <a:r>
              <a:rPr lang="en-US" sz="3200" dirty="0" err="1" smtClean="0">
                <a:solidFill>
                  <a:schemeClr val="bg1"/>
                </a:solidFill>
                <a:latin typeface="Times New Roman" pitchFamily="18" charset="0"/>
                <a:cs typeface="Times New Roman" pitchFamily="18" charset="0"/>
              </a:rPr>
              <a:t>Raghunathan</a:t>
            </a: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2700" dirty="0" smtClean="0">
                <a:solidFill>
                  <a:schemeClr val="bg1"/>
                </a:solidFill>
                <a:latin typeface="Times New Roman" pitchFamily="18" charset="0"/>
                <a:cs typeface="Times New Roman" pitchFamily="18" charset="0"/>
              </a:rPr>
              <a:t>15-11-2019</a:t>
            </a: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2800" dirty="0" smtClean="0">
                <a:solidFill>
                  <a:schemeClr val="bg1"/>
                </a:solidFill>
                <a:latin typeface="Times New Roman" pitchFamily="18" charset="0"/>
                <a:cs typeface="Times New Roman" pitchFamily="18" charset="0"/>
              </a:rPr>
              <a:t>Collaborators: </a:t>
            </a:r>
            <a:br>
              <a:rPr lang="en-US" sz="2800" dirty="0" smtClean="0">
                <a:solidFill>
                  <a:schemeClr val="bg1"/>
                </a:solidFill>
                <a:latin typeface="Times New Roman" pitchFamily="18" charset="0"/>
                <a:cs typeface="Times New Roman" pitchFamily="18" charset="0"/>
              </a:rPr>
            </a:br>
            <a:r>
              <a:rPr lang="en-IN" sz="2700" dirty="0" err="1">
                <a:solidFill>
                  <a:schemeClr val="bg1"/>
                </a:solidFill>
                <a:latin typeface="Times New Roman" panose="02020603050405020304" pitchFamily="18" charset="0"/>
                <a:cs typeface="Times New Roman" panose="02020603050405020304" pitchFamily="18" charset="0"/>
              </a:rPr>
              <a:t>Somashekar.R</a:t>
            </a:r>
            <a:r>
              <a:rPr lang="en-IN" sz="2700" dirty="0">
                <a:solidFill>
                  <a:schemeClr val="bg1"/>
                </a:solidFill>
                <a:latin typeface="Times New Roman" panose="02020603050405020304" pitchFamily="18" charset="0"/>
                <a:cs typeface="Times New Roman" panose="02020603050405020304" pitchFamily="18" charset="0"/>
              </a:rPr>
              <a:t>, Girish B.S, </a:t>
            </a:r>
            <a:r>
              <a:rPr lang="en-IN" sz="2700" dirty="0" err="1">
                <a:solidFill>
                  <a:schemeClr val="bg1"/>
                </a:solidFill>
                <a:latin typeface="Times New Roman" panose="02020603050405020304" pitchFamily="18" charset="0"/>
                <a:cs typeface="Times New Roman" panose="02020603050405020304" pitchFamily="18" charset="0"/>
              </a:rPr>
              <a:t>Srivani</a:t>
            </a:r>
            <a:r>
              <a:rPr lang="en-IN" sz="2700" dirty="0">
                <a:solidFill>
                  <a:schemeClr val="bg1"/>
                </a:solidFill>
                <a:latin typeface="Times New Roman" panose="02020603050405020304" pitchFamily="18" charset="0"/>
                <a:cs typeface="Times New Roman" panose="02020603050405020304" pitchFamily="18" charset="0"/>
              </a:rPr>
              <a:t> K.S, Saurabh Singh, </a:t>
            </a:r>
            <a:r>
              <a:rPr lang="en-IN" sz="2700" dirty="0" smtClean="0">
                <a:solidFill>
                  <a:schemeClr val="bg1"/>
                </a:solidFill>
                <a:latin typeface="Times New Roman" panose="02020603050405020304" pitchFamily="18" charset="0"/>
                <a:cs typeface="Times New Roman" panose="02020603050405020304" pitchFamily="18" charset="0"/>
              </a:rPr>
              <a:t/>
            </a:r>
            <a:br>
              <a:rPr lang="en-IN" sz="2700" dirty="0" smtClean="0">
                <a:solidFill>
                  <a:schemeClr val="bg1"/>
                </a:solidFill>
                <a:latin typeface="Times New Roman" panose="02020603050405020304" pitchFamily="18" charset="0"/>
                <a:cs typeface="Times New Roman" panose="02020603050405020304" pitchFamily="18" charset="0"/>
              </a:rPr>
            </a:br>
            <a:r>
              <a:rPr lang="en-IN" sz="2700" dirty="0" err="1" smtClean="0">
                <a:solidFill>
                  <a:schemeClr val="bg1"/>
                </a:solidFill>
                <a:latin typeface="Times New Roman" panose="02020603050405020304" pitchFamily="18" charset="0"/>
                <a:cs typeface="Times New Roman" panose="02020603050405020304" pitchFamily="18" charset="0"/>
              </a:rPr>
              <a:t>Jishnu</a:t>
            </a:r>
            <a:r>
              <a:rPr lang="en-IN" sz="2700" dirty="0" smtClean="0">
                <a:solidFill>
                  <a:schemeClr val="bg1"/>
                </a:solidFill>
                <a:latin typeface="Times New Roman" panose="02020603050405020304" pitchFamily="18" charset="0"/>
                <a:cs typeface="Times New Roman" panose="02020603050405020304" pitchFamily="18" charset="0"/>
              </a:rPr>
              <a:t> </a:t>
            </a:r>
            <a:r>
              <a:rPr lang="en-IN" sz="2700" dirty="0" err="1">
                <a:solidFill>
                  <a:schemeClr val="bg1"/>
                </a:solidFill>
                <a:latin typeface="Times New Roman" panose="02020603050405020304" pitchFamily="18" charset="0"/>
                <a:cs typeface="Times New Roman" panose="02020603050405020304" pitchFamily="18" charset="0"/>
              </a:rPr>
              <a:t>Nambissan</a:t>
            </a:r>
            <a:r>
              <a:rPr lang="en-IN" sz="2700" dirty="0">
                <a:solidFill>
                  <a:schemeClr val="bg1"/>
                </a:solidFill>
                <a:latin typeface="Times New Roman" panose="02020603050405020304" pitchFamily="18" charset="0"/>
                <a:cs typeface="Times New Roman" panose="02020603050405020304" pitchFamily="18" charset="0"/>
              </a:rPr>
              <a:t> T,  </a:t>
            </a:r>
            <a:r>
              <a:rPr lang="en-IN" sz="2700" dirty="0" err="1" smtClean="0">
                <a:solidFill>
                  <a:schemeClr val="bg1"/>
                </a:solidFill>
                <a:latin typeface="Times New Roman" panose="02020603050405020304" pitchFamily="18" charset="0"/>
                <a:cs typeface="Times New Roman" panose="02020603050405020304" pitchFamily="18" charset="0"/>
              </a:rPr>
              <a:t>Udaya</a:t>
            </a:r>
            <a:r>
              <a:rPr lang="en-IN" sz="2700" dirty="0" smtClean="0">
                <a:solidFill>
                  <a:schemeClr val="bg1"/>
                </a:solidFill>
                <a:latin typeface="Times New Roman" panose="02020603050405020304" pitchFamily="18" charset="0"/>
                <a:cs typeface="Times New Roman" panose="02020603050405020304" pitchFamily="18" charset="0"/>
              </a:rPr>
              <a:t> </a:t>
            </a:r>
            <a:r>
              <a:rPr lang="en-IN" sz="2700" dirty="0">
                <a:solidFill>
                  <a:schemeClr val="bg1"/>
                </a:solidFill>
                <a:latin typeface="Times New Roman" panose="02020603050405020304" pitchFamily="18" charset="0"/>
                <a:cs typeface="Times New Roman" panose="02020603050405020304" pitchFamily="18" charset="0"/>
              </a:rPr>
              <a:t>Shankar, Ravi </a:t>
            </a:r>
            <a:r>
              <a:rPr lang="en-IN" sz="2700" dirty="0" err="1" smtClean="0">
                <a:solidFill>
                  <a:schemeClr val="bg1"/>
                </a:solidFill>
                <a:latin typeface="Times New Roman" panose="02020603050405020304" pitchFamily="18" charset="0"/>
                <a:cs typeface="Times New Roman" panose="02020603050405020304" pitchFamily="18" charset="0"/>
              </a:rPr>
              <a:t>Subrahmanyan</a:t>
            </a:r>
            <a:r>
              <a:rPr lang="en-US" sz="2700" dirty="0" smtClean="0">
                <a:solidFill>
                  <a:schemeClr val="bg1"/>
                </a:solidFill>
                <a:latin typeface="Times New Roman" pitchFamily="18" charset="0"/>
                <a:cs typeface="Times New Roman" pitchFamily="18" charset="0"/>
              </a:rPr>
              <a:t/>
            </a:r>
            <a:br>
              <a:rPr lang="en-US" sz="2700" dirty="0" smtClean="0">
                <a:solidFill>
                  <a:schemeClr val="bg1"/>
                </a:solidFill>
                <a:latin typeface="Times New Roman" pitchFamily="18" charset="0"/>
                <a:cs typeface="Times New Roman" pitchFamily="18" charset="0"/>
              </a:rPr>
            </a:br>
            <a:r>
              <a:rPr lang="en-US" sz="2700" dirty="0" smtClean="0">
                <a:solidFill>
                  <a:schemeClr val="bg1"/>
                </a:solidFill>
                <a:latin typeface="Times New Roman" pitchFamily="18" charset="0"/>
                <a:cs typeface="Times New Roman" pitchFamily="18" charset="0"/>
              </a:rPr>
              <a:t/>
            </a:r>
            <a:br>
              <a:rPr lang="en-US" sz="2700" dirty="0" smtClean="0">
                <a:solidFill>
                  <a:schemeClr val="bg1"/>
                </a:solidFill>
                <a:latin typeface="Times New Roman" pitchFamily="18" charset="0"/>
                <a:cs typeface="Times New Roman" pitchFamily="18" charset="0"/>
              </a:rPr>
            </a:br>
            <a:r>
              <a:rPr lang="en-US" sz="3100" dirty="0" smtClean="0">
                <a:solidFill>
                  <a:schemeClr val="bg1"/>
                </a:solidFill>
                <a:latin typeface="Times New Roman" pitchFamily="18" charset="0"/>
                <a:cs typeface="Times New Roman" pitchFamily="18" charset="0"/>
              </a:rPr>
              <a:t>Raman Research Institute  - Bangalore – 80</a:t>
            </a:r>
            <a:br>
              <a:rPr lang="en-US" sz="3100" dirty="0" smtClean="0">
                <a:solidFill>
                  <a:schemeClr val="bg1"/>
                </a:solidFill>
                <a:latin typeface="Times New Roman" pitchFamily="18" charset="0"/>
                <a:cs typeface="Times New Roman" pitchFamily="18" charset="0"/>
              </a:rPr>
            </a:b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endParaRPr lang="en-IN" sz="3200"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062" y="1916832"/>
            <a:ext cx="517759" cy="715408"/>
          </a:xfrm>
          <a:prstGeom prst="rect">
            <a:avLst/>
          </a:prstGeom>
          <a:noFill/>
          <a:ln>
            <a:solidFill>
              <a:schemeClr val="tx1"/>
            </a:solidFill>
          </a:ln>
        </p:spPr>
      </p:pic>
    </p:spTree>
    <p:extLst>
      <p:ext uri="{BB962C8B-B14F-4D97-AF65-F5344CB8AC3E}">
        <p14:creationId xmlns:p14="http://schemas.microsoft.com/office/powerpoint/2010/main" val="74822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792088"/>
          </a:xfrm>
          <a:ln>
            <a:solidFill>
              <a:schemeClr val="bg1"/>
            </a:solidFill>
          </a:ln>
        </p:spPr>
        <p:txBody>
          <a:bodyPr>
            <a:normAutofit/>
          </a:bodyPr>
          <a:lstStyle/>
          <a:p>
            <a:r>
              <a:rPr lang="en-US" sz="2600" dirty="0" smtClean="0">
                <a:solidFill>
                  <a:schemeClr val="bg1"/>
                </a:solidFill>
                <a:latin typeface="Times New Roman" pitchFamily="18" charset="0"/>
              </a:rPr>
              <a:t>How to improve the Impedance match (Return loss)</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1340768"/>
            <a:ext cx="8462744" cy="3744416"/>
          </a:xfrm>
          <a:ln>
            <a:solidFill>
              <a:schemeClr val="bg1"/>
            </a:solidFill>
          </a:ln>
        </p:spPr>
        <p:txBody>
          <a:bodyPr>
            <a:noAutofit/>
          </a:bodyPr>
          <a:lstStyle/>
          <a:p>
            <a:pPr algn="just"/>
            <a:endParaRPr lang="en-US" sz="2400" dirty="0" smtClean="0">
              <a:solidFill>
                <a:schemeClr val="bg1"/>
              </a:solidFill>
              <a:latin typeface="Times New Roman" pitchFamily="18" charset="0"/>
            </a:endParaRPr>
          </a:p>
          <a:p>
            <a:pPr marL="342900" indent="-342900" algn="just">
              <a:lnSpc>
                <a:spcPct val="150000"/>
              </a:lnSpc>
              <a:buFont typeface="Arial" panose="020B0604020202020204" pitchFamily="34" charset="0"/>
              <a:buChar char="•"/>
            </a:pPr>
            <a:r>
              <a:rPr lang="en-US" sz="2400" dirty="0" smtClean="0">
                <a:solidFill>
                  <a:schemeClr val="bg1"/>
                </a:solidFill>
                <a:latin typeface="Times New Roman" pitchFamily="18" charset="0"/>
              </a:rPr>
              <a:t>Profile the antenna structure to minimize the reactive part of its impedance</a:t>
            </a:r>
          </a:p>
          <a:p>
            <a:pPr marL="342900" indent="-342900" algn="just">
              <a:lnSpc>
                <a:spcPct val="150000"/>
              </a:lnSpc>
              <a:buFont typeface="Arial" panose="020B0604020202020204" pitchFamily="34" charset="0"/>
              <a:buChar char="•"/>
            </a:pPr>
            <a:r>
              <a:rPr lang="en-US" sz="2400" dirty="0" smtClean="0">
                <a:solidFill>
                  <a:schemeClr val="bg1"/>
                </a:solidFill>
                <a:latin typeface="Times New Roman" pitchFamily="18" charset="0"/>
              </a:rPr>
              <a:t>Based on this technique, several antennas have been designed like - Sinusoidal, Spherical, Conical, planar sinusoidal, antenna for space application…</a:t>
            </a: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Antennas built at RRI for </a:t>
            </a:r>
            <a:r>
              <a:rPr lang="en-US" sz="2600" dirty="0" err="1" smtClean="0">
                <a:solidFill>
                  <a:schemeClr val="bg1"/>
                </a:solidFill>
                <a:latin typeface="Times New Roman" pitchFamily="18" charset="0"/>
              </a:rPr>
              <a:t>EoR</a:t>
            </a:r>
            <a:r>
              <a:rPr lang="en-US" sz="2600" dirty="0" smtClean="0">
                <a:solidFill>
                  <a:schemeClr val="bg1"/>
                </a:solidFill>
                <a:latin typeface="Times New Roman" pitchFamily="18" charset="0"/>
              </a:rPr>
              <a:t> expt.</a:t>
            </a:r>
            <a:endParaRPr lang="en-IN" sz="2600" dirty="0">
              <a:solidFill>
                <a:schemeClr val="bg1"/>
              </a:solidFill>
              <a:latin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4" t="160" r="71856" b="61465"/>
          <a:stretch/>
        </p:blipFill>
        <p:spPr>
          <a:xfrm>
            <a:off x="521990" y="880119"/>
            <a:ext cx="2537842" cy="209323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419872" y="880119"/>
            <a:ext cx="2664296" cy="209323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341" t="269" r="13920" b="-50"/>
          <a:stretch/>
        </p:blipFill>
        <p:spPr bwMode="auto">
          <a:xfrm rot="5400000">
            <a:off x="6588066" y="736262"/>
            <a:ext cx="2123816" cy="2411533"/>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5"/>
          <a:stretch>
            <a:fillRect/>
          </a:stretch>
        </p:blipFill>
        <p:spPr>
          <a:xfrm>
            <a:off x="3414401" y="3032924"/>
            <a:ext cx="2669767" cy="181588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7" y="3076676"/>
            <a:ext cx="2411534" cy="177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545" y="3038395"/>
            <a:ext cx="2519650" cy="181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90" y="4939477"/>
            <a:ext cx="2510205" cy="184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Chart 25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4400" y="4939477"/>
            <a:ext cx="2669767" cy="18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p:nvPr/>
        </p:nvPicPr>
        <p:blipFill>
          <a:blip r:embed="rId10"/>
          <a:stretch>
            <a:fillRect/>
          </a:stretch>
        </p:blipFill>
        <p:spPr>
          <a:xfrm>
            <a:off x="6430174" y="4939477"/>
            <a:ext cx="2425567" cy="1772437"/>
          </a:xfrm>
          <a:prstGeom prst="rect">
            <a:avLst/>
          </a:prstGeom>
        </p:spPr>
      </p:pic>
      <p:sp>
        <p:nvSpPr>
          <p:cNvPr id="12" name="TextBox 11"/>
          <p:cNvSpPr txBox="1"/>
          <p:nvPr/>
        </p:nvSpPr>
        <p:spPr>
          <a:xfrm>
            <a:off x="827584" y="2550122"/>
            <a:ext cx="1512168" cy="369332"/>
          </a:xfrm>
          <a:prstGeom prst="rect">
            <a:avLst/>
          </a:prstGeom>
          <a:noFill/>
        </p:spPr>
        <p:txBody>
          <a:bodyPr wrap="square" rtlCol="0">
            <a:spAutoFit/>
          </a:bodyPr>
          <a:lstStyle/>
          <a:p>
            <a:r>
              <a:rPr lang="en-US" dirty="0" smtClean="0">
                <a:solidFill>
                  <a:schemeClr val="bg1"/>
                </a:solidFill>
              </a:rPr>
              <a:t>87.5-175MHz</a:t>
            </a:r>
            <a:endParaRPr lang="en-IN" dirty="0">
              <a:solidFill>
                <a:schemeClr val="bg1"/>
              </a:solidFill>
            </a:endParaRPr>
          </a:p>
        </p:txBody>
      </p:sp>
      <p:sp>
        <p:nvSpPr>
          <p:cNvPr id="18" name="TextBox 17"/>
          <p:cNvSpPr txBox="1"/>
          <p:nvPr/>
        </p:nvSpPr>
        <p:spPr>
          <a:xfrm>
            <a:off x="3995936" y="2579030"/>
            <a:ext cx="1512168" cy="369332"/>
          </a:xfrm>
          <a:prstGeom prst="rect">
            <a:avLst/>
          </a:prstGeom>
          <a:noFill/>
        </p:spPr>
        <p:txBody>
          <a:bodyPr wrap="square" rtlCol="0">
            <a:spAutoFit/>
          </a:bodyPr>
          <a:lstStyle/>
          <a:p>
            <a:r>
              <a:rPr lang="en-US" dirty="0" smtClean="0">
                <a:solidFill>
                  <a:schemeClr val="bg1"/>
                </a:solidFill>
              </a:rPr>
              <a:t>40-200MHz</a:t>
            </a:r>
            <a:endParaRPr lang="en-IN" dirty="0">
              <a:solidFill>
                <a:schemeClr val="bg1"/>
              </a:solidFill>
            </a:endParaRPr>
          </a:p>
        </p:txBody>
      </p:sp>
      <p:sp>
        <p:nvSpPr>
          <p:cNvPr id="19" name="TextBox 18"/>
          <p:cNvSpPr txBox="1"/>
          <p:nvPr/>
        </p:nvSpPr>
        <p:spPr>
          <a:xfrm>
            <a:off x="6893890" y="2624749"/>
            <a:ext cx="1512168" cy="369332"/>
          </a:xfrm>
          <a:prstGeom prst="rect">
            <a:avLst/>
          </a:prstGeom>
          <a:noFill/>
        </p:spPr>
        <p:txBody>
          <a:bodyPr wrap="square" rtlCol="0">
            <a:spAutoFit/>
          </a:bodyPr>
          <a:lstStyle/>
          <a:p>
            <a:r>
              <a:rPr lang="en-US" dirty="0" smtClean="0">
                <a:solidFill>
                  <a:schemeClr val="bg1"/>
                </a:solidFill>
              </a:rPr>
              <a:t>50-100 MHz</a:t>
            </a:r>
            <a:endParaRPr lang="en-IN" dirty="0">
              <a:solidFill>
                <a:schemeClr val="bg1"/>
              </a:solidFill>
            </a:endParaRPr>
          </a:p>
        </p:txBody>
      </p:sp>
      <p:sp>
        <p:nvSpPr>
          <p:cNvPr id="20" name="TextBox 19"/>
          <p:cNvSpPr txBox="1"/>
          <p:nvPr/>
        </p:nvSpPr>
        <p:spPr>
          <a:xfrm>
            <a:off x="1021008" y="3356992"/>
            <a:ext cx="1512168" cy="369332"/>
          </a:xfrm>
          <a:prstGeom prst="rect">
            <a:avLst/>
          </a:prstGeom>
          <a:noFill/>
        </p:spPr>
        <p:txBody>
          <a:bodyPr wrap="square" rtlCol="0">
            <a:spAutoFit/>
          </a:bodyPr>
          <a:lstStyle/>
          <a:p>
            <a:r>
              <a:rPr lang="en-US" dirty="0" smtClean="0"/>
              <a:t>Return loss</a:t>
            </a:r>
            <a:endParaRPr lang="en-IN" dirty="0"/>
          </a:p>
        </p:txBody>
      </p:sp>
      <p:sp>
        <p:nvSpPr>
          <p:cNvPr id="21" name="TextBox 20"/>
          <p:cNvSpPr txBox="1"/>
          <p:nvPr/>
        </p:nvSpPr>
        <p:spPr>
          <a:xfrm>
            <a:off x="1343462" y="5490858"/>
            <a:ext cx="1166344" cy="646331"/>
          </a:xfrm>
          <a:prstGeom prst="rect">
            <a:avLst/>
          </a:prstGeom>
          <a:noFill/>
        </p:spPr>
        <p:txBody>
          <a:bodyPr wrap="square" rtlCol="0">
            <a:spAutoFit/>
          </a:bodyPr>
          <a:lstStyle/>
          <a:p>
            <a:r>
              <a:rPr lang="en-US" dirty="0" smtClean="0"/>
              <a:t>Radiation pattern</a:t>
            </a:r>
            <a:endParaRPr lang="en-IN" dirty="0"/>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Antennas built for 2-4 GHz</a:t>
            </a:r>
            <a:endParaRPr lang="en-IN" sz="2600" dirty="0">
              <a:solidFill>
                <a:schemeClr val="bg1"/>
              </a:solidFill>
              <a:latin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365" t="25086"/>
          <a:stretch/>
        </p:blipFill>
        <p:spPr>
          <a:xfrm>
            <a:off x="1259632" y="908719"/>
            <a:ext cx="2360903" cy="17129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837194"/>
            <a:ext cx="2592288" cy="176711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416" y="2780928"/>
            <a:ext cx="243736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416" y="4725144"/>
            <a:ext cx="243170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7" y="2780928"/>
            <a:ext cx="2592287" cy="178542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4230" y="4760109"/>
            <a:ext cx="2684154" cy="1965185"/>
          </a:xfrm>
          <a:prstGeom prst="rect">
            <a:avLst/>
          </a:prstGeom>
        </p:spPr>
      </p:pic>
      <p:sp>
        <p:nvSpPr>
          <p:cNvPr id="14" name="TextBox 13"/>
          <p:cNvSpPr txBox="1"/>
          <p:nvPr/>
        </p:nvSpPr>
        <p:spPr>
          <a:xfrm>
            <a:off x="1683999" y="2252312"/>
            <a:ext cx="1512168" cy="369332"/>
          </a:xfrm>
          <a:prstGeom prst="rect">
            <a:avLst/>
          </a:prstGeom>
          <a:noFill/>
        </p:spPr>
        <p:txBody>
          <a:bodyPr wrap="square" rtlCol="0">
            <a:spAutoFit/>
          </a:bodyPr>
          <a:lstStyle/>
          <a:p>
            <a:r>
              <a:rPr lang="en-US" dirty="0" smtClean="0">
                <a:solidFill>
                  <a:schemeClr val="bg1"/>
                </a:solidFill>
              </a:rPr>
              <a:t>    2-4 GHz</a:t>
            </a:r>
            <a:endParaRPr lang="en-IN" dirty="0">
              <a:solidFill>
                <a:schemeClr val="bg1"/>
              </a:solidFill>
            </a:endParaRPr>
          </a:p>
        </p:txBody>
      </p:sp>
      <p:sp>
        <p:nvSpPr>
          <p:cNvPr id="15" name="TextBox 14"/>
          <p:cNvSpPr txBox="1"/>
          <p:nvPr/>
        </p:nvSpPr>
        <p:spPr>
          <a:xfrm>
            <a:off x="6084168" y="2266727"/>
            <a:ext cx="1512168" cy="369332"/>
          </a:xfrm>
          <a:prstGeom prst="rect">
            <a:avLst/>
          </a:prstGeom>
          <a:noFill/>
        </p:spPr>
        <p:txBody>
          <a:bodyPr wrap="square" rtlCol="0">
            <a:spAutoFit/>
          </a:bodyPr>
          <a:lstStyle/>
          <a:p>
            <a:r>
              <a:rPr lang="en-US" dirty="0" smtClean="0">
                <a:solidFill>
                  <a:schemeClr val="bg1"/>
                </a:solidFill>
              </a:rPr>
              <a:t>    2-4 GHz</a:t>
            </a:r>
            <a:endParaRPr lang="en-IN" dirty="0">
              <a:solidFill>
                <a:schemeClr val="bg1"/>
              </a:solidFill>
            </a:endParaRP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648072"/>
          </a:xfrm>
          <a:ln>
            <a:solidFill>
              <a:schemeClr val="bg1"/>
            </a:solidFill>
          </a:ln>
        </p:spPr>
        <p:txBody>
          <a:bodyPr>
            <a:normAutofit/>
          </a:bodyPr>
          <a:lstStyle/>
          <a:p>
            <a:r>
              <a:rPr lang="en-US" sz="2600" dirty="0" smtClean="0">
                <a:solidFill>
                  <a:schemeClr val="bg1"/>
                </a:solidFill>
                <a:latin typeface="Times New Roman" pitchFamily="18" charset="0"/>
              </a:rPr>
              <a:t>Spectral features due to surface current reflections</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412636" y="1124744"/>
            <a:ext cx="8462744" cy="2592288"/>
          </a:xfrm>
          <a:ln>
            <a:solidFill>
              <a:schemeClr val="bg1"/>
            </a:solidFill>
          </a:ln>
        </p:spPr>
        <p:txBody>
          <a:bodyPr>
            <a:noAutofit/>
          </a:bodyPr>
          <a:lstStyle/>
          <a:p>
            <a:pPr marL="342900" indent="-342900" algn="just">
              <a:buFont typeface="Arial" panose="020B0604020202020204" pitchFamily="34" charset="0"/>
              <a:buChar char="•"/>
            </a:pPr>
            <a:r>
              <a:rPr lang="en-US" sz="2200" dirty="0" smtClean="0">
                <a:solidFill>
                  <a:schemeClr val="bg1"/>
                </a:solidFill>
                <a:latin typeface="Times New Roman" pitchFamily="18" charset="0"/>
              </a:rPr>
              <a:t>Abrupt </a:t>
            </a:r>
            <a:r>
              <a:rPr lang="en-US" sz="2200" dirty="0" smtClean="0">
                <a:solidFill>
                  <a:schemeClr val="bg1"/>
                </a:solidFill>
                <a:latin typeface="Times New Roman" pitchFamily="18" charset="0"/>
              </a:rPr>
              <a:t>variation in dimension is minimized in the structure by having</a:t>
            </a:r>
          </a:p>
          <a:p>
            <a:pPr marL="1714500" lvl="3" indent="-342900" algn="just">
              <a:buFont typeface="Arial" panose="020B0604020202020204" pitchFamily="34" charset="0"/>
              <a:buChar char="•"/>
            </a:pPr>
            <a:r>
              <a:rPr lang="en-US" sz="2200" dirty="0" smtClean="0">
                <a:solidFill>
                  <a:schemeClr val="bg1"/>
                </a:solidFill>
                <a:latin typeface="Times New Roman" pitchFamily="18" charset="0"/>
              </a:rPr>
              <a:t>Smooth </a:t>
            </a:r>
            <a:r>
              <a:rPr lang="en-US" sz="2200" dirty="0">
                <a:solidFill>
                  <a:schemeClr val="bg1"/>
                </a:solidFill>
                <a:latin typeface="Times New Roman" pitchFamily="18" charset="0"/>
              </a:rPr>
              <a:t>feeding point</a:t>
            </a:r>
          </a:p>
          <a:p>
            <a:pPr marL="1714500" lvl="3" indent="-342900" algn="just">
              <a:buFont typeface="Arial" panose="020B0604020202020204" pitchFamily="34" charset="0"/>
              <a:buChar char="•"/>
            </a:pPr>
            <a:r>
              <a:rPr lang="en-US" sz="2200" dirty="0">
                <a:solidFill>
                  <a:schemeClr val="bg1"/>
                </a:solidFill>
                <a:latin typeface="Times New Roman" pitchFamily="18" charset="0"/>
              </a:rPr>
              <a:t>Rounding the </a:t>
            </a:r>
            <a:r>
              <a:rPr lang="en-US" sz="2200" dirty="0" smtClean="0">
                <a:solidFill>
                  <a:schemeClr val="bg1"/>
                </a:solidFill>
                <a:latin typeface="Times New Roman" pitchFamily="18" charset="0"/>
              </a:rPr>
              <a:t>antenna </a:t>
            </a:r>
            <a:r>
              <a:rPr lang="en-US" sz="2200" dirty="0">
                <a:solidFill>
                  <a:schemeClr val="bg1"/>
                </a:solidFill>
                <a:latin typeface="Times New Roman" pitchFamily="18" charset="0"/>
              </a:rPr>
              <a:t>at </a:t>
            </a:r>
            <a:r>
              <a:rPr lang="en-US" sz="2200" dirty="0" smtClean="0">
                <a:solidFill>
                  <a:schemeClr val="bg1"/>
                </a:solidFill>
                <a:latin typeface="Times New Roman" pitchFamily="18" charset="0"/>
              </a:rPr>
              <a:t>its tip</a:t>
            </a:r>
          </a:p>
          <a:p>
            <a:pPr lvl="3" algn="just"/>
            <a:endParaRPr lang="en-US" sz="2200" dirty="0">
              <a:solidFill>
                <a:schemeClr val="bg1"/>
              </a:solidFill>
              <a:latin typeface="Times New Roman" pitchFamily="18" charset="0"/>
            </a:endParaRPr>
          </a:p>
          <a:p>
            <a:pPr marL="342900" lvl="3" indent="-342900" algn="just">
              <a:buFont typeface="Arial" panose="020B0604020202020204" pitchFamily="34" charset="0"/>
              <a:buChar char="•"/>
            </a:pPr>
            <a:r>
              <a:rPr lang="en-US" sz="2200" dirty="0" smtClean="0">
                <a:solidFill>
                  <a:schemeClr val="bg1"/>
                </a:solidFill>
                <a:latin typeface="Times New Roman" pitchFamily="18" charset="0"/>
              </a:rPr>
              <a:t>Reflector </a:t>
            </a:r>
            <a:r>
              <a:rPr lang="en-US" sz="2200" dirty="0">
                <a:solidFill>
                  <a:schemeClr val="bg1"/>
                </a:solidFill>
                <a:latin typeface="Times New Roman" pitchFamily="18" charset="0"/>
              </a:rPr>
              <a:t>dimensions are chosen as small in electrical length to have broad spectral feature due to </a:t>
            </a:r>
            <a:r>
              <a:rPr lang="en-US" sz="2200" dirty="0" smtClean="0">
                <a:solidFill>
                  <a:schemeClr val="bg1"/>
                </a:solidFill>
                <a:latin typeface="Times New Roman" pitchFamily="18" charset="0"/>
              </a:rPr>
              <a:t>the reflection </a:t>
            </a:r>
            <a:r>
              <a:rPr lang="en-US" sz="2200" dirty="0">
                <a:solidFill>
                  <a:schemeClr val="bg1"/>
                </a:solidFill>
                <a:latin typeface="Times New Roman" pitchFamily="18" charset="0"/>
              </a:rPr>
              <a:t>at the </a:t>
            </a:r>
            <a:r>
              <a:rPr lang="en-US" sz="2200" dirty="0" smtClean="0">
                <a:solidFill>
                  <a:schemeClr val="bg1"/>
                </a:solidFill>
                <a:latin typeface="Times New Roman" pitchFamily="18" charset="0"/>
              </a:rPr>
              <a:t>end</a:t>
            </a:r>
            <a:endParaRPr lang="en-US" sz="2200" dirty="0">
              <a:solidFill>
                <a:schemeClr val="bg1"/>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861048"/>
            <a:ext cx="4836203" cy="217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33517" y="6151685"/>
            <a:ext cx="5328592" cy="677108"/>
          </a:xfrm>
          <a:prstGeom prst="rect">
            <a:avLst/>
          </a:prstGeom>
          <a:noFill/>
        </p:spPr>
        <p:txBody>
          <a:bodyPr wrap="square" rtlCol="0">
            <a:spAutoFit/>
          </a:bodyPr>
          <a:lstStyle/>
          <a:p>
            <a:pPr algn="just"/>
            <a:r>
              <a:rPr lang="en-US" sz="1900" dirty="0" smtClean="0">
                <a:solidFill>
                  <a:schemeClr val="bg1"/>
                </a:solidFill>
                <a:latin typeface="Times New Roman" panose="02020603050405020304" pitchFamily="18" charset="0"/>
                <a:cs typeface="Times New Roman" panose="02020603050405020304" pitchFamily="18" charset="0"/>
              </a:rPr>
              <a:t>Typical residual obtained after  fitting the cone antenna  return response with  low order polynomial</a:t>
            </a:r>
            <a:endParaRPr lang="en-IN" sz="1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720080"/>
          </a:xfrm>
          <a:ln>
            <a:solidFill>
              <a:schemeClr val="bg1"/>
            </a:solidFill>
          </a:ln>
        </p:spPr>
        <p:txBody>
          <a:bodyPr>
            <a:normAutofit fontScale="90000"/>
          </a:bodyPr>
          <a:lstStyle/>
          <a:p>
            <a:r>
              <a:rPr lang="en-US" sz="2600" dirty="0" smtClean="0">
                <a:solidFill>
                  <a:schemeClr val="bg1"/>
                </a:solidFill>
                <a:latin typeface="Times New Roman" pitchFamily="18" charset="0"/>
              </a:rPr>
              <a:t>Improvement in Radiation efficiency by going for water medium beneath the antenna </a:t>
            </a:r>
            <a:endParaRPr lang="en-IN" sz="2600" dirty="0">
              <a:solidFill>
                <a:schemeClr val="bg1"/>
              </a:solidFill>
              <a:latin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785" t="6994" r="35591"/>
          <a:stretch/>
        </p:blipFill>
        <p:spPr>
          <a:xfrm rot="5400000">
            <a:off x="3883742" y="782383"/>
            <a:ext cx="2353522" cy="2993231"/>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9" r="13056" b="3936"/>
          <a:stretch/>
        </p:blipFill>
        <p:spPr bwMode="auto">
          <a:xfrm>
            <a:off x="3595553" y="3789040"/>
            <a:ext cx="2993232" cy="245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7966"/>
          <a:stretch/>
        </p:blipFill>
        <p:spPr bwMode="auto">
          <a:xfrm>
            <a:off x="445690" y="3789040"/>
            <a:ext cx="3026448" cy="244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5053" t="33583" r="34856" b="23422"/>
          <a:stretch/>
        </p:blipFill>
        <p:spPr bwMode="auto">
          <a:xfrm>
            <a:off x="445690" y="1066515"/>
            <a:ext cx="2974182" cy="238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88785" y="1979366"/>
            <a:ext cx="2555215" cy="3016210"/>
          </a:xfrm>
          <a:prstGeom prst="rect">
            <a:avLst/>
          </a:prstGeom>
          <a:noFill/>
        </p:spPr>
        <p:txBody>
          <a:bodyPr wrap="square" rtlCol="0">
            <a:spAutoFit/>
          </a:bodyPr>
          <a:lstStyle/>
          <a:p>
            <a:pPr marL="342900" indent="-342900" algn="just">
              <a:buFont typeface="Arial" panose="020B0604020202020204" pitchFamily="34" charset="0"/>
              <a:buChar char="•"/>
            </a:pPr>
            <a:r>
              <a:rPr lang="en-US" sz="1900" dirty="0" smtClean="0">
                <a:solidFill>
                  <a:schemeClr val="bg1"/>
                </a:solidFill>
                <a:latin typeface="Times New Roman" panose="02020603050405020304" pitchFamily="18" charset="0"/>
                <a:cs typeface="Times New Roman" panose="02020603050405020304" pitchFamily="18" charset="0"/>
              </a:rPr>
              <a:t>Better electrical conductivity - 0.04 S/m</a:t>
            </a:r>
          </a:p>
          <a:p>
            <a:pPr marL="342900" indent="-342900" algn="just">
              <a:buFont typeface="Arial" panose="020B0604020202020204" pitchFamily="34" charset="0"/>
              <a:buChar char="•"/>
            </a:pPr>
            <a:endParaRPr lang="en-US" sz="19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900" dirty="0" smtClean="0">
                <a:solidFill>
                  <a:schemeClr val="bg1"/>
                </a:solidFill>
                <a:latin typeface="Times New Roman" panose="02020603050405020304" pitchFamily="18" charset="0"/>
                <a:cs typeface="Times New Roman" panose="02020603050405020304" pitchFamily="18" charset="0"/>
              </a:rPr>
              <a:t>More uniform medium below the antenna</a:t>
            </a:r>
          </a:p>
          <a:p>
            <a:pPr marL="342900" indent="-342900" algn="just">
              <a:buFont typeface="Arial" panose="020B0604020202020204" pitchFamily="34" charset="0"/>
              <a:buChar char="•"/>
            </a:pPr>
            <a:endParaRPr lang="en-US" sz="1900"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900" dirty="0" smtClean="0">
                <a:solidFill>
                  <a:schemeClr val="bg1"/>
                </a:solidFill>
                <a:latin typeface="Times New Roman" panose="02020603050405020304" pitchFamily="18" charset="0"/>
                <a:cs typeface="Times New Roman" panose="02020603050405020304" pitchFamily="18" charset="0"/>
              </a:rPr>
              <a:t>Higher dielectric constant (80)</a:t>
            </a:r>
            <a:endParaRPr lang="en-IN" sz="1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3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792088"/>
          </a:xfrm>
          <a:ln>
            <a:solidFill>
              <a:schemeClr val="bg1"/>
            </a:solidFill>
          </a:ln>
        </p:spPr>
        <p:txBody>
          <a:bodyPr>
            <a:normAutofit/>
          </a:bodyPr>
          <a:lstStyle/>
          <a:p>
            <a:r>
              <a:rPr lang="en-US" sz="2200" dirty="0" smtClean="0">
                <a:solidFill>
                  <a:schemeClr val="bg1"/>
                </a:solidFill>
                <a:latin typeface="Times New Roman" pitchFamily="18" charset="0"/>
              </a:rPr>
              <a:t>Can we control the variation of return loss characteristics as a function of frequency ?</a:t>
            </a:r>
            <a:endParaRPr lang="en-IN" sz="2200" dirty="0">
              <a:solidFill>
                <a:schemeClr val="bg1"/>
              </a:solidFill>
              <a:latin typeface="Times New Roman" pitchFamily="18" charset="0"/>
            </a:endParaRPr>
          </a:p>
        </p:txBody>
      </p:sp>
      <p:sp>
        <p:nvSpPr>
          <p:cNvPr id="4" name="Subtitle 3"/>
          <p:cNvSpPr>
            <a:spLocks noGrp="1"/>
          </p:cNvSpPr>
          <p:nvPr>
            <p:ph type="subTitle" idx="1"/>
          </p:nvPr>
        </p:nvSpPr>
        <p:spPr>
          <a:xfrm>
            <a:off x="438106" y="1087360"/>
            <a:ext cx="8462744" cy="3061720"/>
          </a:xfrm>
          <a:ln>
            <a:solidFill>
              <a:schemeClr val="bg1"/>
            </a:solidFill>
          </a:ln>
        </p:spPr>
        <p:txBody>
          <a:bodyPr>
            <a:noAutofit/>
          </a:bodyPr>
          <a:lstStyle/>
          <a:p>
            <a:pPr algn="just"/>
            <a:r>
              <a:rPr lang="en-US" sz="2000" dirty="0" smtClean="0">
                <a:solidFill>
                  <a:schemeClr val="bg1"/>
                </a:solidFill>
                <a:latin typeface="Times New Roman" pitchFamily="18" charset="0"/>
              </a:rPr>
              <a:t>Dependence of physical parameters of the antenna on the reactive part (Xi) of the antenna impedance is rather complex and non linear, it is rather hard to synthesize the response to our requirement.</a:t>
            </a:r>
          </a:p>
          <a:p>
            <a:pPr algn="just"/>
            <a:endParaRPr lang="en-US" sz="2200" dirty="0">
              <a:solidFill>
                <a:schemeClr val="bg1"/>
              </a:solidFill>
              <a:latin typeface="Times New Roman" pitchFamily="18" charset="0"/>
            </a:endParaRPr>
          </a:p>
          <a:p>
            <a:pPr algn="just"/>
            <a:endParaRPr lang="en-US" sz="2200" dirty="0" smtClean="0">
              <a:solidFill>
                <a:schemeClr val="bg1"/>
              </a:solidFill>
              <a:latin typeface="Times New Roman" pitchFamily="18" charset="0"/>
            </a:endParaRPr>
          </a:p>
          <a:p>
            <a:pPr algn="just"/>
            <a:r>
              <a:rPr lang="en-US" sz="2000" dirty="0" smtClean="0">
                <a:solidFill>
                  <a:schemeClr val="bg1"/>
                </a:solidFill>
                <a:latin typeface="Times New Roman" pitchFamily="18" charset="0"/>
              </a:rPr>
              <a:t>						    (</a:t>
            </a:r>
            <a:r>
              <a:rPr lang="en-US" sz="2000" dirty="0" err="1">
                <a:solidFill>
                  <a:schemeClr val="bg1"/>
                </a:solidFill>
                <a:latin typeface="Times New Roman" pitchFamily="18" charset="0"/>
              </a:rPr>
              <a:t>S.A.Schelkunoff</a:t>
            </a:r>
            <a:r>
              <a:rPr lang="en-US" sz="2000" dirty="0">
                <a:solidFill>
                  <a:schemeClr val="bg1"/>
                </a:solidFill>
                <a:latin typeface="Times New Roman" pitchFamily="18" charset="0"/>
              </a:rPr>
              <a:t> 1941)</a:t>
            </a:r>
            <a:endParaRPr lang="en-US" sz="2000" dirty="0" smtClean="0">
              <a:solidFill>
                <a:schemeClr val="bg1"/>
              </a:solidFill>
              <a:latin typeface="Times New Roman" pitchFamily="18" charset="0"/>
            </a:endParaRPr>
          </a:p>
          <a:p>
            <a:pPr algn="just"/>
            <a:r>
              <a:rPr lang="en-US" sz="2000" dirty="0">
                <a:solidFill>
                  <a:schemeClr val="bg1"/>
                </a:solidFill>
                <a:latin typeface="Times New Roman" pitchFamily="18" charset="0"/>
              </a:rPr>
              <a:t>w</a:t>
            </a:r>
            <a:r>
              <a:rPr lang="en-US" sz="2000" dirty="0" smtClean="0">
                <a:solidFill>
                  <a:schemeClr val="bg1"/>
                </a:solidFill>
                <a:latin typeface="Times New Roman" pitchFamily="18" charset="0"/>
              </a:rPr>
              <a:t>here G is the radiation resistance, M,N are integrals dependent on </a:t>
            </a:r>
            <a:r>
              <a:rPr lang="en-US" sz="2000" dirty="0" smtClean="0">
                <a:solidFill>
                  <a:schemeClr val="bg1"/>
                </a:solidFill>
                <a:latin typeface="Times New Roman" pitchFamily="18" charset="0"/>
              </a:rPr>
              <a:t>the physical </a:t>
            </a:r>
            <a:r>
              <a:rPr lang="en-US" sz="2000" dirty="0" smtClean="0">
                <a:solidFill>
                  <a:schemeClr val="bg1"/>
                </a:solidFill>
                <a:latin typeface="Times New Roman" pitchFamily="18" charset="0"/>
              </a:rPr>
              <a:t>parameters</a:t>
            </a:r>
          </a:p>
        </p:txBody>
      </p:sp>
      <p:pic>
        <p:nvPicPr>
          <p:cNvPr id="5" name="Picture 4"/>
          <p:cNvPicPr/>
          <p:nvPr/>
        </p:nvPicPr>
        <p:blipFill rotWithShape="1">
          <a:blip r:embed="rId2"/>
          <a:srcRect l="1497" t="9468" r="2662" b="8844"/>
          <a:stretch/>
        </p:blipFill>
        <p:spPr bwMode="auto">
          <a:xfrm>
            <a:off x="2636535" y="4760347"/>
            <a:ext cx="2759639" cy="201622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830" t="10651" r="2995" b="8548"/>
          <a:stretch/>
        </p:blipFill>
        <p:spPr bwMode="auto">
          <a:xfrm>
            <a:off x="5940152" y="4760347"/>
            <a:ext cx="2752155" cy="2016224"/>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35760" t="13906" r="29457" b="17118"/>
          <a:stretch/>
        </p:blipFill>
        <p:spPr bwMode="auto">
          <a:xfrm>
            <a:off x="438106" y="4796351"/>
            <a:ext cx="1829638" cy="2027444"/>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925" y="2173840"/>
            <a:ext cx="6942836" cy="79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71700" y="4221088"/>
            <a:ext cx="6150748" cy="400110"/>
          </a:xfrm>
          <a:prstGeom prst="rect">
            <a:avLst/>
          </a:prstGeom>
          <a:noFill/>
        </p:spPr>
        <p:txBody>
          <a:bodyPr wrap="square" rtlCol="0">
            <a:spAutoFit/>
          </a:bodyPr>
          <a:lstStyle/>
          <a:p>
            <a:r>
              <a:rPr lang="en-US" dirty="0" smtClean="0">
                <a:solidFill>
                  <a:schemeClr val="bg1"/>
                </a:solidFill>
              </a:rPr>
              <a:t>    </a:t>
            </a:r>
            <a:r>
              <a:rPr lang="en-US" sz="2000" dirty="0" smtClean="0">
                <a:solidFill>
                  <a:schemeClr val="bg1"/>
                </a:solidFill>
                <a:latin typeface="Times New Roman" panose="02020603050405020304" pitchFamily="18" charset="0"/>
                <a:cs typeface="Times New Roman" panose="02020603050405020304" pitchFamily="18" charset="0"/>
              </a:rPr>
              <a:t>Sinusoidal antenna being designed for space application</a:t>
            </a:r>
            <a:endParaRPr lang="en-IN" sz="20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07904" y="4841184"/>
            <a:ext cx="1512168" cy="369332"/>
          </a:xfrm>
          <a:prstGeom prst="rect">
            <a:avLst/>
          </a:prstGeom>
          <a:noFill/>
        </p:spPr>
        <p:txBody>
          <a:bodyPr wrap="square" rtlCol="0">
            <a:spAutoFit/>
          </a:bodyPr>
          <a:lstStyle/>
          <a:p>
            <a:r>
              <a:rPr lang="en-US" dirty="0" smtClean="0"/>
              <a:t>50</a:t>
            </a:r>
            <a:r>
              <a:rPr lang="en-US" dirty="0" smtClean="0"/>
              <a:t>-100 MHz</a:t>
            </a:r>
            <a:endParaRPr lang="en-IN" dirty="0"/>
          </a:p>
        </p:txBody>
      </p:sp>
      <p:sp>
        <p:nvSpPr>
          <p:cNvPr id="11" name="TextBox 10"/>
          <p:cNvSpPr txBox="1"/>
          <p:nvPr/>
        </p:nvSpPr>
        <p:spPr>
          <a:xfrm>
            <a:off x="7180139" y="4841184"/>
            <a:ext cx="1512168" cy="369332"/>
          </a:xfrm>
          <a:prstGeom prst="rect">
            <a:avLst/>
          </a:prstGeom>
          <a:noFill/>
        </p:spPr>
        <p:txBody>
          <a:bodyPr wrap="square" rtlCol="0">
            <a:spAutoFit/>
          </a:bodyPr>
          <a:lstStyle/>
          <a:p>
            <a:r>
              <a:rPr lang="en-US" dirty="0" smtClean="0"/>
              <a:t>100-200 MHz</a:t>
            </a:r>
            <a:endParaRPr lang="en-IN" dirty="0"/>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Antenna for space applications</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4005064"/>
            <a:ext cx="8462744" cy="2016224"/>
          </a:xfrm>
          <a:ln>
            <a:solidFill>
              <a:schemeClr val="bg1"/>
            </a:solidFill>
          </a:ln>
        </p:spPr>
        <p:txBody>
          <a:bodyPr>
            <a:noAutofit/>
          </a:bodyPr>
          <a:lstStyle/>
          <a:p>
            <a:pPr algn="just"/>
            <a:endParaRPr lang="en-US" sz="2300" dirty="0">
              <a:solidFill>
                <a:schemeClr val="bg1"/>
              </a:solidFill>
              <a:latin typeface="Times New Roman" pitchFamily="18" charset="0"/>
            </a:endParaRPr>
          </a:p>
          <a:p>
            <a:pPr marL="342900" indent="-342900" algn="just">
              <a:buFont typeface="Arial" panose="020B0604020202020204" pitchFamily="34" charset="0"/>
              <a:buChar char="•"/>
            </a:pPr>
            <a:r>
              <a:rPr lang="en-US" sz="2400" dirty="0" smtClean="0">
                <a:solidFill>
                  <a:schemeClr val="bg1"/>
                </a:solidFill>
                <a:latin typeface="Times New Roman" pitchFamily="18" charset="0"/>
              </a:rPr>
              <a:t>Antenna is being designed at present for </a:t>
            </a:r>
            <a:r>
              <a:rPr lang="en-US" sz="2400" dirty="0" err="1" smtClean="0">
                <a:solidFill>
                  <a:schemeClr val="bg1"/>
                </a:solidFill>
                <a:latin typeface="Times New Roman" pitchFamily="18" charset="0"/>
              </a:rPr>
              <a:t>EoR</a:t>
            </a:r>
            <a:r>
              <a:rPr lang="en-US" sz="2400" dirty="0" smtClean="0">
                <a:solidFill>
                  <a:schemeClr val="bg1"/>
                </a:solidFill>
                <a:latin typeface="Times New Roman" pitchFamily="18" charset="0"/>
              </a:rPr>
              <a:t> detection in space. </a:t>
            </a:r>
          </a:p>
          <a:p>
            <a:pPr marL="342900" indent="-342900" algn="just">
              <a:buFont typeface="Arial" panose="020B0604020202020204" pitchFamily="34" charset="0"/>
              <a:buChar char="•"/>
            </a:pPr>
            <a:r>
              <a:rPr lang="en-US" sz="2400" dirty="0" smtClean="0">
                <a:solidFill>
                  <a:schemeClr val="bg1"/>
                </a:solidFill>
                <a:latin typeface="Times New Roman" pitchFamily="18" charset="0"/>
              </a:rPr>
              <a:t>It is much more challenging in the presence of bus and solar panel of the pay load.</a:t>
            </a:r>
          </a:p>
        </p:txBody>
      </p:sp>
      <p:pic>
        <p:nvPicPr>
          <p:cNvPr id="5" name="Picture 4"/>
          <p:cNvPicPr/>
          <p:nvPr/>
        </p:nvPicPr>
        <p:blipFill rotWithShape="1">
          <a:blip r:embed="rId2"/>
          <a:srcRect l="45240" t="28403" r="11152" b="22154"/>
          <a:stretch/>
        </p:blipFill>
        <p:spPr bwMode="auto">
          <a:xfrm>
            <a:off x="2195736" y="836712"/>
            <a:ext cx="4392488" cy="2880320"/>
          </a:xfrm>
          <a:prstGeom prst="rect">
            <a:avLst/>
          </a:prstGeom>
          <a:ln>
            <a:noFill/>
          </a:ln>
          <a:extLst>
            <a:ext uri="{53640926-AAD7-44D8-BBD7-CCE9431645EC}">
              <a14:shadowObscured xmlns:a14="http://schemas.microsoft.com/office/drawing/2010/main"/>
            </a:ext>
          </a:extLst>
        </p:spPr>
      </p:pic>
      <p:sp>
        <p:nvSpPr>
          <p:cNvPr id="6" name="Text Box 46"/>
          <p:cNvSpPr txBox="1"/>
          <p:nvPr/>
        </p:nvSpPr>
        <p:spPr>
          <a:xfrm>
            <a:off x="6581125" y="1434074"/>
            <a:ext cx="860141" cy="57606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IN" sz="2800" dirty="0">
                <a:effectLst/>
                <a:ea typeface="Calibri"/>
                <a:cs typeface="Times New Roman"/>
              </a:rPr>
              <a:t>Bus</a:t>
            </a:r>
          </a:p>
        </p:txBody>
      </p:sp>
      <p:sp>
        <p:nvSpPr>
          <p:cNvPr id="7" name="Text Box 47"/>
          <p:cNvSpPr txBox="1"/>
          <p:nvPr/>
        </p:nvSpPr>
        <p:spPr>
          <a:xfrm>
            <a:off x="6422091" y="2852936"/>
            <a:ext cx="2110349" cy="50405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IN" sz="2400" dirty="0">
                <a:effectLst/>
                <a:ea typeface="Calibri"/>
                <a:cs typeface="Times New Roman"/>
              </a:rPr>
              <a:t>Solar panel</a:t>
            </a:r>
          </a:p>
        </p:txBody>
      </p:sp>
      <p:sp>
        <p:nvSpPr>
          <p:cNvPr id="8" name="Text Box 46"/>
          <p:cNvSpPr txBox="1"/>
          <p:nvPr/>
        </p:nvSpPr>
        <p:spPr>
          <a:xfrm>
            <a:off x="251520" y="1298442"/>
            <a:ext cx="1800200" cy="6183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err="1" smtClean="0">
                <a:latin typeface="Times New Roman" panose="02020603050405020304" pitchFamily="18" charset="0"/>
                <a:ea typeface="Calibri"/>
                <a:cs typeface="Times New Roman" panose="02020603050405020304" pitchFamily="18" charset="0"/>
              </a:rPr>
              <a:t>EoR</a:t>
            </a:r>
            <a:r>
              <a:rPr lang="en-US" sz="2400" dirty="0" smtClean="0">
                <a:latin typeface="Times New Roman" panose="02020603050405020304" pitchFamily="18" charset="0"/>
                <a:ea typeface="Calibri"/>
                <a:cs typeface="Times New Roman" panose="02020603050405020304" pitchFamily="18" charset="0"/>
              </a:rPr>
              <a:t> antenna</a:t>
            </a:r>
            <a:endParaRPr lang="en-IN" sz="2400" dirty="0">
              <a:effectLst/>
              <a:latin typeface="Times New Roman" panose="02020603050405020304" pitchFamily="18" charset="0"/>
              <a:ea typeface="Calibri"/>
              <a:cs typeface="Times New Roman" panose="02020603050405020304" pitchFamily="18" charset="0"/>
            </a:endParaRPr>
          </a:p>
        </p:txBody>
      </p:sp>
      <p:cxnSp>
        <p:nvCxnSpPr>
          <p:cNvPr id="9" name="Straight Arrow Connector 8"/>
          <p:cNvCxnSpPr/>
          <p:nvPr/>
        </p:nvCxnSpPr>
        <p:spPr>
          <a:xfrm flipH="1">
            <a:off x="5508104" y="1556792"/>
            <a:ext cx="1073021" cy="7200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flipV="1">
            <a:off x="5220072" y="2852936"/>
            <a:ext cx="1202019" cy="252028"/>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a:off x="2051720" y="1607637"/>
            <a:ext cx="803592" cy="40250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0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Conclusion</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1124744"/>
            <a:ext cx="8462744" cy="4824536"/>
          </a:xfrm>
          <a:ln>
            <a:solidFill>
              <a:schemeClr val="bg1"/>
            </a:solidFill>
          </a:ln>
        </p:spPr>
        <p:txBody>
          <a:bodyPr>
            <a:noAutofit/>
          </a:bodyPr>
          <a:lstStyle/>
          <a:p>
            <a:pPr algn="just"/>
            <a:endParaRPr lang="en-US" sz="2400" dirty="0" smtClean="0">
              <a:solidFill>
                <a:schemeClr val="bg1"/>
              </a:solidFill>
              <a:latin typeface="Times New Roman" pitchFamily="18" charset="0"/>
            </a:endParaRPr>
          </a:p>
          <a:p>
            <a:pPr marL="342900" indent="-342900" algn="just">
              <a:spcAft>
                <a:spcPts val="1200"/>
              </a:spcAft>
              <a:buFont typeface="Arial" panose="020B0604020202020204" pitchFamily="34" charset="0"/>
              <a:buChar char="•"/>
            </a:pPr>
            <a:r>
              <a:rPr lang="en-US" sz="2200" dirty="0" smtClean="0">
                <a:solidFill>
                  <a:schemeClr val="bg1"/>
                </a:solidFill>
                <a:latin typeface="Times New Roman" pitchFamily="18" charset="0"/>
              </a:rPr>
              <a:t>Antenna </a:t>
            </a:r>
            <a:r>
              <a:rPr lang="en-US" sz="2200" dirty="0" smtClean="0">
                <a:solidFill>
                  <a:schemeClr val="bg1"/>
                </a:solidFill>
                <a:latin typeface="Times New Roman" pitchFamily="18" charset="0"/>
              </a:rPr>
              <a:t>design for Global </a:t>
            </a:r>
            <a:r>
              <a:rPr lang="en-US" sz="2200" dirty="0" err="1" smtClean="0">
                <a:solidFill>
                  <a:schemeClr val="bg1"/>
                </a:solidFill>
                <a:latin typeface="Times New Roman" pitchFamily="18" charset="0"/>
              </a:rPr>
              <a:t>EoR</a:t>
            </a:r>
            <a:r>
              <a:rPr lang="en-US" sz="2200" dirty="0" smtClean="0">
                <a:solidFill>
                  <a:schemeClr val="bg1"/>
                </a:solidFill>
                <a:latin typeface="Times New Roman" pitchFamily="18" charset="0"/>
              </a:rPr>
              <a:t> detection experiment is challenging</a:t>
            </a:r>
          </a:p>
          <a:p>
            <a:pPr marL="342900" indent="-342900" algn="just">
              <a:spcAft>
                <a:spcPts val="1200"/>
              </a:spcAft>
              <a:buFont typeface="Arial" panose="020B0604020202020204" pitchFamily="34" charset="0"/>
              <a:buChar char="•"/>
            </a:pPr>
            <a:r>
              <a:rPr lang="en-US" sz="2200" dirty="0" smtClean="0">
                <a:solidFill>
                  <a:schemeClr val="bg1"/>
                </a:solidFill>
                <a:latin typeface="Times New Roman" pitchFamily="18" charset="0"/>
              </a:rPr>
              <a:t>It is required that the antenna’s spectral  response be smooth to few parts in 10</a:t>
            </a:r>
            <a:r>
              <a:rPr lang="en-US" sz="2200" baseline="30000" dirty="0" smtClean="0">
                <a:solidFill>
                  <a:schemeClr val="bg1"/>
                </a:solidFill>
                <a:latin typeface="Times New Roman" pitchFamily="18" charset="0"/>
              </a:rPr>
              <a:t>5 </a:t>
            </a:r>
            <a:r>
              <a:rPr lang="en-US" sz="2200" dirty="0" smtClean="0">
                <a:solidFill>
                  <a:schemeClr val="bg1"/>
                </a:solidFill>
                <a:latin typeface="Times New Roman" pitchFamily="18" charset="0"/>
              </a:rPr>
              <a:t> so that its features do not confuse the detection process over more than an octave bandwidth</a:t>
            </a:r>
          </a:p>
          <a:p>
            <a:pPr marL="342900" indent="-342900" algn="just">
              <a:spcAft>
                <a:spcPts val="1200"/>
              </a:spcAft>
              <a:buFont typeface="Arial" panose="020B0604020202020204" pitchFamily="34" charset="0"/>
              <a:buChar char="•"/>
            </a:pPr>
            <a:r>
              <a:rPr lang="en-US" sz="2200" dirty="0" smtClean="0">
                <a:solidFill>
                  <a:schemeClr val="bg1"/>
                </a:solidFill>
                <a:latin typeface="Times New Roman" pitchFamily="18" charset="0"/>
              </a:rPr>
              <a:t>Its radiation efficiency also must be acceptable to get more sky signal.</a:t>
            </a:r>
          </a:p>
          <a:p>
            <a:pPr marL="342900" indent="-342900" algn="just">
              <a:spcAft>
                <a:spcPts val="1200"/>
              </a:spcAft>
              <a:buFont typeface="Arial" panose="020B0604020202020204" pitchFamily="34" charset="0"/>
              <a:buChar char="•"/>
            </a:pPr>
            <a:r>
              <a:rPr lang="en-US" sz="2200" dirty="0" smtClean="0">
                <a:solidFill>
                  <a:schemeClr val="bg1"/>
                </a:solidFill>
                <a:latin typeface="Times New Roman" pitchFamily="18" charset="0"/>
              </a:rPr>
              <a:t>Antenna design for space application is much more harder than on the ground due to the influence of bus and solar panel.</a:t>
            </a:r>
          </a:p>
          <a:p>
            <a:pPr marL="342900" indent="-342900" algn="just">
              <a:buFont typeface="Arial" panose="020B0604020202020204" pitchFamily="34" charset="0"/>
              <a:buChar char="•"/>
            </a:pPr>
            <a:endParaRPr lang="en-US" sz="2400" dirty="0" smtClean="0">
              <a:solidFill>
                <a:schemeClr val="bg1"/>
              </a:solidFill>
              <a:latin typeface="Times New Roman" pitchFamily="18" charset="0"/>
            </a:endParaRPr>
          </a:p>
          <a:p>
            <a:pPr algn="just"/>
            <a:endParaRPr lang="en-US" sz="2400" baseline="30000" dirty="0">
              <a:solidFill>
                <a:schemeClr val="bg1"/>
              </a:solidFill>
              <a:latin typeface="Times New Roman" pitchFamily="18" charset="0"/>
            </a:endParaRPr>
          </a:p>
          <a:p>
            <a:pPr algn="just"/>
            <a:endParaRPr lang="en-US" sz="2400" baseline="30000" dirty="0" smtClean="0">
              <a:solidFill>
                <a:schemeClr val="bg1"/>
              </a:solidFill>
              <a:latin typeface="Times New Roman" pitchFamily="18" charset="0"/>
            </a:endParaRPr>
          </a:p>
        </p:txBody>
      </p:sp>
    </p:spTree>
    <p:extLst>
      <p:ext uri="{BB962C8B-B14F-4D97-AF65-F5344CB8AC3E}">
        <p14:creationId xmlns:p14="http://schemas.microsoft.com/office/powerpoint/2010/main" val="3795903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908720"/>
            <a:ext cx="8462744" cy="5112568"/>
          </a:xfrm>
          <a:ln>
            <a:solidFill>
              <a:schemeClr val="bg1"/>
            </a:solidFill>
          </a:ln>
        </p:spPr>
        <p:txBody>
          <a:bodyPr>
            <a:noAutofit/>
          </a:bodyPr>
          <a:lstStyle/>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457200" indent="-457200" algn="just">
              <a:buFont typeface="+mj-lt"/>
              <a:buAutoNum type="arabicPeriod"/>
            </a:pPr>
            <a:endParaRPr lang="en-US" sz="2000" b="1" dirty="0" smtClean="0">
              <a:solidFill>
                <a:schemeClr val="bg1"/>
              </a:solidFill>
              <a:latin typeface="Times New Roman" pitchFamily="18" charset="0"/>
            </a:endParaRPr>
          </a:p>
          <a:p>
            <a:pPr algn="just"/>
            <a:endParaRPr lang="en-US" sz="2400" dirty="0" smtClean="0">
              <a:solidFill>
                <a:schemeClr val="bg1"/>
              </a:solidFill>
              <a:latin typeface="Times New Roman" pitchFamily="18" charset="0"/>
            </a:endParaRPr>
          </a:p>
          <a:p>
            <a:pPr algn="just"/>
            <a:r>
              <a:rPr lang="en-US" sz="2400" dirty="0" smtClean="0">
                <a:solidFill>
                  <a:schemeClr val="bg1"/>
                </a:solidFill>
                <a:latin typeface="Times New Roman" pitchFamily="18" charset="0"/>
              </a:rPr>
              <a:t>			</a:t>
            </a:r>
          </a:p>
          <a:p>
            <a:pPr algn="just"/>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p>
          <a:p>
            <a:pPr algn="just"/>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r>
              <a:rPr lang="en-US" sz="2800" dirty="0" smtClean="0">
                <a:solidFill>
                  <a:schemeClr val="bg1"/>
                </a:solidFill>
                <a:latin typeface="Times New Roman" pitchFamily="18" charset="0"/>
              </a:rPr>
              <a:t>Thank you</a:t>
            </a:r>
          </a:p>
        </p:txBody>
      </p:sp>
    </p:spTree>
    <p:extLst>
      <p:ext uri="{BB962C8B-B14F-4D97-AF65-F5344CB8AC3E}">
        <p14:creationId xmlns:p14="http://schemas.microsoft.com/office/powerpoint/2010/main" val="3795903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Talk outline</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908720"/>
            <a:ext cx="8462744" cy="5112568"/>
          </a:xfrm>
          <a:ln>
            <a:solidFill>
              <a:schemeClr val="bg1"/>
            </a:solidFill>
          </a:ln>
        </p:spPr>
        <p:txBody>
          <a:bodyPr>
            <a:noAutofit/>
          </a:bodyPr>
          <a:lstStyle/>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a:solidFill>
                  <a:schemeClr val="bg1"/>
                </a:solidFill>
                <a:latin typeface="Times New Roman" pitchFamily="18" charset="0"/>
              </a:rPr>
              <a:t> </a:t>
            </a:r>
            <a:r>
              <a:rPr lang="en-US" sz="2300" dirty="0" smtClean="0">
                <a:solidFill>
                  <a:schemeClr val="bg1"/>
                </a:solidFill>
                <a:latin typeface="Times New Roman" pitchFamily="18" charset="0"/>
              </a:rPr>
              <a:t> Global </a:t>
            </a:r>
            <a:r>
              <a:rPr lang="en-US" sz="2300" dirty="0" err="1" smtClean="0">
                <a:solidFill>
                  <a:schemeClr val="bg1"/>
                </a:solidFill>
                <a:latin typeface="Times New Roman" pitchFamily="18" charset="0"/>
              </a:rPr>
              <a:t>EoR</a:t>
            </a:r>
            <a:r>
              <a:rPr lang="en-US" sz="2300" dirty="0" smtClean="0">
                <a:solidFill>
                  <a:schemeClr val="bg1"/>
                </a:solidFill>
                <a:latin typeface="Times New Roman" pitchFamily="18" charset="0"/>
              </a:rPr>
              <a:t> signal and minimum system requirements for its detection</a:t>
            </a:r>
          </a:p>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smtClean="0">
                <a:solidFill>
                  <a:schemeClr val="bg1"/>
                </a:solidFill>
                <a:latin typeface="Times New Roman" pitchFamily="18" charset="0"/>
              </a:rPr>
              <a:t>Factors influencing adversely the detection process</a:t>
            </a:r>
          </a:p>
          <a:p>
            <a:pPr marL="342900" lvl="1" indent="-342900" algn="just">
              <a:spcBef>
                <a:spcPts val="0"/>
              </a:spcBef>
              <a:buFont typeface="Wingdings" panose="05000000000000000000" pitchFamily="2" charset="2"/>
              <a:buChar char="§"/>
            </a:pP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smtClean="0">
                <a:solidFill>
                  <a:schemeClr val="bg1"/>
                </a:solidFill>
                <a:latin typeface="Times New Roman" pitchFamily="18" charset="0"/>
              </a:rPr>
              <a:t>Methodology adopted to detect </a:t>
            </a:r>
            <a:r>
              <a:rPr lang="en-US" sz="2300" dirty="0" err="1" smtClean="0">
                <a:solidFill>
                  <a:schemeClr val="bg1"/>
                </a:solidFill>
                <a:latin typeface="Times New Roman" pitchFamily="18" charset="0"/>
              </a:rPr>
              <a:t>EoR</a:t>
            </a:r>
            <a:r>
              <a:rPr lang="en-US" sz="2300" dirty="0" smtClean="0">
                <a:solidFill>
                  <a:schemeClr val="bg1"/>
                </a:solidFill>
                <a:latin typeface="Times New Roman" pitchFamily="18" charset="0"/>
              </a:rPr>
              <a:t> signal</a:t>
            </a:r>
          </a:p>
          <a:p>
            <a:pPr marL="342900" lvl="1" indent="-342900" algn="just">
              <a:spcBef>
                <a:spcPts val="0"/>
              </a:spcBef>
              <a:buFont typeface="Wingdings" panose="05000000000000000000" pitchFamily="2" charset="2"/>
              <a:buChar char="§"/>
            </a:pP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smtClean="0">
                <a:solidFill>
                  <a:schemeClr val="bg1"/>
                </a:solidFill>
                <a:latin typeface="Times New Roman" pitchFamily="18" charset="0"/>
              </a:rPr>
              <a:t>Primary requirements of the antenna used as a detector</a:t>
            </a:r>
          </a:p>
          <a:p>
            <a:pPr marL="342900" lvl="1" indent="-342900" algn="just">
              <a:spcBef>
                <a:spcPts val="0"/>
              </a:spcBef>
              <a:buFont typeface="Wingdings" panose="05000000000000000000" pitchFamily="2" charset="2"/>
              <a:buChar char="§"/>
            </a:pP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smtClean="0">
                <a:solidFill>
                  <a:schemeClr val="bg1"/>
                </a:solidFill>
                <a:latin typeface="Times New Roman" pitchFamily="18" charset="0"/>
              </a:rPr>
              <a:t>Review of antennas built at the Raman Research Institute</a:t>
            </a:r>
          </a:p>
          <a:p>
            <a:pPr marL="342900" lvl="1" indent="-342900" algn="just">
              <a:spcBef>
                <a:spcPts val="0"/>
              </a:spcBef>
              <a:buFont typeface="Wingdings" panose="05000000000000000000" pitchFamily="2" charset="2"/>
              <a:buChar char="§"/>
            </a:pP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r>
              <a:rPr lang="en-US" sz="2300" dirty="0" smtClean="0">
                <a:solidFill>
                  <a:schemeClr val="bg1"/>
                </a:solidFill>
                <a:latin typeface="Times New Roman" pitchFamily="18" charset="0"/>
              </a:rPr>
              <a:t>Current status</a:t>
            </a: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endParaRPr lang="en-US" sz="2300" dirty="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342900" lvl="1" indent="-342900" algn="just">
              <a:spcBef>
                <a:spcPts val="0"/>
              </a:spcBef>
              <a:buFont typeface="Wingdings" panose="05000000000000000000" pitchFamily="2" charset="2"/>
              <a:buChar char="§"/>
            </a:pPr>
            <a:endParaRPr lang="en-US" sz="2400" dirty="0" smtClean="0">
              <a:solidFill>
                <a:schemeClr val="bg1"/>
              </a:solidFill>
              <a:latin typeface="Times New Roman" pitchFamily="18" charset="0"/>
            </a:endParaRPr>
          </a:p>
          <a:p>
            <a:pPr algn="just"/>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p>
        </p:txBody>
      </p:sp>
    </p:spTree>
    <p:extLst>
      <p:ext uri="{BB962C8B-B14F-4D97-AF65-F5344CB8AC3E}">
        <p14:creationId xmlns:p14="http://schemas.microsoft.com/office/powerpoint/2010/main" val="158161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Typical Global </a:t>
            </a:r>
            <a:r>
              <a:rPr lang="en-US" sz="2600" dirty="0" err="1" smtClean="0">
                <a:solidFill>
                  <a:schemeClr val="bg1"/>
                </a:solidFill>
                <a:latin typeface="Times New Roman" pitchFamily="18" charset="0"/>
              </a:rPr>
              <a:t>EoR</a:t>
            </a:r>
            <a:r>
              <a:rPr lang="en-US" sz="2600" dirty="0" smtClean="0">
                <a:solidFill>
                  <a:schemeClr val="bg1"/>
                </a:solidFill>
                <a:latin typeface="Times New Roman" pitchFamily="18" charset="0"/>
              </a:rPr>
              <a:t> signal being detected</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5157192"/>
            <a:ext cx="8462744" cy="1368152"/>
          </a:xfrm>
          <a:ln>
            <a:solidFill>
              <a:schemeClr val="bg1"/>
            </a:solidFill>
          </a:ln>
        </p:spPr>
        <p:txBody>
          <a:bodyPr>
            <a:noAutofit/>
          </a:bodyPr>
          <a:lstStyle/>
          <a:p>
            <a:pPr marL="0" lvl="1" algn="just">
              <a:spcBef>
                <a:spcPts val="1800"/>
              </a:spcBef>
            </a:pPr>
            <a:r>
              <a:rPr lang="en-US" sz="2000" dirty="0" smtClean="0">
                <a:solidFill>
                  <a:schemeClr val="bg1"/>
                </a:solidFill>
                <a:latin typeface="Times New Roman" pitchFamily="18" charset="0"/>
              </a:rPr>
              <a:t>Typical magnitude ~  26 </a:t>
            </a:r>
            <a:r>
              <a:rPr lang="en-US" sz="2000" dirty="0" err="1" smtClean="0">
                <a:solidFill>
                  <a:schemeClr val="bg1"/>
                </a:solidFill>
                <a:latin typeface="Times New Roman" pitchFamily="18" charset="0"/>
              </a:rPr>
              <a:t>mK</a:t>
            </a:r>
            <a:r>
              <a:rPr lang="en-US" sz="2000" dirty="0" smtClean="0">
                <a:solidFill>
                  <a:schemeClr val="bg1"/>
                </a:solidFill>
                <a:latin typeface="Times New Roman" pitchFamily="18" charset="0"/>
              </a:rPr>
              <a:t> in emission    &amp;</a:t>
            </a:r>
          </a:p>
          <a:p>
            <a:pPr marL="0" lvl="1" algn="just">
              <a:spcBef>
                <a:spcPts val="1800"/>
              </a:spcBef>
              <a:spcAft>
                <a:spcPts val="1200"/>
              </a:spcAft>
            </a:pPr>
            <a:r>
              <a:rPr lang="en-US" sz="2000" dirty="0">
                <a:solidFill>
                  <a:schemeClr val="bg1"/>
                </a:solidFill>
                <a:latin typeface="Times New Roman" pitchFamily="18" charset="0"/>
              </a:rPr>
              <a:t> </a:t>
            </a:r>
            <a:r>
              <a:rPr lang="en-US" sz="2000" dirty="0" smtClean="0">
                <a:solidFill>
                  <a:schemeClr val="bg1"/>
                </a:solidFill>
                <a:latin typeface="Times New Roman" pitchFamily="18" charset="0"/>
              </a:rPr>
              <a:t>                              ~  150 </a:t>
            </a:r>
            <a:r>
              <a:rPr lang="en-US" sz="2000" dirty="0" err="1" smtClean="0">
                <a:solidFill>
                  <a:schemeClr val="bg1"/>
                </a:solidFill>
                <a:latin typeface="Times New Roman" pitchFamily="18" charset="0"/>
              </a:rPr>
              <a:t>mK</a:t>
            </a:r>
            <a:r>
              <a:rPr lang="en-US" sz="2000" dirty="0" smtClean="0">
                <a:solidFill>
                  <a:schemeClr val="bg1"/>
                </a:solidFill>
                <a:latin typeface="Times New Roman" pitchFamily="18" charset="0"/>
              </a:rPr>
              <a:t> under absorption</a:t>
            </a:r>
            <a:endParaRPr lang="en-US" sz="2300" dirty="0" smtClean="0">
              <a:solidFill>
                <a:schemeClr val="bg1"/>
              </a:solidFill>
              <a:latin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868" t="16970" r="8485" b="59149"/>
          <a:stretch/>
        </p:blipFill>
        <p:spPr>
          <a:xfrm>
            <a:off x="1331640" y="893618"/>
            <a:ext cx="7021704" cy="169407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718" t="48173" r="6024" b="9837"/>
          <a:stretch/>
        </p:blipFill>
        <p:spPr>
          <a:xfrm>
            <a:off x="1331640" y="2587692"/>
            <a:ext cx="7021704" cy="2440793"/>
          </a:xfrm>
          <a:prstGeom prst="rect">
            <a:avLst/>
          </a:prstGeom>
        </p:spPr>
      </p:pic>
      <p:sp>
        <p:nvSpPr>
          <p:cNvPr id="7" name="Right Arrow 6"/>
          <p:cNvSpPr/>
          <p:nvPr/>
        </p:nvSpPr>
        <p:spPr>
          <a:xfrm>
            <a:off x="2915816" y="1286406"/>
            <a:ext cx="4343401" cy="30450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p:cNvSpPr txBox="1">
            <a:spLocks/>
          </p:cNvSpPr>
          <p:nvPr/>
        </p:nvSpPr>
        <p:spPr>
          <a:xfrm>
            <a:off x="3727833" y="1740655"/>
            <a:ext cx="2719366" cy="41892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dirty="0" smtClean="0">
                <a:solidFill>
                  <a:schemeClr val="bg1"/>
                </a:solidFill>
                <a:latin typeface="Times New Roman" panose="02020603050405020304" pitchFamily="18" charset="0"/>
                <a:cs typeface="Times New Roman" panose="02020603050405020304" pitchFamily="18" charset="0"/>
              </a:rPr>
              <a:t>Evolution of Universe</a:t>
            </a:r>
            <a:endParaRPr lang="en-IN" sz="2800"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6588224" y="3783709"/>
            <a:ext cx="1066800" cy="2875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smtClean="0">
                <a:solidFill>
                  <a:srgbClr val="002060"/>
                </a:solidFill>
                <a:latin typeface="Times New Roman" panose="02020603050405020304" pitchFamily="18" charset="0"/>
                <a:cs typeface="Times New Roman" panose="02020603050405020304" pitchFamily="18" charset="0"/>
              </a:rPr>
              <a:t>EoR</a:t>
            </a:r>
            <a:r>
              <a:rPr lang="en-US" sz="2400" b="1" dirty="0" smtClean="0">
                <a:solidFill>
                  <a:srgbClr val="002060"/>
                </a:solidFill>
                <a:latin typeface="Times New Roman" panose="02020603050405020304" pitchFamily="18" charset="0"/>
                <a:cs typeface="Times New Roman" panose="02020603050405020304" pitchFamily="18" charset="0"/>
              </a:rPr>
              <a:t> signal</a:t>
            </a:r>
            <a:endParaRPr lang="en-I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95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1008112"/>
          </a:xfrm>
          <a:ln>
            <a:solidFill>
              <a:schemeClr val="bg1"/>
            </a:solidFill>
          </a:ln>
        </p:spPr>
        <p:txBody>
          <a:bodyPr>
            <a:normAutofit/>
          </a:bodyPr>
          <a:lstStyle/>
          <a:p>
            <a:r>
              <a:rPr lang="en-US" sz="2600" dirty="0" smtClean="0">
                <a:solidFill>
                  <a:schemeClr val="bg1"/>
                </a:solidFill>
                <a:latin typeface="Times New Roman" pitchFamily="18" charset="0"/>
              </a:rPr>
              <a:t>Minimum system requirements for </a:t>
            </a:r>
            <a:br>
              <a:rPr lang="en-US" sz="2600" dirty="0" smtClean="0">
                <a:solidFill>
                  <a:schemeClr val="bg1"/>
                </a:solidFill>
                <a:latin typeface="Times New Roman" pitchFamily="18" charset="0"/>
              </a:rPr>
            </a:br>
            <a:r>
              <a:rPr lang="en-US" sz="2600" dirty="0" err="1" smtClean="0">
                <a:solidFill>
                  <a:schemeClr val="bg1"/>
                </a:solidFill>
                <a:latin typeface="Times New Roman" pitchFamily="18" charset="0"/>
              </a:rPr>
              <a:t>EoR</a:t>
            </a:r>
            <a:r>
              <a:rPr lang="en-US" sz="2600" dirty="0" smtClean="0">
                <a:solidFill>
                  <a:schemeClr val="bg1"/>
                </a:solidFill>
                <a:latin typeface="Times New Roman" pitchFamily="18" charset="0"/>
              </a:rPr>
              <a:t> detection</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1484784"/>
            <a:ext cx="8462744" cy="5112568"/>
          </a:xfrm>
          <a:ln>
            <a:solidFill>
              <a:schemeClr val="bg1"/>
            </a:solidFill>
          </a:ln>
        </p:spPr>
        <p:txBody>
          <a:bodyPr>
            <a:noAutofit/>
          </a:bodyPr>
          <a:lstStyle/>
          <a:p>
            <a:pPr marL="0" lvl="1">
              <a:spcBef>
                <a:spcPts val="0"/>
              </a:spcBef>
            </a:pPr>
            <a:endParaRPr lang="en-US" sz="2000" b="1" dirty="0" smtClean="0">
              <a:solidFill>
                <a:schemeClr val="bg1"/>
              </a:solidFill>
              <a:latin typeface="Times New Roman" pitchFamily="18" charset="0"/>
            </a:endParaRPr>
          </a:p>
          <a:p>
            <a:pPr marL="0" lvl="1" algn="just">
              <a:spcBef>
                <a:spcPts val="0"/>
              </a:spcBef>
            </a:pPr>
            <a:r>
              <a:rPr lang="en-US" sz="2400" dirty="0" smtClean="0">
                <a:solidFill>
                  <a:schemeClr val="bg1"/>
                </a:solidFill>
                <a:latin typeface="Times New Roman" pitchFamily="18" charset="0"/>
              </a:rPr>
              <a:t>If we have a receiver with </a:t>
            </a:r>
            <a:r>
              <a:rPr lang="en-US" sz="2400" dirty="0" err="1" smtClean="0">
                <a:solidFill>
                  <a:schemeClr val="bg1"/>
                </a:solidFill>
                <a:latin typeface="Times New Roman" pitchFamily="18" charset="0"/>
              </a:rPr>
              <a:t>Tsys</a:t>
            </a:r>
            <a:r>
              <a:rPr lang="en-US" sz="2400" dirty="0" smtClean="0">
                <a:solidFill>
                  <a:schemeClr val="bg1"/>
                </a:solidFill>
                <a:latin typeface="Times New Roman" pitchFamily="18" charset="0"/>
              </a:rPr>
              <a:t> = 100 K, then with a bandwidth of 1 MHz and an integration time of 300 Sec. we can reach the sensitivity of </a:t>
            </a:r>
          </a:p>
          <a:p>
            <a:pPr marL="0" lvl="1" algn="just">
              <a:spcBef>
                <a:spcPts val="0"/>
              </a:spcBef>
            </a:pPr>
            <a:endParaRPr lang="en-US" sz="2400" dirty="0">
              <a:solidFill>
                <a:schemeClr val="bg1"/>
              </a:solidFill>
              <a:latin typeface="Times New Roman" pitchFamily="18" charset="0"/>
            </a:endParaRPr>
          </a:p>
          <a:p>
            <a:pPr marL="0" lvl="1" algn="just">
              <a:spcBef>
                <a:spcPts val="0"/>
              </a:spcBef>
            </a:pPr>
            <a:r>
              <a:rPr lang="en-US" sz="2400" dirty="0" smtClean="0">
                <a:solidFill>
                  <a:schemeClr val="bg1"/>
                </a:solidFill>
                <a:latin typeface="Times New Roman" pitchFamily="18" charset="0"/>
              </a:rPr>
              <a:t>   			 </a:t>
            </a:r>
            <a:r>
              <a:rPr lang="el-GR" sz="2400" dirty="0" smtClean="0">
                <a:solidFill>
                  <a:schemeClr val="bg1"/>
                </a:solidFill>
                <a:latin typeface="Times New Roman" pitchFamily="18" charset="0"/>
              </a:rPr>
              <a:t>Δ</a:t>
            </a:r>
            <a:r>
              <a:rPr lang="en-US" sz="2400" dirty="0" smtClean="0">
                <a:solidFill>
                  <a:schemeClr val="bg1"/>
                </a:solidFill>
                <a:latin typeface="Times New Roman" pitchFamily="18" charset="0"/>
              </a:rPr>
              <a:t>t = </a:t>
            </a:r>
            <a:r>
              <a:rPr lang="en-US" sz="2400" dirty="0" err="1" smtClean="0">
                <a:solidFill>
                  <a:schemeClr val="bg1"/>
                </a:solidFill>
                <a:latin typeface="Times New Roman" pitchFamily="18" charset="0"/>
              </a:rPr>
              <a:t>Tsys</a:t>
            </a:r>
            <a:r>
              <a:rPr lang="en-US" sz="2400" dirty="0" smtClean="0">
                <a:solidFill>
                  <a:schemeClr val="bg1"/>
                </a:solidFill>
                <a:latin typeface="Times New Roman" pitchFamily="18" charset="0"/>
              </a:rPr>
              <a:t> / √B</a:t>
            </a:r>
            <a:r>
              <a:rPr lang="el-GR" sz="2400" dirty="0" smtClean="0">
                <a:solidFill>
                  <a:schemeClr val="bg1"/>
                </a:solidFill>
                <a:latin typeface="Times New Roman" pitchFamily="18" charset="0"/>
              </a:rPr>
              <a:t>τ</a:t>
            </a:r>
            <a:endParaRPr lang="en-US" sz="2400" dirty="0" smtClean="0">
              <a:solidFill>
                <a:schemeClr val="bg1"/>
              </a:solidFill>
              <a:latin typeface="Times New Roman" pitchFamily="18" charset="0"/>
            </a:endParaRPr>
          </a:p>
          <a:p>
            <a:pPr marL="0" lvl="1" algn="just">
              <a:spcBef>
                <a:spcPts val="0"/>
              </a:spcBef>
            </a:pPr>
            <a:r>
              <a:rPr lang="en-US" sz="2400" dirty="0" smtClean="0">
                <a:solidFill>
                  <a:schemeClr val="bg1"/>
                </a:solidFill>
                <a:latin typeface="Times New Roman" pitchFamily="18" charset="0"/>
              </a:rPr>
              <a:t>		                  = 100  / √(1e6*300)</a:t>
            </a:r>
          </a:p>
          <a:p>
            <a:pPr marL="0" lvl="1" algn="just">
              <a:spcBef>
                <a:spcPts val="0"/>
              </a:spcBef>
            </a:pPr>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r>
              <a:rPr lang="el-GR" sz="2400" dirty="0" smtClean="0">
                <a:solidFill>
                  <a:schemeClr val="bg1"/>
                </a:solidFill>
                <a:latin typeface="Times New Roman" pitchFamily="18" charset="0"/>
              </a:rPr>
              <a:t>Δ</a:t>
            </a:r>
            <a:r>
              <a:rPr lang="en-US" sz="2400" dirty="0">
                <a:solidFill>
                  <a:schemeClr val="bg1"/>
                </a:solidFill>
                <a:latin typeface="Times New Roman" pitchFamily="18" charset="0"/>
              </a:rPr>
              <a:t>t </a:t>
            </a:r>
            <a:r>
              <a:rPr lang="en-US" sz="2400" dirty="0" smtClean="0">
                <a:solidFill>
                  <a:schemeClr val="bg1"/>
                </a:solidFill>
                <a:latin typeface="Times New Roman" pitchFamily="18" charset="0"/>
              </a:rPr>
              <a:t>= 6 </a:t>
            </a:r>
            <a:r>
              <a:rPr lang="en-US" sz="2400" dirty="0" err="1" smtClean="0">
                <a:solidFill>
                  <a:schemeClr val="bg1"/>
                </a:solidFill>
                <a:latin typeface="Times New Roman" pitchFamily="18" charset="0"/>
              </a:rPr>
              <a:t>mK</a:t>
            </a:r>
            <a:endParaRPr lang="en-US" sz="2400" dirty="0" smtClean="0">
              <a:solidFill>
                <a:schemeClr val="bg1"/>
              </a:solidFill>
              <a:latin typeface="Times New Roman" pitchFamily="18" charset="0"/>
            </a:endParaRPr>
          </a:p>
          <a:p>
            <a:pPr marL="0" lvl="1" algn="just">
              <a:spcBef>
                <a:spcPts val="0"/>
              </a:spcBef>
            </a:pPr>
            <a:endParaRPr lang="en-US" sz="2400" dirty="0">
              <a:solidFill>
                <a:schemeClr val="bg1"/>
              </a:solidFill>
              <a:latin typeface="Times New Roman" pitchFamily="18" charset="0"/>
            </a:endParaRPr>
          </a:p>
          <a:p>
            <a:pPr marL="0" lvl="1" algn="just">
              <a:spcBef>
                <a:spcPts val="0"/>
              </a:spcBef>
            </a:pPr>
            <a:r>
              <a:rPr lang="en-US" sz="2400" dirty="0" smtClean="0">
                <a:solidFill>
                  <a:schemeClr val="bg1"/>
                </a:solidFill>
                <a:latin typeface="Times New Roman" pitchFamily="18" charset="0"/>
              </a:rPr>
              <a:t>This is enough </a:t>
            </a:r>
            <a:r>
              <a:rPr lang="en-US" sz="2400" dirty="0">
                <a:solidFill>
                  <a:schemeClr val="bg1"/>
                </a:solidFill>
                <a:latin typeface="Times New Roman" pitchFamily="18" charset="0"/>
              </a:rPr>
              <a:t>to </a:t>
            </a:r>
            <a:r>
              <a:rPr lang="en-US" sz="2400" dirty="0" smtClean="0">
                <a:solidFill>
                  <a:schemeClr val="bg1"/>
                </a:solidFill>
                <a:latin typeface="Times New Roman" pitchFamily="18" charset="0"/>
              </a:rPr>
              <a:t>have 4 </a:t>
            </a:r>
            <a:r>
              <a:rPr lang="en-US" sz="2400" dirty="0">
                <a:solidFill>
                  <a:schemeClr val="bg1"/>
                </a:solidFill>
                <a:latin typeface="Times New Roman" pitchFamily="18" charset="0"/>
              </a:rPr>
              <a:t>– 5 sigma </a:t>
            </a:r>
            <a:r>
              <a:rPr lang="en-US" sz="2400" dirty="0" smtClean="0">
                <a:solidFill>
                  <a:schemeClr val="bg1"/>
                </a:solidFill>
                <a:latin typeface="Times New Roman" pitchFamily="18" charset="0"/>
              </a:rPr>
              <a:t>detection of  </a:t>
            </a:r>
            <a:r>
              <a:rPr lang="en-US" sz="2400" dirty="0" err="1" smtClean="0">
                <a:solidFill>
                  <a:schemeClr val="bg1"/>
                </a:solidFill>
                <a:latin typeface="Times New Roman" pitchFamily="18" charset="0"/>
              </a:rPr>
              <a:t>EoR</a:t>
            </a:r>
            <a:r>
              <a:rPr lang="en-US" sz="2400" dirty="0" smtClean="0">
                <a:solidFill>
                  <a:schemeClr val="bg1"/>
                </a:solidFill>
                <a:latin typeface="Times New Roman" pitchFamily="18" charset="0"/>
              </a:rPr>
              <a:t> signal.</a:t>
            </a:r>
          </a:p>
          <a:p>
            <a:pPr marL="0" lvl="1" algn="just">
              <a:spcBef>
                <a:spcPts val="0"/>
              </a:spcBef>
            </a:pPr>
            <a:endParaRPr lang="en-US" sz="2400" dirty="0">
              <a:solidFill>
                <a:schemeClr val="bg1"/>
              </a:solidFill>
              <a:latin typeface="Times New Roman" pitchFamily="18" charset="0"/>
            </a:endParaRPr>
          </a:p>
          <a:p>
            <a:pPr marL="0" lvl="1">
              <a:spcBef>
                <a:spcPts val="0"/>
              </a:spcBef>
            </a:pPr>
            <a:r>
              <a:rPr lang="en-US" dirty="0" smtClean="0">
                <a:solidFill>
                  <a:srgbClr val="FFFF00"/>
                </a:solidFill>
                <a:latin typeface="Times New Roman" pitchFamily="18" charset="0"/>
              </a:rPr>
              <a:t> But still</a:t>
            </a:r>
            <a:r>
              <a:rPr lang="en-US" dirty="0">
                <a:solidFill>
                  <a:srgbClr val="FFFF00"/>
                </a:solidFill>
                <a:latin typeface="Times New Roman" pitchFamily="18" charset="0"/>
              </a:rPr>
              <a:t> </a:t>
            </a:r>
            <a:r>
              <a:rPr lang="en-US" dirty="0" smtClean="0">
                <a:solidFill>
                  <a:srgbClr val="FFFF00"/>
                </a:solidFill>
                <a:latin typeface="Times New Roman" pitchFamily="18" charset="0"/>
              </a:rPr>
              <a:t>we are struggling to detect it ---- WHY ??</a:t>
            </a:r>
            <a:endParaRPr lang="en-US" dirty="0">
              <a:solidFill>
                <a:srgbClr val="FFFF00"/>
              </a:solidFill>
              <a:latin typeface="Times New Roman" pitchFamily="18" charset="0"/>
            </a:endParaRPr>
          </a:p>
        </p:txBody>
      </p:sp>
    </p:spTree>
    <p:extLst>
      <p:ext uri="{BB962C8B-B14F-4D97-AF65-F5344CB8AC3E}">
        <p14:creationId xmlns:p14="http://schemas.microsoft.com/office/powerpoint/2010/main" val="144614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8281" y="116632"/>
            <a:ext cx="8496944" cy="694372"/>
          </a:xfrm>
          <a:ln>
            <a:solidFill>
              <a:schemeClr val="bg1"/>
            </a:solidFill>
          </a:ln>
        </p:spPr>
        <p:txBody>
          <a:bodyPr>
            <a:normAutofit/>
          </a:bodyPr>
          <a:lstStyle/>
          <a:p>
            <a:pPr marL="342900" lvl="1" indent="-342900" algn="ctr">
              <a:spcBef>
                <a:spcPts val="0"/>
              </a:spcBef>
            </a:pPr>
            <a:r>
              <a:rPr lang="en-US" sz="2400" dirty="0" smtClean="0">
                <a:solidFill>
                  <a:schemeClr val="bg1"/>
                </a:solidFill>
                <a:latin typeface="Times New Roman" pitchFamily="18" charset="0"/>
              </a:rPr>
              <a:t>Factors influencing adversely the detection process</a:t>
            </a:r>
          </a:p>
        </p:txBody>
      </p:sp>
      <p:grpSp>
        <p:nvGrpSpPr>
          <p:cNvPr id="40" name="Group 39"/>
          <p:cNvGrpSpPr/>
          <p:nvPr/>
        </p:nvGrpSpPr>
        <p:grpSpPr>
          <a:xfrm>
            <a:off x="1736138" y="955020"/>
            <a:ext cx="5936811" cy="5714340"/>
            <a:chOff x="1736138" y="501268"/>
            <a:chExt cx="5936811" cy="5714340"/>
          </a:xfrm>
        </p:grpSpPr>
        <p:sp>
          <p:nvSpPr>
            <p:cNvPr id="2" name="Oval 1"/>
            <p:cNvSpPr/>
            <p:nvPr/>
          </p:nvSpPr>
          <p:spPr>
            <a:xfrm>
              <a:off x="3897611" y="2602945"/>
              <a:ext cx="1610493" cy="14879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4208559" y="3092159"/>
              <a:ext cx="872354" cy="461665"/>
            </a:xfrm>
            <a:prstGeom prst="rect">
              <a:avLst/>
            </a:prstGeom>
          </p:spPr>
          <p:txBody>
            <a:bodyPr wrap="none">
              <a:spAutoFit/>
            </a:bodyPr>
            <a:lstStyle/>
            <a:p>
              <a:pPr algn="ctr"/>
              <a:r>
                <a:rPr lang="en-IN" b="1" dirty="0" smtClean="0">
                  <a:solidFill>
                    <a:schemeClr val="bg1"/>
                  </a:solidFill>
                </a:rPr>
                <a:t>  </a:t>
              </a:r>
              <a:r>
                <a:rPr lang="en-IN" sz="2400" b="1" dirty="0" err="1" smtClean="0">
                  <a:solidFill>
                    <a:schemeClr val="bg1"/>
                  </a:solidFill>
                  <a:latin typeface="Times New Roman" panose="02020603050405020304" pitchFamily="18" charset="0"/>
                  <a:cs typeface="Times New Roman" panose="02020603050405020304" pitchFamily="18" charset="0"/>
                </a:rPr>
                <a:t>EoR</a:t>
              </a:r>
              <a:endParaRPr lang="en-IN" sz="2400" b="1" dirty="0">
                <a:solidFill>
                  <a:schemeClr val="bg1"/>
                </a:solidFill>
                <a:latin typeface="Times New Roman" panose="02020603050405020304" pitchFamily="18" charset="0"/>
                <a:cs typeface="Times New Roman" panose="02020603050405020304" pitchFamily="18" charset="0"/>
              </a:endParaRPr>
            </a:p>
          </p:txBody>
        </p:sp>
        <p:sp>
          <p:nvSpPr>
            <p:cNvPr id="6" name="Oval 5"/>
            <p:cNvSpPr/>
            <p:nvPr/>
          </p:nvSpPr>
          <p:spPr>
            <a:xfrm>
              <a:off x="3897611" y="501268"/>
              <a:ext cx="1489847" cy="14275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6010334" y="1556792"/>
              <a:ext cx="1513994" cy="15233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1736138" y="1656821"/>
              <a:ext cx="1584176" cy="15121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1907704" y="3875856"/>
              <a:ext cx="1584176" cy="15693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3900984" y="4674840"/>
              <a:ext cx="1628924" cy="15407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6012160" y="3717032"/>
              <a:ext cx="1630330" cy="15121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4031683" y="4967386"/>
              <a:ext cx="1359667" cy="877163"/>
            </a:xfrm>
            <a:prstGeom prst="rect">
              <a:avLst/>
            </a:prstGeom>
          </p:spPr>
          <p:txBody>
            <a:bodyPr wrap="none">
              <a:spAutoFit/>
            </a:bodyPr>
            <a:lstStyle/>
            <a:p>
              <a:pPr algn="ctr"/>
              <a:r>
                <a:rPr lang="en-IN" sz="1700" b="1" dirty="0" smtClean="0">
                  <a:solidFill>
                    <a:schemeClr val="bg1"/>
                  </a:solidFill>
                  <a:latin typeface="Times New Roman" panose="02020603050405020304" pitchFamily="18" charset="0"/>
                  <a:cs typeface="Times New Roman" panose="02020603050405020304" pitchFamily="18" charset="0"/>
                </a:rPr>
                <a:t>Additives of </a:t>
              </a:r>
            </a:p>
            <a:p>
              <a:pPr algn="ctr"/>
              <a:r>
                <a:rPr lang="en-IN" sz="1700" b="1" dirty="0" smtClean="0">
                  <a:solidFill>
                    <a:schemeClr val="bg1"/>
                  </a:solidFill>
                  <a:latin typeface="Times New Roman" panose="02020603050405020304" pitchFamily="18" charset="0"/>
                  <a:cs typeface="Times New Roman" panose="02020603050405020304" pitchFamily="18" charset="0"/>
                </a:rPr>
                <a:t>Rx.</a:t>
              </a:r>
            </a:p>
            <a:p>
              <a:pPr algn="ctr"/>
              <a:r>
                <a:rPr lang="en-US" sz="1700" b="1" dirty="0" smtClean="0">
                  <a:solidFill>
                    <a:schemeClr val="bg1"/>
                  </a:solidFill>
                  <a:latin typeface="Times New Roman" panose="02020603050405020304" pitchFamily="18" charset="0"/>
                  <a:cs typeface="Times New Roman" panose="02020603050405020304" pitchFamily="18" charset="0"/>
                </a:rPr>
                <a:t>System</a:t>
              </a:r>
              <a:endParaRPr lang="en-IN" sz="1700" b="1" dirty="0" smtClean="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863543" y="4090863"/>
              <a:ext cx="1809406" cy="877163"/>
            </a:xfrm>
            <a:prstGeom prst="rect">
              <a:avLst/>
            </a:prstGeom>
          </p:spPr>
          <p:txBody>
            <a:bodyPr wrap="none">
              <a:spAutoFit/>
            </a:bodyPr>
            <a:lstStyle/>
            <a:p>
              <a:pPr algn="ctr"/>
              <a:r>
                <a:rPr lang="en-IN" sz="1600" b="1" dirty="0" smtClean="0">
                  <a:solidFill>
                    <a:schemeClr val="bg1"/>
                  </a:solidFill>
                  <a:latin typeface="Times New Roman" panose="02020603050405020304" pitchFamily="18" charset="0"/>
                  <a:cs typeface="Times New Roman" panose="02020603050405020304" pitchFamily="18" charset="0"/>
                </a:rPr>
                <a:t>  </a:t>
              </a:r>
              <a:r>
                <a:rPr lang="en-IN" sz="1700" b="1" dirty="0" smtClean="0">
                  <a:solidFill>
                    <a:schemeClr val="bg1"/>
                  </a:solidFill>
                  <a:latin typeface="Times New Roman" panose="02020603050405020304" pitchFamily="18" charset="0"/>
                  <a:cs typeface="Times New Roman" panose="02020603050405020304" pitchFamily="18" charset="0"/>
                </a:rPr>
                <a:t>Freq. dependent</a:t>
              </a:r>
            </a:p>
            <a:p>
              <a:pPr algn="ctr"/>
              <a:r>
                <a:rPr lang="en-US" sz="1700" b="1" dirty="0" smtClean="0">
                  <a:solidFill>
                    <a:schemeClr val="bg1"/>
                  </a:solidFill>
                  <a:latin typeface="Times New Roman" panose="02020603050405020304" pitchFamily="18" charset="0"/>
                  <a:cs typeface="Times New Roman" panose="02020603050405020304" pitchFamily="18" charset="0"/>
                </a:rPr>
                <a:t>Characteristics </a:t>
              </a:r>
            </a:p>
            <a:p>
              <a:pPr algn="ctr"/>
              <a:r>
                <a:rPr lang="en-US" sz="1700" b="1" dirty="0">
                  <a:solidFill>
                    <a:schemeClr val="bg1"/>
                  </a:solidFill>
                  <a:latin typeface="Times New Roman" panose="02020603050405020304" pitchFamily="18" charset="0"/>
                  <a:cs typeface="Times New Roman" panose="02020603050405020304" pitchFamily="18" charset="0"/>
                </a:rPr>
                <a:t>o</a:t>
              </a:r>
              <a:r>
                <a:rPr lang="en-US" sz="1700" b="1" dirty="0" smtClean="0">
                  <a:solidFill>
                    <a:schemeClr val="bg1"/>
                  </a:solidFill>
                  <a:latin typeface="Times New Roman" panose="02020603050405020304" pitchFamily="18" charset="0"/>
                  <a:cs typeface="Times New Roman" panose="02020603050405020304" pitchFamily="18" charset="0"/>
                </a:rPr>
                <a:t>f  Antenna</a:t>
              </a:r>
              <a:endParaRPr lang="en-IN" sz="1700" b="1" dirty="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893998" y="1928829"/>
              <a:ext cx="1748492" cy="877163"/>
            </a:xfrm>
            <a:prstGeom prst="rect">
              <a:avLst/>
            </a:prstGeom>
          </p:spPr>
          <p:txBody>
            <a:bodyPr wrap="none">
              <a:spAutoFit/>
            </a:bodyPr>
            <a:lstStyle/>
            <a:p>
              <a:pPr algn="ctr"/>
              <a:r>
                <a:rPr lang="en-IN" sz="1700" b="1" dirty="0" smtClean="0">
                  <a:solidFill>
                    <a:schemeClr val="bg1"/>
                  </a:solidFill>
                  <a:latin typeface="Times New Roman" panose="02020603050405020304" pitchFamily="18" charset="0"/>
                  <a:cs typeface="Times New Roman" panose="02020603050405020304" pitchFamily="18" charset="0"/>
                </a:rPr>
                <a:t>  </a:t>
              </a:r>
              <a:r>
                <a:rPr lang="en-IN" sz="1700" b="1" dirty="0" err="1" smtClean="0">
                  <a:solidFill>
                    <a:schemeClr val="bg1"/>
                  </a:solidFill>
                  <a:latin typeface="Times New Roman" panose="02020603050405020304" pitchFamily="18" charset="0"/>
                  <a:cs typeface="Times New Roman" panose="02020603050405020304" pitchFamily="18" charset="0"/>
                </a:rPr>
                <a:t>Modeling</a:t>
              </a:r>
              <a:r>
                <a:rPr lang="en-IN" sz="1700" b="1" dirty="0" smtClean="0">
                  <a:solidFill>
                    <a:schemeClr val="bg1"/>
                  </a:solidFill>
                  <a:latin typeface="Times New Roman" panose="02020603050405020304" pitchFamily="18" charset="0"/>
                  <a:cs typeface="Times New Roman" panose="02020603050405020304" pitchFamily="18" charset="0"/>
                </a:rPr>
                <a:t> </a:t>
              </a:r>
            </a:p>
            <a:p>
              <a:pPr algn="ctr"/>
              <a:r>
                <a:rPr lang="en-IN" sz="1700" b="1" dirty="0" smtClean="0">
                  <a:solidFill>
                    <a:schemeClr val="bg1"/>
                  </a:solidFill>
                  <a:latin typeface="Times New Roman" panose="02020603050405020304" pitchFamily="18" charset="0"/>
                  <a:cs typeface="Times New Roman" panose="02020603050405020304" pitchFamily="18" charset="0"/>
                </a:rPr>
                <a:t> Strong Galactic </a:t>
              </a:r>
            </a:p>
            <a:p>
              <a:pPr algn="ctr"/>
              <a:r>
                <a:rPr lang="en-US" sz="1700" b="1" dirty="0" smtClean="0">
                  <a:solidFill>
                    <a:schemeClr val="bg1"/>
                  </a:solidFill>
                  <a:latin typeface="Times New Roman" panose="02020603050405020304" pitchFamily="18" charset="0"/>
                  <a:cs typeface="Times New Roman" panose="02020603050405020304" pitchFamily="18" charset="0"/>
                </a:rPr>
                <a:t>background</a:t>
              </a:r>
              <a:endParaRPr lang="en-IN" sz="1700" b="1" dirty="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079270" y="4473116"/>
              <a:ext cx="1241044" cy="369332"/>
            </a:xfrm>
            <a:prstGeom prst="rect">
              <a:avLst/>
            </a:prstGeom>
          </p:spPr>
          <p:txBody>
            <a:bodyPr wrap="none">
              <a:spAutoFit/>
            </a:bodyPr>
            <a:lstStyle/>
            <a:p>
              <a:pPr algn="ctr"/>
              <a:r>
                <a:rPr lang="en-IN" b="1" dirty="0" smtClean="0">
                  <a:solidFill>
                    <a:schemeClr val="bg1"/>
                  </a:solidFill>
                </a:rPr>
                <a:t>  </a:t>
              </a:r>
              <a:r>
                <a:rPr lang="en-IN" sz="1700" b="1" dirty="0" smtClean="0">
                  <a:solidFill>
                    <a:schemeClr val="bg1"/>
                  </a:solidFill>
                  <a:latin typeface="Times New Roman" panose="02020603050405020304" pitchFamily="18" charset="0"/>
                  <a:cs typeface="Times New Roman" panose="02020603050405020304" pitchFamily="18" charset="0"/>
                </a:rPr>
                <a:t>Local RFI</a:t>
              </a:r>
              <a:endParaRPr lang="en-IN" sz="17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801905" y="2050534"/>
              <a:ext cx="1452642" cy="892552"/>
            </a:xfrm>
            <a:prstGeom prst="rect">
              <a:avLst/>
            </a:prstGeom>
          </p:spPr>
          <p:txBody>
            <a:bodyPr wrap="none">
              <a:spAutoFit/>
            </a:bodyPr>
            <a:lstStyle/>
            <a:p>
              <a:pPr algn="ctr"/>
              <a:r>
                <a:rPr lang="en-IN" b="1" dirty="0" smtClean="0">
                  <a:solidFill>
                    <a:schemeClr val="bg1"/>
                  </a:solidFill>
                </a:rPr>
                <a:t>  </a:t>
              </a:r>
              <a:r>
                <a:rPr lang="en-US" sz="1700" b="1" dirty="0" smtClean="0">
                  <a:solidFill>
                    <a:schemeClr val="bg1"/>
                  </a:solidFill>
                  <a:latin typeface="Times New Roman" panose="02020603050405020304" pitchFamily="18" charset="0"/>
                  <a:cs typeface="Times New Roman" panose="02020603050405020304" pitchFamily="18" charset="0"/>
                </a:rPr>
                <a:t>Influence of </a:t>
              </a:r>
            </a:p>
            <a:p>
              <a:pPr algn="ctr"/>
              <a:r>
                <a:rPr lang="en-US" sz="1700" b="1" dirty="0" smtClean="0">
                  <a:solidFill>
                    <a:schemeClr val="bg1"/>
                  </a:solidFill>
                  <a:latin typeface="Times New Roman" panose="02020603050405020304" pitchFamily="18" charset="0"/>
                  <a:cs typeface="Times New Roman" panose="02020603050405020304" pitchFamily="18" charset="0"/>
                </a:rPr>
                <a:t>Real </a:t>
              </a:r>
            </a:p>
            <a:p>
              <a:pPr algn="ctr"/>
              <a:r>
                <a:rPr lang="en-US" sz="1700" b="1" dirty="0" smtClean="0">
                  <a:solidFill>
                    <a:schemeClr val="bg1"/>
                  </a:solidFill>
                  <a:latin typeface="Times New Roman" panose="02020603050405020304" pitchFamily="18" charset="0"/>
                  <a:cs typeface="Times New Roman" panose="02020603050405020304" pitchFamily="18" charset="0"/>
                </a:rPr>
                <a:t>Earth</a:t>
              </a:r>
              <a:endParaRPr lang="en-IN" sz="1700" b="1" dirty="0">
                <a:solidFill>
                  <a:schemeClr val="bg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902111" y="899577"/>
              <a:ext cx="1369285" cy="630942"/>
            </a:xfrm>
            <a:prstGeom prst="rect">
              <a:avLst/>
            </a:prstGeom>
          </p:spPr>
          <p:txBody>
            <a:bodyPr wrap="none">
              <a:spAutoFit/>
            </a:bodyPr>
            <a:lstStyle/>
            <a:p>
              <a:pPr algn="ctr"/>
              <a:r>
                <a:rPr lang="en-IN" b="1" dirty="0" smtClean="0">
                  <a:solidFill>
                    <a:schemeClr val="bg1"/>
                  </a:solidFill>
                </a:rPr>
                <a:t>  </a:t>
              </a:r>
              <a:r>
                <a:rPr lang="en-US" sz="1700" b="1" dirty="0" smtClean="0">
                  <a:solidFill>
                    <a:schemeClr val="bg1"/>
                  </a:solidFill>
                  <a:latin typeface="Times New Roman" panose="02020603050405020304" pitchFamily="18" charset="0"/>
                  <a:cs typeface="Times New Roman" panose="02020603050405020304" pitchFamily="18" charset="0"/>
                </a:rPr>
                <a:t>Calibration</a:t>
              </a:r>
            </a:p>
            <a:p>
              <a:pPr algn="ctr"/>
              <a:r>
                <a:rPr lang="en-US" sz="1700" b="1" dirty="0" smtClean="0">
                  <a:solidFill>
                    <a:schemeClr val="bg1"/>
                  </a:solidFill>
                  <a:latin typeface="Times New Roman" panose="02020603050405020304" pitchFamily="18" charset="0"/>
                  <a:cs typeface="Times New Roman" panose="02020603050405020304" pitchFamily="18" charset="0"/>
                </a:rPr>
                <a:t>Error</a:t>
              </a:r>
              <a:endParaRPr lang="en-IN" sz="1700" b="1" dirty="0">
                <a:solidFill>
                  <a:schemeClr val="bg1"/>
                </a:solidFill>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H="1">
              <a:off x="5508104" y="2805992"/>
              <a:ext cx="504056" cy="274189"/>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508104" y="3717032"/>
              <a:ext cx="427856" cy="327148"/>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63504" y="4106442"/>
              <a:ext cx="0" cy="43069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491880" y="3867698"/>
              <a:ext cx="454965" cy="350472"/>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16797" y="2649379"/>
              <a:ext cx="480814" cy="315753"/>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91746" y="1989093"/>
              <a:ext cx="0" cy="50771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475600" y="983997"/>
            <a:ext cx="2941126" cy="369332"/>
          </a:xfrm>
          <a:prstGeom prst="rect">
            <a:avLst/>
          </a:prstGeom>
        </p:spPr>
        <p:txBody>
          <a:bodyPr wrap="none">
            <a:spAutoFit/>
          </a:bodyPr>
          <a:lstStyle/>
          <a:p>
            <a:pPr algn="ctr"/>
            <a:r>
              <a:rPr lang="en-IN" b="1" dirty="0" smtClean="0">
                <a:solidFill>
                  <a:schemeClr val="bg1"/>
                </a:solidFill>
              </a:rPr>
              <a:t>  </a:t>
            </a:r>
            <a:r>
              <a:rPr lang="en-US" sz="1700" b="1" dirty="0" smtClean="0">
                <a:solidFill>
                  <a:schemeClr val="bg1"/>
                </a:solidFill>
                <a:latin typeface="Times New Roman" panose="02020603050405020304" pitchFamily="18" charset="0"/>
                <a:cs typeface="Times New Roman" panose="02020603050405020304" pitchFamily="18" charset="0"/>
              </a:rPr>
              <a:t>Requires @ </a:t>
            </a:r>
            <a:r>
              <a:rPr lang="en-US" sz="1700" b="1" dirty="0" err="1" smtClean="0">
                <a:solidFill>
                  <a:schemeClr val="bg1"/>
                </a:solidFill>
                <a:latin typeface="Times New Roman" panose="02020603050405020304" pitchFamily="18" charset="0"/>
                <a:cs typeface="Times New Roman" panose="02020603050405020304" pitchFamily="18" charset="0"/>
              </a:rPr>
              <a:t>mK</a:t>
            </a:r>
            <a:r>
              <a:rPr lang="en-US" sz="1700" b="1" dirty="0" smtClean="0">
                <a:solidFill>
                  <a:schemeClr val="bg1"/>
                </a:solidFill>
                <a:latin typeface="Times New Roman" panose="02020603050405020304" pitchFamily="18" charset="0"/>
                <a:cs typeface="Times New Roman" panose="02020603050405020304" pitchFamily="18" charset="0"/>
              </a:rPr>
              <a:t> level - Hard</a:t>
            </a:r>
          </a:p>
        </p:txBody>
      </p:sp>
      <p:sp>
        <p:nvSpPr>
          <p:cNvPr id="26" name="Rectangle 25"/>
          <p:cNvSpPr/>
          <p:nvPr/>
        </p:nvSpPr>
        <p:spPr>
          <a:xfrm>
            <a:off x="7524328" y="1830333"/>
            <a:ext cx="1619672" cy="1677382"/>
          </a:xfrm>
          <a:prstGeom prst="rect">
            <a:avLst/>
          </a:prstGeom>
        </p:spPr>
        <p:txBody>
          <a:bodyPr wrap="square">
            <a:spAutoFit/>
          </a:bodyPr>
          <a:lstStyle/>
          <a:p>
            <a:pPr algn="ctr"/>
            <a:r>
              <a:rPr lang="en-IN" b="1" dirty="0" smtClean="0">
                <a:solidFill>
                  <a:schemeClr val="bg1"/>
                </a:solidFill>
              </a:rPr>
              <a:t>  </a:t>
            </a:r>
            <a:r>
              <a:rPr lang="en-US" sz="1700" b="1" dirty="0" smtClean="0">
                <a:solidFill>
                  <a:schemeClr val="bg1"/>
                </a:solidFill>
                <a:latin typeface="Times New Roman" panose="02020603050405020304" pitchFamily="18" charset="0"/>
                <a:cs typeface="Times New Roman" panose="02020603050405020304" pitchFamily="18" charset="0"/>
              </a:rPr>
              <a:t>Requires Galactic model at</a:t>
            </a:r>
          </a:p>
          <a:p>
            <a:pPr algn="ctr"/>
            <a:r>
              <a:rPr lang="en-US" sz="1700" b="1" dirty="0" smtClean="0">
                <a:solidFill>
                  <a:schemeClr val="bg1"/>
                </a:solidFill>
                <a:latin typeface="Times New Roman" panose="02020603050405020304" pitchFamily="18" charset="0"/>
                <a:cs typeface="Times New Roman" panose="02020603050405020304" pitchFamily="18" charset="0"/>
              </a:rPr>
              <a:t> </a:t>
            </a:r>
            <a:r>
              <a:rPr lang="en-US" sz="1700" b="1" dirty="0" err="1" smtClean="0">
                <a:solidFill>
                  <a:schemeClr val="bg1"/>
                </a:solidFill>
                <a:latin typeface="Times New Roman" panose="02020603050405020304" pitchFamily="18" charset="0"/>
                <a:cs typeface="Times New Roman" panose="02020603050405020304" pitchFamily="18" charset="0"/>
              </a:rPr>
              <a:t>mK</a:t>
            </a:r>
            <a:r>
              <a:rPr lang="en-US" sz="1700" b="1" dirty="0" smtClean="0">
                <a:solidFill>
                  <a:schemeClr val="bg1"/>
                </a:solidFill>
                <a:latin typeface="Times New Roman" panose="02020603050405020304" pitchFamily="18" charset="0"/>
                <a:cs typeface="Times New Roman" panose="02020603050405020304" pitchFamily="18" charset="0"/>
              </a:rPr>
              <a:t> level – Impossible</a:t>
            </a:r>
          </a:p>
          <a:p>
            <a:pPr algn="ctr"/>
            <a:endParaRPr lang="en-US" sz="1700" b="1" dirty="0">
              <a:solidFill>
                <a:schemeClr val="bg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7695102" y="4580320"/>
            <a:ext cx="1358064" cy="615553"/>
          </a:xfrm>
          <a:prstGeom prst="rect">
            <a:avLst/>
          </a:prstGeom>
        </p:spPr>
        <p:txBody>
          <a:bodyPr wrap="none">
            <a:spAutoFit/>
          </a:bodyPr>
          <a:lstStyle/>
          <a:p>
            <a:pPr algn="ctr"/>
            <a:r>
              <a:rPr lang="en-IN" sz="1700" b="1" dirty="0" smtClean="0">
                <a:solidFill>
                  <a:schemeClr val="bg1"/>
                </a:solidFill>
                <a:latin typeface="Times New Roman" panose="02020603050405020304" pitchFamily="18" charset="0"/>
                <a:cs typeface="Times New Roman" panose="02020603050405020304" pitchFamily="18" charset="0"/>
              </a:rPr>
              <a:t>  Difficult to </a:t>
            </a:r>
          </a:p>
          <a:p>
            <a:pPr algn="ctr"/>
            <a:r>
              <a:rPr lang="en-IN" sz="1700" b="1" dirty="0" smtClean="0">
                <a:solidFill>
                  <a:schemeClr val="bg1"/>
                </a:solidFill>
                <a:latin typeface="Times New Roman" panose="02020603050405020304" pitchFamily="18" charset="0"/>
                <a:cs typeface="Times New Roman" panose="02020603050405020304" pitchFamily="18" charset="0"/>
              </a:rPr>
              <a:t>control</a:t>
            </a:r>
            <a:endParaRPr lang="en-US" sz="1700" b="1" dirty="0" smtClean="0">
              <a:solidFill>
                <a:schemeClr val="bg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271396" y="5885929"/>
            <a:ext cx="2985353" cy="369332"/>
          </a:xfrm>
          <a:prstGeom prst="rect">
            <a:avLst/>
          </a:prstGeom>
        </p:spPr>
        <p:txBody>
          <a:bodyPr wrap="square">
            <a:spAutoFit/>
          </a:bodyPr>
          <a:lstStyle/>
          <a:p>
            <a:pPr algn="ctr"/>
            <a:r>
              <a:rPr lang="en-IN" b="1" dirty="0" smtClean="0">
                <a:solidFill>
                  <a:schemeClr val="bg1"/>
                </a:solidFill>
              </a:rPr>
              <a:t>  </a:t>
            </a:r>
            <a:r>
              <a:rPr lang="en-IN" b="1" dirty="0" smtClean="0">
                <a:solidFill>
                  <a:schemeClr val="bg1"/>
                </a:solidFill>
                <a:latin typeface="Times New Roman" panose="02020603050405020304" pitchFamily="18" charset="0"/>
                <a:cs typeface="Times New Roman" panose="02020603050405020304" pitchFamily="18" charset="0"/>
              </a:rPr>
              <a:t>Partially </a:t>
            </a:r>
            <a:r>
              <a:rPr lang="en-IN" sz="1700" b="1" dirty="0" smtClean="0">
                <a:solidFill>
                  <a:schemeClr val="bg1"/>
                </a:solidFill>
                <a:latin typeface="Times New Roman" panose="02020603050405020304" pitchFamily="18" charset="0"/>
                <a:cs typeface="Times New Roman" panose="02020603050405020304" pitchFamily="18" charset="0"/>
              </a:rPr>
              <a:t>controllable</a:t>
            </a:r>
            <a:endParaRPr lang="en-US" sz="1700" b="1" dirty="0" smtClean="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8653" y="4671922"/>
            <a:ext cx="1761217" cy="646331"/>
          </a:xfrm>
          <a:prstGeom prst="rect">
            <a:avLst/>
          </a:prstGeom>
        </p:spPr>
        <p:txBody>
          <a:bodyPr wrap="square">
            <a:spAutoFit/>
          </a:bodyPr>
          <a:lstStyle/>
          <a:p>
            <a:pPr algn="ctr"/>
            <a:r>
              <a:rPr lang="en-IN" dirty="0" smtClean="0">
                <a:solidFill>
                  <a:schemeClr val="bg1"/>
                </a:solidFill>
                <a:latin typeface="Times New Roman" panose="02020603050405020304" pitchFamily="18" charset="0"/>
                <a:cs typeface="Times New Roman" panose="02020603050405020304" pitchFamily="18" charset="0"/>
              </a:rPr>
              <a:t>  Not in our </a:t>
            </a:r>
          </a:p>
          <a:p>
            <a:pPr algn="ctr"/>
            <a:r>
              <a:rPr lang="en-IN" dirty="0" smtClean="0">
                <a:solidFill>
                  <a:schemeClr val="bg1"/>
                </a:solidFill>
                <a:latin typeface="Times New Roman" panose="02020603050405020304" pitchFamily="18" charset="0"/>
                <a:cs typeface="Times New Roman" panose="02020603050405020304" pitchFamily="18" charset="0"/>
              </a:rPr>
              <a:t>hand</a:t>
            </a:r>
            <a:endParaRPr lang="en-US" sz="1700" dirty="0" smtClean="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5496" y="2492896"/>
            <a:ext cx="1656184" cy="646331"/>
          </a:xfrm>
          <a:prstGeom prst="rect">
            <a:avLst/>
          </a:prstGeom>
        </p:spPr>
        <p:txBody>
          <a:bodyPr wrap="square">
            <a:spAutoFit/>
          </a:bodyPr>
          <a:lstStyle/>
          <a:p>
            <a:pPr algn="ctr"/>
            <a:r>
              <a:rPr lang="en-IN" dirty="0" smtClean="0">
                <a:solidFill>
                  <a:schemeClr val="bg1"/>
                </a:solidFill>
                <a:latin typeface="Times New Roman" panose="02020603050405020304" pitchFamily="18" charset="0"/>
                <a:cs typeface="Times New Roman" panose="02020603050405020304" pitchFamily="18" charset="0"/>
              </a:rPr>
              <a:t>  Difficult to model</a:t>
            </a:r>
            <a:endParaRPr lang="en-US" sz="17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44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908720"/>
            <a:ext cx="8462744" cy="5112568"/>
          </a:xfrm>
          <a:ln>
            <a:solidFill>
              <a:schemeClr val="bg1"/>
            </a:solidFill>
          </a:ln>
        </p:spPr>
        <p:txBody>
          <a:bodyPr>
            <a:noAutofit/>
          </a:bodyPr>
          <a:lstStyle/>
          <a:p>
            <a:pPr marL="342900" lvl="1" indent="-342900" algn="just">
              <a:spcBef>
                <a:spcPts val="0"/>
              </a:spcBef>
              <a:buFont typeface="Wingdings" panose="05000000000000000000" pitchFamily="2" charset="2"/>
              <a:buChar char="§"/>
            </a:pPr>
            <a:endParaRPr lang="en-US" sz="2300" dirty="0" smtClean="0">
              <a:solidFill>
                <a:schemeClr val="bg1"/>
              </a:solidFill>
              <a:latin typeface="Times New Roman" pitchFamily="18" charset="0"/>
            </a:endParaRPr>
          </a:p>
          <a:p>
            <a:pPr marL="457200" indent="-457200" algn="just">
              <a:buFont typeface="+mj-lt"/>
              <a:buAutoNum type="arabicPeriod"/>
            </a:pPr>
            <a:endParaRPr lang="en-US" sz="2000" b="1" dirty="0" smtClean="0">
              <a:solidFill>
                <a:schemeClr val="bg1"/>
              </a:solidFill>
              <a:latin typeface="Times New Roman" pitchFamily="18" charset="0"/>
            </a:endParaRPr>
          </a:p>
          <a:p>
            <a:pPr algn="just"/>
            <a:endParaRPr lang="en-US" sz="2400" dirty="0" smtClean="0">
              <a:solidFill>
                <a:schemeClr val="bg1"/>
              </a:solidFill>
              <a:latin typeface="Times New Roman" pitchFamily="18" charset="0"/>
            </a:endParaRPr>
          </a:p>
          <a:p>
            <a:pPr marL="342900" indent="-342900" algn="just">
              <a:buFont typeface="Arial" panose="020B0604020202020204" pitchFamily="34" charset="0"/>
              <a:buChar char="•"/>
            </a:pPr>
            <a:r>
              <a:rPr lang="en-US" sz="2400" dirty="0" smtClean="0">
                <a:solidFill>
                  <a:schemeClr val="bg1"/>
                </a:solidFill>
                <a:latin typeface="Times New Roman" pitchFamily="18" charset="0"/>
              </a:rPr>
              <a:t>We are optimistic about the detection because most of the contaminants are assumed to have smooth spectral response and not have frequency structures similar to </a:t>
            </a:r>
            <a:r>
              <a:rPr lang="en-US" sz="2400" dirty="0" err="1" smtClean="0">
                <a:solidFill>
                  <a:schemeClr val="bg1"/>
                </a:solidFill>
                <a:latin typeface="Times New Roman" pitchFamily="18" charset="0"/>
              </a:rPr>
              <a:t>EoR</a:t>
            </a:r>
            <a:r>
              <a:rPr lang="en-US" sz="2400" dirty="0" smtClean="0">
                <a:solidFill>
                  <a:schemeClr val="bg1"/>
                </a:solidFill>
                <a:latin typeface="Times New Roman" pitchFamily="18" charset="0"/>
              </a:rPr>
              <a:t> signal.</a:t>
            </a:r>
          </a:p>
          <a:p>
            <a:pPr marL="342900" indent="-342900" algn="just">
              <a:buFont typeface="Arial" panose="020B0604020202020204" pitchFamily="34" charset="0"/>
              <a:buChar char="•"/>
            </a:pPr>
            <a:endParaRPr lang="en-US" sz="2400" dirty="0">
              <a:solidFill>
                <a:schemeClr val="bg1"/>
              </a:solidFill>
              <a:latin typeface="Times New Roman" pitchFamily="18" charset="0"/>
            </a:endParaRPr>
          </a:p>
          <a:p>
            <a:pPr marL="342900" indent="-342900" algn="just">
              <a:buFont typeface="Arial" panose="020B0604020202020204" pitchFamily="34" charset="0"/>
              <a:buChar char="•"/>
            </a:pPr>
            <a:r>
              <a:rPr lang="en-US" sz="2400" dirty="0" smtClean="0">
                <a:solidFill>
                  <a:schemeClr val="bg1"/>
                </a:solidFill>
                <a:latin typeface="Times New Roman" pitchFamily="18" charset="0"/>
              </a:rPr>
              <a:t>We are building the receiver system to have smooth spectral response so that </a:t>
            </a:r>
            <a:r>
              <a:rPr lang="en-US" sz="2400" dirty="0" err="1" smtClean="0">
                <a:solidFill>
                  <a:schemeClr val="bg1"/>
                </a:solidFill>
                <a:latin typeface="Times New Roman" pitchFamily="18" charset="0"/>
              </a:rPr>
              <a:t>EoR</a:t>
            </a:r>
            <a:r>
              <a:rPr lang="en-US" sz="2400" dirty="0" smtClean="0">
                <a:solidFill>
                  <a:schemeClr val="bg1"/>
                </a:solidFill>
                <a:latin typeface="Times New Roman" pitchFamily="18" charset="0"/>
              </a:rPr>
              <a:t> signal could be detected.</a:t>
            </a: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Antenna Characteristics</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4005064"/>
            <a:ext cx="8462744" cy="2016224"/>
          </a:xfrm>
          <a:ln>
            <a:solidFill>
              <a:schemeClr val="bg1"/>
            </a:solidFill>
          </a:ln>
        </p:spPr>
        <p:txBody>
          <a:bodyPr>
            <a:noAutofit/>
          </a:bodyPr>
          <a:lstStyle/>
          <a:p>
            <a:pPr marL="342900" indent="-342900" algn="just">
              <a:lnSpc>
                <a:spcPct val="150000"/>
              </a:lnSpc>
              <a:spcBef>
                <a:spcPts val="0"/>
              </a:spcBef>
              <a:spcAft>
                <a:spcPts val="1200"/>
              </a:spcAft>
              <a:buFont typeface="Arial" panose="020B0604020202020204" pitchFamily="34" charset="0"/>
              <a:buChar char="•"/>
            </a:pPr>
            <a:r>
              <a:rPr lang="en-US" sz="2400" dirty="0" smtClean="0">
                <a:solidFill>
                  <a:schemeClr val="bg1"/>
                </a:solidFill>
                <a:latin typeface="Times New Roman" pitchFamily="18" charset="0"/>
              </a:rPr>
              <a:t>These characteristics  should be smooth to an extent that when they are fitted using a low order polynomial, the residual left out must be in the range of 10</a:t>
            </a:r>
            <a:r>
              <a:rPr lang="en-US" sz="2400" baseline="30000" dirty="0" smtClean="0">
                <a:solidFill>
                  <a:schemeClr val="bg1"/>
                </a:solidFill>
                <a:latin typeface="Times New Roman" pitchFamily="18" charset="0"/>
              </a:rPr>
              <a:t>-</a:t>
            </a:r>
            <a:r>
              <a:rPr lang="en-US" sz="2800" baseline="30000" dirty="0" smtClean="0">
                <a:solidFill>
                  <a:schemeClr val="bg1"/>
                </a:solidFill>
                <a:latin typeface="Times New Roman" pitchFamily="18" charset="0"/>
              </a:rPr>
              <a:t>5</a:t>
            </a:r>
            <a:r>
              <a:rPr lang="en-US" sz="2400" dirty="0" smtClean="0">
                <a:solidFill>
                  <a:schemeClr val="bg1"/>
                </a:solidFill>
                <a:latin typeface="Times New Roman" pitchFamily="18" charset="0"/>
              </a:rPr>
              <a:t> – 10</a:t>
            </a:r>
            <a:r>
              <a:rPr lang="en-US" sz="2800" baseline="30000" dirty="0" smtClean="0">
                <a:solidFill>
                  <a:schemeClr val="bg1"/>
                </a:solidFill>
                <a:latin typeface="Times New Roman" pitchFamily="18" charset="0"/>
              </a:rPr>
              <a:t>-6</a:t>
            </a:r>
          </a:p>
        </p:txBody>
      </p:sp>
      <p:grpSp>
        <p:nvGrpSpPr>
          <p:cNvPr id="5" name="Group 4"/>
          <p:cNvGrpSpPr/>
          <p:nvPr/>
        </p:nvGrpSpPr>
        <p:grpSpPr>
          <a:xfrm>
            <a:off x="1475656" y="1206798"/>
            <a:ext cx="5831363" cy="2534071"/>
            <a:chOff x="1736138" y="1556792"/>
            <a:chExt cx="5831363" cy="2534071"/>
          </a:xfrm>
        </p:grpSpPr>
        <p:sp>
          <p:nvSpPr>
            <p:cNvPr id="6" name="Oval 5"/>
            <p:cNvSpPr/>
            <p:nvPr/>
          </p:nvSpPr>
          <p:spPr>
            <a:xfrm>
              <a:off x="3897611" y="2602945"/>
              <a:ext cx="1610493" cy="14879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934445" y="3092159"/>
              <a:ext cx="1420582" cy="461665"/>
            </a:xfrm>
            <a:prstGeom prst="rect">
              <a:avLst/>
            </a:prstGeom>
          </p:spPr>
          <p:txBody>
            <a:bodyPr wrap="none">
              <a:spAutoFit/>
            </a:bodyPr>
            <a:lstStyle/>
            <a:p>
              <a:pPr algn="ctr"/>
              <a:r>
                <a:rPr lang="en-IN" b="1" dirty="0" smtClean="0">
                  <a:solidFill>
                    <a:schemeClr val="bg1"/>
                  </a:solidFill>
                </a:rPr>
                <a:t>  </a:t>
              </a:r>
              <a:r>
                <a:rPr lang="en-IN" sz="2400" b="1" dirty="0" smtClean="0">
                  <a:solidFill>
                    <a:schemeClr val="bg1"/>
                  </a:solidFill>
                  <a:latin typeface="Times New Roman" panose="02020603050405020304" pitchFamily="18" charset="0"/>
                  <a:cs typeface="Times New Roman" panose="02020603050405020304" pitchFamily="18" charset="0"/>
                </a:rPr>
                <a:t>Antenna</a:t>
              </a:r>
              <a:endParaRPr lang="en-IN" sz="2400" b="1" dirty="0">
                <a:solidFill>
                  <a:schemeClr val="bg1"/>
                </a:solidFill>
                <a:latin typeface="Times New Roman" panose="02020603050405020304" pitchFamily="18" charset="0"/>
                <a:cs typeface="Times New Roman" panose="02020603050405020304" pitchFamily="18" charset="0"/>
              </a:endParaRPr>
            </a:p>
          </p:txBody>
        </p:sp>
        <p:sp>
          <p:nvSpPr>
            <p:cNvPr id="9" name="Oval 8"/>
            <p:cNvSpPr/>
            <p:nvPr/>
          </p:nvSpPr>
          <p:spPr>
            <a:xfrm>
              <a:off x="6010334" y="1556792"/>
              <a:ext cx="1513994" cy="15233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1736138" y="1656821"/>
              <a:ext cx="1584176" cy="15121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968986" y="1928829"/>
              <a:ext cx="1598515" cy="615553"/>
            </a:xfrm>
            <a:prstGeom prst="rect">
              <a:avLst/>
            </a:prstGeom>
          </p:spPr>
          <p:txBody>
            <a:bodyPr wrap="none">
              <a:spAutoFit/>
            </a:bodyPr>
            <a:lstStyle/>
            <a:p>
              <a:pPr algn="ctr"/>
              <a:r>
                <a:rPr lang="en-IN" sz="1700" b="1" dirty="0" smtClean="0">
                  <a:solidFill>
                    <a:schemeClr val="bg1"/>
                  </a:solidFill>
                  <a:latin typeface="Times New Roman" panose="02020603050405020304" pitchFamily="18" charset="0"/>
                  <a:cs typeface="Times New Roman" panose="02020603050405020304" pitchFamily="18" charset="0"/>
                </a:rPr>
                <a:t>  Radiation</a:t>
              </a:r>
            </a:p>
            <a:p>
              <a:pPr algn="ctr"/>
              <a:r>
                <a:rPr lang="en-US" sz="1700" b="1" dirty="0" smtClean="0">
                  <a:solidFill>
                    <a:schemeClr val="bg1"/>
                  </a:solidFill>
                  <a:latin typeface="Times New Roman" panose="02020603050405020304" pitchFamily="18" charset="0"/>
                  <a:cs typeface="Times New Roman" panose="02020603050405020304" pitchFamily="18" charset="0"/>
                </a:rPr>
                <a:t>Characteristics</a:t>
              </a:r>
              <a:endParaRPr lang="en-IN" sz="1700" b="1" dirty="0" smtClean="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759431" y="2050534"/>
              <a:ext cx="1537600" cy="630942"/>
            </a:xfrm>
            <a:prstGeom prst="rect">
              <a:avLst/>
            </a:prstGeom>
          </p:spPr>
          <p:txBody>
            <a:bodyPr wrap="none">
              <a:spAutoFit/>
            </a:bodyPr>
            <a:lstStyle/>
            <a:p>
              <a:pPr algn="ctr"/>
              <a:r>
                <a:rPr lang="en-IN" b="1" dirty="0" smtClean="0">
                  <a:solidFill>
                    <a:schemeClr val="bg1"/>
                  </a:solidFill>
                </a:rPr>
                <a:t>  </a:t>
              </a:r>
              <a:r>
                <a:rPr lang="en-US" sz="1700" b="1" dirty="0" smtClean="0">
                  <a:solidFill>
                    <a:schemeClr val="bg1"/>
                  </a:solidFill>
                  <a:latin typeface="Times New Roman" panose="02020603050405020304" pitchFamily="18" charset="0"/>
                  <a:cs typeface="Times New Roman" panose="02020603050405020304" pitchFamily="18" charset="0"/>
                </a:rPr>
                <a:t>Impedance </a:t>
              </a:r>
            </a:p>
            <a:p>
              <a:pPr algn="ctr"/>
              <a:r>
                <a:rPr lang="en-US" sz="1700" b="1" dirty="0" smtClean="0">
                  <a:solidFill>
                    <a:schemeClr val="bg1"/>
                  </a:solidFill>
                  <a:latin typeface="Times New Roman" panose="02020603050405020304" pitchFamily="18" charset="0"/>
                  <a:cs typeface="Times New Roman" panose="02020603050405020304" pitchFamily="18" charset="0"/>
                </a:rPr>
                <a:t>characteristics</a:t>
              </a:r>
              <a:endParaRPr lang="en-IN" sz="1700" b="1" dirty="0">
                <a:solidFill>
                  <a:schemeClr val="bg1"/>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H="1">
              <a:off x="5508104" y="2805992"/>
              <a:ext cx="504056" cy="274189"/>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16797" y="2649379"/>
              <a:ext cx="480814" cy="315753"/>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576064"/>
          </a:xfrm>
          <a:ln>
            <a:solidFill>
              <a:schemeClr val="bg1"/>
            </a:solidFill>
          </a:ln>
        </p:spPr>
        <p:txBody>
          <a:bodyPr>
            <a:normAutofit/>
          </a:bodyPr>
          <a:lstStyle/>
          <a:p>
            <a:r>
              <a:rPr lang="en-US" sz="2600" dirty="0" smtClean="0">
                <a:solidFill>
                  <a:schemeClr val="bg1"/>
                </a:solidFill>
                <a:latin typeface="Times New Roman" pitchFamily="18" charset="0"/>
              </a:rPr>
              <a:t>Primary Requirements of an antenna</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908720"/>
            <a:ext cx="8462744" cy="5112568"/>
          </a:xfrm>
          <a:ln>
            <a:solidFill>
              <a:schemeClr val="bg1"/>
            </a:solidFill>
          </a:ln>
        </p:spPr>
        <p:txBody>
          <a:bodyPr>
            <a:noAutofit/>
          </a:bodyPr>
          <a:lstStyle/>
          <a:p>
            <a:pPr marL="342900" lvl="1" indent="-342900" algn="just">
              <a:lnSpc>
                <a:spcPct val="150000"/>
              </a:lnSpc>
              <a:spcBef>
                <a:spcPts val="0"/>
              </a:spcBef>
              <a:buFont typeface="Wingdings" panose="05000000000000000000" pitchFamily="2" charset="2"/>
              <a:buChar char="§"/>
            </a:pPr>
            <a:r>
              <a:rPr lang="en-US" sz="2300" dirty="0" smtClean="0">
                <a:solidFill>
                  <a:schemeClr val="bg1"/>
                </a:solidFill>
                <a:latin typeface="Times New Roman" pitchFamily="18" charset="0"/>
              </a:rPr>
              <a:t>Return loss characteristics must be moderate to get acceptable sky signal</a:t>
            </a:r>
          </a:p>
          <a:p>
            <a:pPr marL="342900" lvl="1" indent="-342900" algn="just">
              <a:lnSpc>
                <a:spcPct val="150000"/>
              </a:lnSpc>
              <a:spcBef>
                <a:spcPts val="0"/>
              </a:spcBef>
              <a:buFont typeface="Wingdings" panose="05000000000000000000" pitchFamily="2" charset="2"/>
              <a:buChar char="§"/>
            </a:pPr>
            <a:r>
              <a:rPr lang="en-US" sz="2300" dirty="0" smtClean="0">
                <a:solidFill>
                  <a:schemeClr val="bg1"/>
                </a:solidFill>
                <a:latin typeface="Times New Roman" pitchFamily="18" charset="0"/>
              </a:rPr>
              <a:t>Its response must be free from inflection point and smooth to within a few parts in 10</a:t>
            </a:r>
            <a:r>
              <a:rPr lang="en-US" baseline="30000" dirty="0" smtClean="0">
                <a:solidFill>
                  <a:schemeClr val="bg1"/>
                </a:solidFill>
                <a:latin typeface="Times New Roman" pitchFamily="18" charset="0"/>
              </a:rPr>
              <a:t>5</a:t>
            </a:r>
            <a:r>
              <a:rPr lang="en-US" dirty="0">
                <a:solidFill>
                  <a:schemeClr val="bg1"/>
                </a:solidFill>
                <a:latin typeface="Times New Roman" pitchFamily="18" charset="0"/>
              </a:rPr>
              <a:t> </a:t>
            </a:r>
            <a:endParaRPr lang="en-US" dirty="0" smtClean="0">
              <a:solidFill>
                <a:schemeClr val="bg1"/>
              </a:solidFill>
              <a:latin typeface="Times New Roman" pitchFamily="18" charset="0"/>
            </a:endParaRPr>
          </a:p>
          <a:p>
            <a:pPr marL="342900" lvl="1" indent="-342900" algn="just">
              <a:lnSpc>
                <a:spcPct val="150000"/>
              </a:lnSpc>
              <a:spcBef>
                <a:spcPts val="0"/>
              </a:spcBef>
              <a:buFont typeface="Wingdings" panose="05000000000000000000" pitchFamily="2" charset="2"/>
              <a:buChar char="§"/>
            </a:pPr>
            <a:r>
              <a:rPr lang="en-US" sz="2300" dirty="0" smtClean="0">
                <a:solidFill>
                  <a:schemeClr val="bg1"/>
                </a:solidFill>
                <a:latin typeface="Times New Roman" pitchFamily="18" charset="0"/>
              </a:rPr>
              <a:t>Gain variation with frequency  also should be smooth to the same order.</a:t>
            </a:r>
          </a:p>
          <a:p>
            <a:pPr marL="342900" lvl="1" indent="-342900" algn="just">
              <a:lnSpc>
                <a:spcPct val="150000"/>
              </a:lnSpc>
              <a:spcBef>
                <a:spcPts val="0"/>
              </a:spcBef>
              <a:buFont typeface="Wingdings" panose="05000000000000000000" pitchFamily="2" charset="2"/>
              <a:buChar char="§"/>
            </a:pPr>
            <a:r>
              <a:rPr lang="en-US" sz="2300" smtClean="0">
                <a:solidFill>
                  <a:schemeClr val="bg1"/>
                </a:solidFill>
                <a:latin typeface="Times New Roman" pitchFamily="18" charset="0"/>
              </a:rPr>
              <a:t> Operating bandwidth </a:t>
            </a:r>
            <a:r>
              <a:rPr lang="en-US" sz="2300" dirty="0" smtClean="0">
                <a:solidFill>
                  <a:schemeClr val="bg1"/>
                </a:solidFill>
                <a:latin typeface="Times New Roman" pitchFamily="18" charset="0"/>
              </a:rPr>
              <a:t>: 50 – 200 </a:t>
            </a:r>
            <a:r>
              <a:rPr lang="en-US" sz="2300" smtClean="0">
                <a:solidFill>
                  <a:schemeClr val="bg1"/>
                </a:solidFill>
                <a:latin typeface="Times New Roman" pitchFamily="18" charset="0"/>
              </a:rPr>
              <a:t>MHz (1:4)</a:t>
            </a:r>
            <a:endParaRPr lang="en-US" sz="2300" dirty="0" smtClean="0">
              <a:solidFill>
                <a:schemeClr val="bg1"/>
              </a:solidFill>
              <a:latin typeface="Times New Roman" pitchFamily="18" charset="0"/>
            </a:endParaRPr>
          </a:p>
          <a:p>
            <a:pPr marL="342900" lvl="1" indent="-342900" algn="just">
              <a:lnSpc>
                <a:spcPct val="150000"/>
              </a:lnSpc>
              <a:spcBef>
                <a:spcPts val="0"/>
              </a:spcBef>
              <a:buFont typeface="Wingdings" panose="05000000000000000000" pitchFamily="2" charset="2"/>
              <a:buChar char="§"/>
            </a:pPr>
            <a:r>
              <a:rPr lang="en-US" sz="2300" dirty="0" smtClean="0">
                <a:solidFill>
                  <a:schemeClr val="bg1"/>
                </a:solidFill>
                <a:latin typeface="Times New Roman" pitchFamily="18" charset="0"/>
              </a:rPr>
              <a:t>Radiation efficiency must be more than 50 % to get enough sky </a:t>
            </a:r>
          </a:p>
          <a:p>
            <a:pPr marL="0" lvl="1" algn="just">
              <a:lnSpc>
                <a:spcPct val="150000"/>
              </a:lnSpc>
              <a:spcBef>
                <a:spcPts val="0"/>
              </a:spcBef>
            </a:pPr>
            <a:r>
              <a:rPr lang="en-US" sz="2300" dirty="0" smtClean="0">
                <a:solidFill>
                  <a:schemeClr val="bg1"/>
                </a:solidFill>
                <a:latin typeface="Times New Roman" pitchFamily="18" charset="0"/>
              </a:rPr>
              <a:t>     signal</a:t>
            </a:r>
          </a:p>
          <a:p>
            <a:pPr algn="just"/>
            <a:endParaRPr lang="en-US" sz="2400" dirty="0" smtClean="0">
              <a:solidFill>
                <a:schemeClr val="bg1"/>
              </a:solidFill>
              <a:latin typeface="Times New Roman" pitchFamily="18" charset="0"/>
            </a:endParaRPr>
          </a:p>
          <a:p>
            <a:pPr algn="just"/>
            <a:r>
              <a:rPr lang="en-US" sz="2400" dirty="0">
                <a:solidFill>
                  <a:schemeClr val="bg1"/>
                </a:solidFill>
                <a:latin typeface="Times New Roman" pitchFamily="18" charset="0"/>
              </a:rPr>
              <a:t> </a:t>
            </a:r>
            <a:r>
              <a:rPr lang="en-US" sz="2400" dirty="0" smtClean="0">
                <a:solidFill>
                  <a:schemeClr val="bg1"/>
                </a:solidFill>
                <a:latin typeface="Times New Roman" pitchFamily="18" charset="0"/>
              </a:rPr>
              <a:t>    </a:t>
            </a: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88640"/>
            <a:ext cx="8496944" cy="1008112"/>
          </a:xfrm>
          <a:ln>
            <a:solidFill>
              <a:schemeClr val="bg1"/>
            </a:solidFill>
          </a:ln>
        </p:spPr>
        <p:txBody>
          <a:bodyPr>
            <a:normAutofit/>
          </a:bodyPr>
          <a:lstStyle/>
          <a:p>
            <a:r>
              <a:rPr lang="en-US" sz="2600" dirty="0" smtClean="0">
                <a:solidFill>
                  <a:schemeClr val="bg1"/>
                </a:solidFill>
                <a:latin typeface="Times New Roman" pitchFamily="18" charset="0"/>
              </a:rPr>
              <a:t>How to make antenna radiation patterns (Gain)  independent of frequency ?</a:t>
            </a:r>
            <a:endParaRPr lang="en-IN" sz="2600" dirty="0">
              <a:solidFill>
                <a:schemeClr val="bg1"/>
              </a:solidFill>
              <a:latin typeface="Times New Roman" pitchFamily="18" charset="0"/>
            </a:endParaRPr>
          </a:p>
        </p:txBody>
      </p:sp>
      <p:sp>
        <p:nvSpPr>
          <p:cNvPr id="4" name="Subtitle 3"/>
          <p:cNvSpPr>
            <a:spLocks noGrp="1"/>
          </p:cNvSpPr>
          <p:nvPr>
            <p:ph type="subTitle" idx="1"/>
          </p:nvPr>
        </p:nvSpPr>
        <p:spPr>
          <a:xfrm>
            <a:off x="395536" y="1628800"/>
            <a:ext cx="8462744" cy="4392488"/>
          </a:xfrm>
          <a:ln>
            <a:solidFill>
              <a:schemeClr val="bg1"/>
            </a:solidFill>
          </a:ln>
        </p:spPr>
        <p:txBody>
          <a:bodyPr>
            <a:noAutofit/>
          </a:bodyPr>
          <a:lstStyle/>
          <a:p>
            <a:pPr marL="342900" indent="-342900" algn="just">
              <a:lnSpc>
                <a:spcPct val="150000"/>
              </a:lnSpc>
              <a:buFont typeface="Arial" panose="020B0604020202020204" pitchFamily="34" charset="0"/>
              <a:buChar char="•"/>
            </a:pPr>
            <a:r>
              <a:rPr lang="en-US" sz="2400" dirty="0" smtClean="0">
                <a:solidFill>
                  <a:schemeClr val="bg1"/>
                </a:solidFill>
                <a:latin typeface="Times New Roman" pitchFamily="18" charset="0"/>
              </a:rPr>
              <a:t>Make the antenna electrically smaller</a:t>
            </a:r>
          </a:p>
          <a:p>
            <a:pPr marL="800100" lvl="1" indent="-342900" algn="just">
              <a:lnSpc>
                <a:spcPct val="150000"/>
              </a:lnSpc>
              <a:buFont typeface="Arial" panose="020B0604020202020204" pitchFamily="34" charset="0"/>
              <a:buChar char="•"/>
            </a:pPr>
            <a:r>
              <a:rPr lang="en-US" sz="2400" dirty="0" smtClean="0">
                <a:solidFill>
                  <a:schemeClr val="bg1"/>
                </a:solidFill>
                <a:latin typeface="Times New Roman" pitchFamily="18" charset="0"/>
              </a:rPr>
              <a:t>A short antenna generally exhibits </a:t>
            </a:r>
            <a:r>
              <a:rPr lang="en-US" sz="2400" dirty="0" smtClean="0">
                <a:solidFill>
                  <a:srgbClr val="FFFF00"/>
                </a:solidFill>
                <a:latin typeface="Times New Roman" pitchFamily="18" charset="0"/>
              </a:rPr>
              <a:t>frequency independent </a:t>
            </a:r>
            <a:r>
              <a:rPr lang="en-US" sz="2400" dirty="0" smtClean="0">
                <a:solidFill>
                  <a:schemeClr val="bg1"/>
                </a:solidFill>
                <a:latin typeface="Times New Roman" pitchFamily="18" charset="0"/>
              </a:rPr>
              <a:t>radiation patterns</a:t>
            </a:r>
          </a:p>
          <a:p>
            <a:pPr marL="342900" indent="-342900" algn="just">
              <a:lnSpc>
                <a:spcPct val="150000"/>
              </a:lnSpc>
              <a:buFont typeface="Arial" panose="020B0604020202020204" pitchFamily="34" charset="0"/>
              <a:buChar char="•"/>
            </a:pPr>
            <a:r>
              <a:rPr lang="en-US" sz="2400" dirty="0" smtClean="0">
                <a:solidFill>
                  <a:schemeClr val="bg1"/>
                </a:solidFill>
                <a:latin typeface="Times New Roman" pitchFamily="18" charset="0"/>
              </a:rPr>
              <a:t>Disadvantage</a:t>
            </a:r>
            <a:endParaRPr lang="en-US" sz="2400" dirty="0" smtClean="0">
              <a:solidFill>
                <a:schemeClr val="bg1"/>
              </a:solidFill>
              <a:latin typeface="Times New Roman" pitchFamily="18" charset="0"/>
            </a:endParaRPr>
          </a:p>
          <a:p>
            <a:pPr marL="800100" lvl="1" indent="-342900" algn="just">
              <a:lnSpc>
                <a:spcPct val="150000"/>
              </a:lnSpc>
              <a:buFont typeface="Arial" panose="020B0604020202020204" pitchFamily="34" charset="0"/>
              <a:buChar char="•"/>
            </a:pPr>
            <a:r>
              <a:rPr lang="en-US" sz="2000" dirty="0">
                <a:solidFill>
                  <a:schemeClr val="bg1"/>
                </a:solidFill>
                <a:latin typeface="Times New Roman" pitchFamily="18" charset="0"/>
              </a:rPr>
              <a:t>	</a:t>
            </a:r>
            <a:r>
              <a:rPr lang="en-US" sz="2400" dirty="0" smtClean="0">
                <a:solidFill>
                  <a:schemeClr val="bg1"/>
                </a:solidFill>
                <a:latin typeface="Times New Roman" pitchFamily="18" charset="0"/>
              </a:rPr>
              <a:t>This seriously affects the impedance match.</a:t>
            </a:r>
          </a:p>
        </p:txBody>
      </p:sp>
    </p:spTree>
    <p:extLst>
      <p:ext uri="{BB962C8B-B14F-4D97-AF65-F5344CB8AC3E}">
        <p14:creationId xmlns:p14="http://schemas.microsoft.com/office/powerpoint/2010/main" val="3232523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22738</TotalTime>
  <Words>714</Words>
  <Application>Microsoft Office PowerPoint</Application>
  <PresentationFormat>On-screen Show (4:3)</PresentationFormat>
  <Paragraphs>143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AUSTRALIA-INDIA RESEARCH &amp; DEVELOPMENT IN RADIO ASTRONOMY MEETING (ARDRA)  Challenges in the design of an antenna for the detection of Global 21cm EoR signal   A. Raghunathan 15-11-2019   Collaborators:  Somashekar.R, Girish B.S, Srivani K.S, Saurabh Singh,  Jishnu Nambissan T,  Udaya Shankar, Ravi Subrahmanyan  Raman Research Institute  - Bangalore – 80  </vt:lpstr>
      <vt:lpstr>Talk outline</vt:lpstr>
      <vt:lpstr>Typical Global EoR signal being detected</vt:lpstr>
      <vt:lpstr>Minimum system requirements for  EoR detection</vt:lpstr>
      <vt:lpstr>Factors influencing adversely the detection process</vt:lpstr>
      <vt:lpstr>PowerPoint Presentation</vt:lpstr>
      <vt:lpstr>Antenna Characteristics</vt:lpstr>
      <vt:lpstr>Primary Requirements of an antenna</vt:lpstr>
      <vt:lpstr>How to make antenna radiation patterns (Gain)  independent of frequency ?</vt:lpstr>
      <vt:lpstr>How to improve the Impedance match (Return loss)</vt:lpstr>
      <vt:lpstr>Antennas built at RRI for EoR expt.</vt:lpstr>
      <vt:lpstr>Antennas built for 2-4 GHz</vt:lpstr>
      <vt:lpstr>Spectral features due to surface current reflections</vt:lpstr>
      <vt:lpstr>Improvement in Radiation efficiency by going for water medium beneath the antenna </vt:lpstr>
      <vt:lpstr>Can we control the variation of return loss characteristics as a function of frequency ?</vt:lpstr>
      <vt:lpstr>Antenna for space applications</vt:lpstr>
      <vt:lpstr>Conclusion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raghunathan</dc:creator>
  <cp:lastModifiedBy>raghunathan</cp:lastModifiedBy>
  <cp:revision>871</cp:revision>
  <dcterms:created xsi:type="dcterms:W3CDTF">2013-07-02T01:24:08Z</dcterms:created>
  <dcterms:modified xsi:type="dcterms:W3CDTF">2019-11-15T02:36:38Z</dcterms:modified>
</cp:coreProperties>
</file>