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3"/>
  </p:notesMasterIdLst>
  <p:sldIdLst>
    <p:sldId id="256" r:id="rId2"/>
    <p:sldId id="286" r:id="rId3"/>
    <p:sldId id="287" r:id="rId4"/>
    <p:sldId id="289" r:id="rId5"/>
    <p:sldId id="290" r:id="rId6"/>
    <p:sldId id="295" r:id="rId7"/>
    <p:sldId id="291" r:id="rId8"/>
    <p:sldId id="292" r:id="rId9"/>
    <p:sldId id="285" r:id="rId10"/>
    <p:sldId id="293" r:id="rId11"/>
    <p:sldId id="29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6B"/>
    <a:srgbClr val="91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684" autoAdjust="0"/>
  </p:normalViewPr>
  <p:slideViewPr>
    <p:cSldViewPr snapToGrid="0">
      <p:cViewPr varScale="1">
        <p:scale>
          <a:sx n="88" d="100"/>
          <a:sy n="88" d="100"/>
        </p:scale>
        <p:origin x="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27D82-F0E3-4C58-9EBE-23A89F72A214}" type="datetimeFigureOut">
              <a:rPr lang="en-AU" smtClean="0"/>
              <a:pPr/>
              <a:t>15/11/2019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50A13-8E8A-428E-9CFF-D83A224B3EC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53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623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846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113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3348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1978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675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951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2742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0A13-8E8A-428E-9CFF-D83A224B3EC6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896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086-811D-494F-8243-A919F4A77B07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0331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8965-5C0A-4FD2-9B7B-FA49A7A25EF3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7854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9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FBEF-038B-4381-99AB-A26D67349D84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2704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EFE9-F5B2-41FD-8D33-039ACD4A609B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146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A3DB-573F-4C2E-BA38-2BEAD31104CE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693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B118B-D9F6-4AAE-8D4D-C0F80575AC73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9750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9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1B76-8B88-4195-9FA7-B36EA21868A1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9511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F0E7C-BC7C-483A-AC3D-72BC1AAB8576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715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1D8E-EA89-4A18-981E-6B6CB7528031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3858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0473-A369-4385-AE7F-C0040AC1A425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4266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28958-3C2F-41B8-9523-E8B08BAB58FB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7547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8108-8685-445B-9194-3E8CB2764662}" type="datetime1">
              <a:rPr lang="en-AU" smtClean="0"/>
              <a:pPr/>
              <a:t>15/11/2019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SKA at the MRO - Signal chain and deployed equipment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3EB6E-7FCE-4468-A5DA-5C7E98C6D4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06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1C91A7A-6B4A-456E-BA93-E40C797335AA}"/>
              </a:ext>
            </a:extLst>
          </p:cNvPr>
          <p:cNvSpPr/>
          <p:nvPr/>
        </p:nvSpPr>
        <p:spPr>
          <a:xfrm>
            <a:off x="0" y="4699608"/>
            <a:ext cx="12192000" cy="215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882C8-1E15-43A0-9879-E94543C6A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8398"/>
            <a:ext cx="9144000" cy="1439683"/>
          </a:xfrm>
        </p:spPr>
        <p:txBody>
          <a:bodyPr>
            <a:noAutofit/>
          </a:bodyPr>
          <a:lstStyle/>
          <a:p>
            <a:r>
              <a:rPr lang="en-AU" sz="5400" dirty="0"/>
              <a:t>SKA at the MRO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D5FA7-DEE3-49A5-A564-9BF972053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689970"/>
            <a:ext cx="6858000" cy="927427"/>
          </a:xfrm>
        </p:spPr>
        <p:txBody>
          <a:bodyPr>
            <a:normAutofit/>
          </a:bodyPr>
          <a:lstStyle/>
          <a:p>
            <a:r>
              <a:rPr lang="en-AU" sz="2800" dirty="0"/>
              <a:t>Project Status Update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B82CFF-66AF-4F40-AAD9-FB00A96EDCF7}"/>
              </a:ext>
            </a:extLst>
          </p:cNvPr>
          <p:cNvCxnSpPr/>
          <p:nvPr/>
        </p:nvCxnSpPr>
        <p:spPr>
          <a:xfrm>
            <a:off x="2030803" y="3439920"/>
            <a:ext cx="8130396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2DE40B4-5660-4D92-B37F-A76D20D11A09}"/>
              </a:ext>
            </a:extLst>
          </p:cNvPr>
          <p:cNvSpPr/>
          <p:nvPr/>
        </p:nvSpPr>
        <p:spPr>
          <a:xfrm>
            <a:off x="0" y="8"/>
            <a:ext cx="12192000" cy="201578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B1FAF-1315-4363-84BA-EBB675FDA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73" y="5345530"/>
            <a:ext cx="2720051" cy="11067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0A0C08-CF40-481C-B247-77304DFB39E8}"/>
              </a:ext>
            </a:extLst>
          </p:cNvPr>
          <p:cNvSpPr txBox="1"/>
          <p:nvPr/>
        </p:nvSpPr>
        <p:spPr>
          <a:xfrm>
            <a:off x="700563" y="5360315"/>
            <a:ext cx="6922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</a:rPr>
              <a:t>Raunaq Bhushan</a:t>
            </a:r>
          </a:p>
          <a:p>
            <a:r>
              <a:rPr lang="en-AU" sz="2000" dirty="0">
                <a:solidFill>
                  <a:schemeClr val="bg1"/>
                </a:solidFill>
              </a:rPr>
              <a:t>Project Manager - Bridging Phase Construction WP Lead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Curtin University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E8118-0E5A-4B67-8337-4372101CD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01" y="-135387"/>
            <a:ext cx="3054397" cy="215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84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4"/>
            <a:ext cx="12192000" cy="670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1524000" y="3"/>
            <a:ext cx="9144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809" y="155975"/>
            <a:ext cx="7216451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Partner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10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55975"/>
            <a:ext cx="729159" cy="7163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C461184-0427-4CF6-9153-0EC7D8C4C5AE}"/>
              </a:ext>
            </a:extLst>
          </p:cNvPr>
          <p:cNvSpPr/>
          <p:nvPr/>
        </p:nvSpPr>
        <p:spPr>
          <a:xfrm>
            <a:off x="-2388" y="-6832"/>
            <a:ext cx="12192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45758F-93EB-4129-B4AC-5675AE017C51}"/>
              </a:ext>
            </a:extLst>
          </p:cNvPr>
          <p:cNvSpPr txBox="1">
            <a:spLocks/>
          </p:cNvSpPr>
          <p:nvPr/>
        </p:nvSpPr>
        <p:spPr>
          <a:xfrm>
            <a:off x="1394149" y="155976"/>
            <a:ext cx="7216451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/>
                </a:solidFill>
              </a:rPr>
              <a:t>Future Work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5ACA1D-B058-4419-9014-AC45860B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20" y="1207697"/>
            <a:ext cx="11151609" cy="4843493"/>
          </a:xfrm>
        </p:spPr>
        <p:txBody>
          <a:bodyPr>
            <a:normAutofit/>
          </a:bodyPr>
          <a:lstStyle/>
          <a:p>
            <a:r>
              <a:rPr lang="en-AU" dirty="0"/>
              <a:t>Continue observation with both AAVS2 and EDA2 into the March/April timeframe to take advantage of key observation periods</a:t>
            </a:r>
          </a:p>
          <a:p>
            <a:r>
              <a:rPr lang="en-AU" dirty="0"/>
              <a:t>Antenna selection will be made by mid-2020</a:t>
            </a:r>
          </a:p>
          <a:p>
            <a:r>
              <a:rPr lang="en-AU" dirty="0"/>
              <a:t>Phase 3/Pre-production Phase (under proposal)</a:t>
            </a:r>
          </a:p>
          <a:p>
            <a:pPr lvl="1"/>
            <a:r>
              <a:rPr lang="en-AU" dirty="0"/>
              <a:t>Establish up to 4 stations of the selected antenna</a:t>
            </a:r>
          </a:p>
          <a:p>
            <a:pPr lvl="1"/>
            <a:r>
              <a:rPr lang="en-AU" dirty="0"/>
              <a:t>Configured as close as possible to SKA Spec</a:t>
            </a:r>
          </a:p>
          <a:p>
            <a:pPr lvl="1"/>
            <a:r>
              <a:rPr lang="en-AU" dirty="0"/>
              <a:t>Address deviations in Bridging (Mechanical and </a:t>
            </a:r>
          </a:p>
          <a:p>
            <a:pPr marL="457189" lvl="1" indent="0">
              <a:buNone/>
            </a:pPr>
            <a:r>
              <a:rPr lang="en-AU" dirty="0"/>
              <a:t>    Shielding specs, Power and Signal Distribution)</a:t>
            </a:r>
          </a:p>
          <a:p>
            <a:pPr lvl="1"/>
            <a:r>
              <a:rPr lang="en-AU" dirty="0"/>
              <a:t>Under proposal at this stage</a:t>
            </a:r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BEFA-2268-447D-B65F-87CF1E7F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20" y="6346644"/>
            <a:ext cx="5468073" cy="365125"/>
          </a:xfrm>
        </p:spPr>
        <p:txBody>
          <a:bodyPr/>
          <a:lstStyle/>
          <a:p>
            <a:pPr algn="l"/>
            <a:r>
              <a:rPr lang="en-US" dirty="0"/>
              <a:t>SKA at the MRO – Project Update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1A74C-E450-46E4-A653-A70549584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20" y="130014"/>
            <a:ext cx="758004" cy="7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43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876742-2E51-44C5-BC6A-8B96327F1D5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476863"/>
            <a:ext cx="12192000" cy="8128000"/>
            <a:chOff x="965667" y="0"/>
            <a:chExt cx="10260666" cy="684044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ED1A375-5118-4ABE-922F-F214EB5DE49C}"/>
                </a:ext>
              </a:extLst>
            </p:cNvPr>
            <p:cNvGrpSpPr/>
            <p:nvPr/>
          </p:nvGrpSpPr>
          <p:grpSpPr>
            <a:xfrm>
              <a:off x="965667" y="0"/>
              <a:ext cx="10260666" cy="6840444"/>
              <a:chOff x="822960" y="16911"/>
              <a:chExt cx="10260666" cy="684044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E551F18-AE28-48A3-A7D7-F6888708BC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" y="16911"/>
                <a:ext cx="10260666" cy="684044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3D0CB8-81A4-4FAA-8A82-E1D56E953AD8}"/>
                  </a:ext>
                </a:extLst>
              </p:cNvPr>
              <p:cNvSpPr txBox="1"/>
              <p:nvPr/>
            </p:nvSpPr>
            <p:spPr>
              <a:xfrm>
                <a:off x="2369074" y="1388280"/>
                <a:ext cx="26041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>
                    <a:solidFill>
                      <a:srgbClr val="FFFF00"/>
                    </a:solidFill>
                  </a:rPr>
                  <a:t>Future site for selected antenna</a:t>
                </a:r>
                <a:endParaRPr lang="en-AU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96DCC0-3648-420F-9C35-15144C9CD1C5}"/>
                  </a:ext>
                </a:extLst>
              </p:cNvPr>
              <p:cNvSpPr txBox="1"/>
              <p:nvPr/>
            </p:nvSpPr>
            <p:spPr>
              <a:xfrm>
                <a:off x="4545969" y="2219277"/>
                <a:ext cx="14964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>
                    <a:solidFill>
                      <a:srgbClr val="FFFF00"/>
                    </a:solidFill>
                  </a:rPr>
                  <a:t>AAVS2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7E5142-1BE6-4DEA-9778-BF7217EAC301}"/>
                  </a:ext>
                </a:extLst>
              </p:cNvPr>
              <p:cNvSpPr txBox="1"/>
              <p:nvPr/>
            </p:nvSpPr>
            <p:spPr>
              <a:xfrm>
                <a:off x="6340933" y="1319461"/>
                <a:ext cx="2547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>
                    <a:solidFill>
                      <a:srgbClr val="FFFF00"/>
                    </a:solidFill>
                  </a:rPr>
                  <a:t>Prototype test site</a:t>
                </a:r>
                <a:endParaRPr lang="en-AU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D37A65-CF49-40B5-A7DD-D4F4D785B201}"/>
                  </a:ext>
                </a:extLst>
              </p:cNvPr>
              <p:cNvSpPr txBox="1"/>
              <p:nvPr/>
            </p:nvSpPr>
            <p:spPr>
              <a:xfrm>
                <a:off x="8627245" y="2628463"/>
                <a:ext cx="14964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>
                    <a:solidFill>
                      <a:srgbClr val="FFFF00"/>
                    </a:solidFill>
                  </a:rPr>
                  <a:t>EDA2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B81F308-919C-4ED7-B812-BB9B4B3026F8}"/>
                  </a:ext>
                </a:extLst>
              </p:cNvPr>
              <p:cNvSpPr/>
              <p:nvPr/>
            </p:nvSpPr>
            <p:spPr>
              <a:xfrm>
                <a:off x="3288219" y="5362575"/>
                <a:ext cx="1438763" cy="814389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742A0CF-F488-4149-A176-7EACD48141C9}"/>
                  </a:ext>
                </a:extLst>
              </p:cNvPr>
              <p:cNvSpPr/>
              <p:nvPr/>
            </p:nvSpPr>
            <p:spPr>
              <a:xfrm>
                <a:off x="4063797" y="3080463"/>
                <a:ext cx="761961" cy="298924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2DA490-35B4-4345-BE9B-75CBE9E405F7}"/>
                  </a:ext>
                </a:extLst>
              </p:cNvPr>
              <p:cNvSpPr/>
              <p:nvPr/>
            </p:nvSpPr>
            <p:spPr>
              <a:xfrm>
                <a:off x="4621393" y="3653998"/>
                <a:ext cx="1050987" cy="39881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71339DA-66C8-4FE8-8A05-10574B48A6BB}"/>
                  </a:ext>
                </a:extLst>
              </p:cNvPr>
              <p:cNvSpPr/>
              <p:nvPr/>
            </p:nvSpPr>
            <p:spPr>
              <a:xfrm rot="267811">
                <a:off x="7908132" y="2731295"/>
                <a:ext cx="719114" cy="20484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221AB66-133B-4D45-AAA0-24C21DC80CCC}"/>
                  </a:ext>
                </a:extLst>
              </p:cNvPr>
              <p:cNvSpPr/>
              <p:nvPr/>
            </p:nvSpPr>
            <p:spPr>
              <a:xfrm rot="572256">
                <a:off x="8827146" y="3843068"/>
                <a:ext cx="1150616" cy="39441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EC03C7B6-3CA0-4B07-95A8-04CBA00D80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20630" y="2680942"/>
                <a:ext cx="73570" cy="113253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94F10CF-7301-463E-8FC8-482802C01B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1138" y="2207790"/>
                <a:ext cx="801261" cy="1039417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53147E9-2797-4771-A78F-CC258EF0A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8220" y="4543587"/>
                <a:ext cx="668737" cy="1149642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A65B646-3A2A-4F19-A01D-E20CA0A79D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844" y="1880463"/>
                <a:ext cx="674661" cy="929899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40FC82C-5AE7-4E9F-8578-D9279DBD730F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9375476" y="3090128"/>
                <a:ext cx="26978" cy="89579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E38D64-3E8B-4AFC-87A1-D3D889F8AAE4}"/>
                </a:ext>
              </a:extLst>
            </p:cNvPr>
            <p:cNvSpPr txBox="1"/>
            <p:nvPr/>
          </p:nvSpPr>
          <p:spPr>
            <a:xfrm>
              <a:off x="2058259" y="3634307"/>
              <a:ext cx="26041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FFFF00"/>
                  </a:solidFill>
                </a:rPr>
                <a:t>Future site for selected antenna</a:t>
              </a:r>
              <a:endParaRPr lang="en-AU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712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A62510-215F-408B-B7AA-B54291460F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8443" y="1028311"/>
            <a:ext cx="9074443" cy="51788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4"/>
            <a:ext cx="12192000" cy="670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1524000" y="3"/>
            <a:ext cx="9144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809" y="155975"/>
            <a:ext cx="7216451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Partner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2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55975"/>
            <a:ext cx="729159" cy="7163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C461184-0427-4CF6-9153-0EC7D8C4C5AE}"/>
              </a:ext>
            </a:extLst>
          </p:cNvPr>
          <p:cNvSpPr/>
          <p:nvPr/>
        </p:nvSpPr>
        <p:spPr>
          <a:xfrm>
            <a:off x="0" y="3"/>
            <a:ext cx="12192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45758F-93EB-4129-B4AC-5675AE017C51}"/>
              </a:ext>
            </a:extLst>
          </p:cNvPr>
          <p:cNvSpPr txBox="1">
            <a:spLocks/>
          </p:cNvSpPr>
          <p:nvPr/>
        </p:nvSpPr>
        <p:spPr>
          <a:xfrm>
            <a:off x="1394149" y="155976"/>
            <a:ext cx="7216451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/>
                </a:solidFill>
              </a:rPr>
              <a:t>Overview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5ACA1D-B058-4419-9014-AC45860B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21" y="1207698"/>
            <a:ext cx="2581829" cy="3239116"/>
          </a:xfrm>
        </p:spPr>
        <p:txBody>
          <a:bodyPr>
            <a:normAutofit/>
          </a:bodyPr>
          <a:lstStyle/>
          <a:p>
            <a:r>
              <a:rPr lang="en-AU" sz="2600" dirty="0"/>
              <a:t>Origins of the Bridging Phase</a:t>
            </a:r>
          </a:p>
          <a:p>
            <a:r>
              <a:rPr lang="en-AU" sz="2600" dirty="0"/>
              <a:t>Bridging Phase goals and current status</a:t>
            </a:r>
          </a:p>
          <a:p>
            <a:r>
              <a:rPr lang="en-AU" sz="2600" dirty="0"/>
              <a:t>Future activities &amp; opportunities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BEFA-2268-447D-B65F-87CF1E7F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20" y="6346644"/>
            <a:ext cx="5468073" cy="365125"/>
          </a:xfrm>
        </p:spPr>
        <p:txBody>
          <a:bodyPr/>
          <a:lstStyle/>
          <a:p>
            <a:pPr algn="l"/>
            <a:r>
              <a:rPr lang="en-US" dirty="0"/>
              <a:t>SKA at the MRO – Project Update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1A74C-E450-46E4-A653-A705495845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20" y="130014"/>
            <a:ext cx="758004" cy="7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4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4"/>
            <a:ext cx="12192000" cy="670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1524000" y="3"/>
            <a:ext cx="9144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809" y="155975"/>
            <a:ext cx="7216451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Partner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55975"/>
            <a:ext cx="729159" cy="7163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C461184-0427-4CF6-9153-0EC7D8C4C5AE}"/>
              </a:ext>
            </a:extLst>
          </p:cNvPr>
          <p:cNvSpPr/>
          <p:nvPr/>
        </p:nvSpPr>
        <p:spPr>
          <a:xfrm>
            <a:off x="0" y="3"/>
            <a:ext cx="12192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45758F-93EB-4129-B4AC-5675AE017C51}"/>
              </a:ext>
            </a:extLst>
          </p:cNvPr>
          <p:cNvSpPr txBox="1">
            <a:spLocks/>
          </p:cNvSpPr>
          <p:nvPr/>
        </p:nvSpPr>
        <p:spPr>
          <a:xfrm>
            <a:off x="1394149" y="155976"/>
            <a:ext cx="7216451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/>
                </a:solidFill>
              </a:rPr>
              <a:t>Origins of the Bridging Phase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5ACA1D-B058-4419-9014-AC45860B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20" y="1207698"/>
            <a:ext cx="11216785" cy="2328662"/>
          </a:xfrm>
        </p:spPr>
        <p:txBody>
          <a:bodyPr>
            <a:normAutofit lnSpcReduction="10000"/>
          </a:bodyPr>
          <a:lstStyle/>
          <a:p>
            <a:r>
              <a:rPr lang="en-AU" dirty="0"/>
              <a:t>Motivated by a number of concerns raised during LFAA element-CDR</a:t>
            </a:r>
          </a:p>
          <a:p>
            <a:r>
              <a:rPr lang="en-AU" dirty="0"/>
              <a:t>Primary motivation was to investigate station level calibration</a:t>
            </a:r>
          </a:p>
          <a:p>
            <a:r>
              <a:rPr lang="en-AU" dirty="0"/>
              <a:t>The Bridging Arrays (AAVS and EDA) were commenced at the end of 2018</a:t>
            </a:r>
          </a:p>
          <a:p>
            <a:r>
              <a:rPr lang="en-AU" dirty="0"/>
              <a:t>Affords to opportunity to consistently collect ancillary data such as costs, time-studies and other operational metrics/challenges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BEFA-2268-447D-B65F-87CF1E7F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20" y="6346644"/>
            <a:ext cx="5468073" cy="365125"/>
          </a:xfrm>
        </p:spPr>
        <p:txBody>
          <a:bodyPr/>
          <a:lstStyle/>
          <a:p>
            <a:pPr algn="l"/>
            <a:r>
              <a:rPr lang="en-US" dirty="0"/>
              <a:t>SKA at the MRO – Project Update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1A74C-E450-46E4-A653-A70549584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20" y="130014"/>
            <a:ext cx="758004" cy="768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D3EE4-494D-40B3-8BE0-7465699D1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36359"/>
            <a:ext cx="12173857" cy="26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40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.png">
            <a:extLst>
              <a:ext uri="{FF2B5EF4-FFF2-40B4-BE49-F238E27FC236}">
                <a16:creationId xmlns:a16="http://schemas.microsoft.com/office/drawing/2014/main" id="{30F58256-612E-45F6-9A0E-1165DA7EB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5"/>
          <a:stretch/>
        </p:blipFill>
        <p:spPr bwMode="auto">
          <a:xfrm>
            <a:off x="8790215" y="1145620"/>
            <a:ext cx="3325586" cy="528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J:\SAE\CIRA Operations\MWA\Drawings&amp;Models\Dipole\Antenna Still 1 (no shadow)_White BG.png">
            <a:extLst>
              <a:ext uri="{FF2B5EF4-FFF2-40B4-BE49-F238E27FC236}">
                <a16:creationId xmlns:a16="http://schemas.microsoft.com/office/drawing/2014/main" id="{8C789052-D3B8-4E24-9F4E-8CB72AC559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14" y="4289835"/>
            <a:ext cx="2438760" cy="200363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5ACA1D-B058-4419-9014-AC45860B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21" y="1207697"/>
            <a:ext cx="8871050" cy="4843493"/>
          </a:xfrm>
        </p:spPr>
        <p:txBody>
          <a:bodyPr>
            <a:normAutofit/>
          </a:bodyPr>
          <a:lstStyle/>
          <a:p>
            <a:r>
              <a:rPr lang="en-AU" dirty="0"/>
              <a:t>Two field nodes of 256 antennas each were established </a:t>
            </a:r>
          </a:p>
          <a:p>
            <a:pPr lvl="1"/>
            <a:r>
              <a:rPr lang="en-AU" dirty="0"/>
              <a:t>Engineering Development Array 2 (EDA2) – MWA-Style Dipole</a:t>
            </a:r>
          </a:p>
          <a:p>
            <a:pPr lvl="1"/>
            <a:r>
              <a:rPr lang="en-AU" dirty="0"/>
              <a:t>Aperture Array Verification System 2 (AAVS2) – SKALA4.1-IT</a:t>
            </a:r>
          </a:p>
          <a:p>
            <a:r>
              <a:rPr lang="en-AU" dirty="0"/>
              <a:t>Arrays needed to be established on a very short time-scale</a:t>
            </a:r>
          </a:p>
          <a:p>
            <a:pPr lvl="1"/>
            <a:r>
              <a:rPr lang="en-AU" dirty="0"/>
              <a:t>Several elements deviated from SKA Spec due to time constraints (</a:t>
            </a:r>
            <a:r>
              <a:rPr lang="en-AU" dirty="0" err="1"/>
              <a:t>PaSD</a:t>
            </a:r>
            <a:r>
              <a:rPr lang="en-AU" dirty="0"/>
              <a:t> etc)</a:t>
            </a:r>
          </a:p>
          <a:p>
            <a:pPr lvl="1"/>
            <a:r>
              <a:rPr lang="en-AU" dirty="0"/>
              <a:t>SKA Spec is adopting some Bridging deviations</a:t>
            </a:r>
          </a:p>
          <a:p>
            <a:pPr lvl="1"/>
            <a:r>
              <a:rPr lang="en-AU" dirty="0"/>
              <a:t>Future Field Nodes will reconcile all other deviations</a:t>
            </a:r>
          </a:p>
          <a:p>
            <a:r>
              <a:rPr lang="en-AU" dirty="0"/>
              <a:t>Phased rollout was defined executed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dirty="0"/>
              <a:t>   at the beginning of 2019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4"/>
            <a:ext cx="12192000" cy="670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1524000" y="3"/>
            <a:ext cx="9144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809" y="155975"/>
            <a:ext cx="7216451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Partner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4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55975"/>
            <a:ext cx="729159" cy="7163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C461184-0427-4CF6-9153-0EC7D8C4C5AE}"/>
              </a:ext>
            </a:extLst>
          </p:cNvPr>
          <p:cNvSpPr/>
          <p:nvPr/>
        </p:nvSpPr>
        <p:spPr>
          <a:xfrm>
            <a:off x="0" y="3"/>
            <a:ext cx="12192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45758F-93EB-4129-B4AC-5675AE017C51}"/>
              </a:ext>
            </a:extLst>
          </p:cNvPr>
          <p:cNvSpPr txBox="1">
            <a:spLocks/>
          </p:cNvSpPr>
          <p:nvPr/>
        </p:nvSpPr>
        <p:spPr>
          <a:xfrm>
            <a:off x="1394149" y="155976"/>
            <a:ext cx="7216451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/>
                </a:solidFill>
              </a:rPr>
              <a:t>Bridging Phase Goals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BEFA-2268-447D-B65F-87CF1E7F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20" y="6346644"/>
            <a:ext cx="5468073" cy="365125"/>
          </a:xfrm>
        </p:spPr>
        <p:txBody>
          <a:bodyPr/>
          <a:lstStyle/>
          <a:p>
            <a:pPr algn="l"/>
            <a:r>
              <a:rPr lang="en-US" dirty="0"/>
              <a:t>SKA at the MRO – Project Update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1A74C-E450-46E4-A653-A705495845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20" y="130014"/>
            <a:ext cx="758004" cy="7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22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4"/>
            <a:ext cx="12192000" cy="670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1524000" y="3"/>
            <a:ext cx="9144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809" y="155975"/>
            <a:ext cx="7216451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Partner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55975"/>
            <a:ext cx="729159" cy="7163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C461184-0427-4CF6-9153-0EC7D8C4C5AE}"/>
              </a:ext>
            </a:extLst>
          </p:cNvPr>
          <p:cNvSpPr/>
          <p:nvPr/>
        </p:nvSpPr>
        <p:spPr>
          <a:xfrm>
            <a:off x="0" y="3"/>
            <a:ext cx="12192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45758F-93EB-4129-B4AC-5675AE017C51}"/>
              </a:ext>
            </a:extLst>
          </p:cNvPr>
          <p:cNvSpPr txBox="1">
            <a:spLocks/>
          </p:cNvSpPr>
          <p:nvPr/>
        </p:nvSpPr>
        <p:spPr>
          <a:xfrm>
            <a:off x="1394149" y="155976"/>
            <a:ext cx="7216451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/>
                </a:solidFill>
              </a:rPr>
              <a:t>Bridging Phases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5ACA1D-B058-4419-9014-AC45860B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21" y="1207697"/>
            <a:ext cx="6561252" cy="4843493"/>
          </a:xfrm>
        </p:spPr>
        <p:txBody>
          <a:bodyPr/>
          <a:lstStyle/>
          <a:p>
            <a:r>
              <a:rPr lang="en-AU" dirty="0"/>
              <a:t>Phase 0 – Deployment of single antennas each to demonstrate a fully functional signal path. </a:t>
            </a:r>
          </a:p>
          <a:p>
            <a:pPr lvl="1"/>
            <a:r>
              <a:rPr lang="en-AU" dirty="0"/>
              <a:t>Made up of a single MWA-Style Dipole, SKALA4.0-IT and SKALA4.1-IT antennas</a:t>
            </a:r>
          </a:p>
          <a:p>
            <a:pPr lvl="1"/>
            <a:r>
              <a:rPr lang="en-AU" dirty="0"/>
              <a:t>Commissioned Feb 2018</a:t>
            </a:r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BEFA-2268-447D-B65F-87CF1E7F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20" y="6346644"/>
            <a:ext cx="5468073" cy="365125"/>
          </a:xfrm>
        </p:spPr>
        <p:txBody>
          <a:bodyPr/>
          <a:lstStyle/>
          <a:p>
            <a:pPr algn="l"/>
            <a:r>
              <a:rPr lang="en-US" dirty="0"/>
              <a:t>SKA at the MRO – Project Update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1A74C-E450-46E4-A653-A70549584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20" y="130014"/>
            <a:ext cx="758004" cy="7682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F60D47-7DFD-4860-B779-490F947755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850" y="1049802"/>
            <a:ext cx="5258488" cy="51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22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7F90CF-7E62-46FC-8924-AF9DE15131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7" y="3629444"/>
            <a:ext cx="7028204" cy="25459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4"/>
            <a:ext cx="12192000" cy="670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1524000" y="3"/>
            <a:ext cx="9144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809" y="155975"/>
            <a:ext cx="7216451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Partner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6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55975"/>
            <a:ext cx="729159" cy="7163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C461184-0427-4CF6-9153-0EC7D8C4C5AE}"/>
              </a:ext>
            </a:extLst>
          </p:cNvPr>
          <p:cNvSpPr/>
          <p:nvPr/>
        </p:nvSpPr>
        <p:spPr>
          <a:xfrm>
            <a:off x="0" y="3"/>
            <a:ext cx="12192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45758F-93EB-4129-B4AC-5675AE017C51}"/>
              </a:ext>
            </a:extLst>
          </p:cNvPr>
          <p:cNvSpPr txBox="1">
            <a:spLocks/>
          </p:cNvSpPr>
          <p:nvPr/>
        </p:nvSpPr>
        <p:spPr>
          <a:xfrm>
            <a:off x="1394149" y="155976"/>
            <a:ext cx="7216451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/>
                </a:solidFill>
              </a:rPr>
              <a:t>Bridging Phases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5ACA1D-B058-4419-9014-AC45860B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21" y="1207697"/>
            <a:ext cx="6561252" cy="4843493"/>
          </a:xfrm>
        </p:spPr>
        <p:txBody>
          <a:bodyPr/>
          <a:lstStyle/>
          <a:p>
            <a:r>
              <a:rPr lang="en-AU" dirty="0"/>
              <a:t>Phase 1 – Establish 48 SKALA4.1 and MWA-Style dipole antennas in the form of 3 tiles made up of 16 antennas each. </a:t>
            </a:r>
          </a:p>
          <a:p>
            <a:pPr lvl="1"/>
            <a:r>
              <a:rPr lang="en-AU" dirty="0"/>
              <a:t>Commissioned May 2018</a:t>
            </a:r>
          </a:p>
          <a:p>
            <a:pPr lvl="1"/>
            <a:r>
              <a:rPr lang="en-AU" dirty="0"/>
              <a:t>256 EDA2 antennas installed all at once but only 48 were connected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BEFA-2268-447D-B65F-87CF1E7F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20" y="6346644"/>
            <a:ext cx="5468073" cy="365125"/>
          </a:xfrm>
        </p:spPr>
        <p:txBody>
          <a:bodyPr/>
          <a:lstStyle/>
          <a:p>
            <a:pPr algn="l"/>
            <a:r>
              <a:rPr lang="en-US" dirty="0"/>
              <a:t>SKA at the MRO – Project Update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1A74C-E450-46E4-A653-A705495845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20" y="130014"/>
            <a:ext cx="758004" cy="7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9E8973-D148-450C-88C8-7240CBB186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911" y="1029871"/>
            <a:ext cx="5148652" cy="51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15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4"/>
            <a:ext cx="12192000" cy="670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1524000" y="3"/>
            <a:ext cx="9144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809" y="155975"/>
            <a:ext cx="7216451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Partner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7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55975"/>
            <a:ext cx="729159" cy="7163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C461184-0427-4CF6-9153-0EC7D8C4C5AE}"/>
              </a:ext>
            </a:extLst>
          </p:cNvPr>
          <p:cNvSpPr/>
          <p:nvPr/>
        </p:nvSpPr>
        <p:spPr>
          <a:xfrm>
            <a:off x="-2388" y="-6832"/>
            <a:ext cx="12192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45758F-93EB-4129-B4AC-5675AE017C51}"/>
              </a:ext>
            </a:extLst>
          </p:cNvPr>
          <p:cNvSpPr txBox="1">
            <a:spLocks/>
          </p:cNvSpPr>
          <p:nvPr/>
        </p:nvSpPr>
        <p:spPr>
          <a:xfrm>
            <a:off x="1394149" y="155976"/>
            <a:ext cx="7216451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/>
                </a:solidFill>
              </a:rPr>
              <a:t>Bridging Phases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5ACA1D-B058-4419-9014-AC45860B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21" y="1207697"/>
            <a:ext cx="4690029" cy="4843493"/>
          </a:xfrm>
        </p:spPr>
        <p:txBody>
          <a:bodyPr/>
          <a:lstStyle/>
          <a:p>
            <a:r>
              <a:rPr lang="en-AU" dirty="0"/>
              <a:t>Drone Campaign conducted June 2019</a:t>
            </a:r>
          </a:p>
          <a:p>
            <a:pPr lvl="1"/>
            <a:r>
              <a:rPr lang="en-AU" dirty="0"/>
              <a:t>A drone was flown over both arrays with a transmitter in both the near and far-field</a:t>
            </a:r>
          </a:p>
          <a:p>
            <a:pPr lvl="1"/>
            <a:r>
              <a:rPr lang="en-AU" dirty="0"/>
              <a:t>Results have been submitted to SKA (Oct 2019) in the SKA Low Station Calibration Report for System-CDR in December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BEFA-2268-447D-B65F-87CF1E7F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20" y="6346644"/>
            <a:ext cx="5468073" cy="365125"/>
          </a:xfrm>
        </p:spPr>
        <p:txBody>
          <a:bodyPr/>
          <a:lstStyle/>
          <a:p>
            <a:pPr algn="l"/>
            <a:r>
              <a:rPr lang="en-US" dirty="0"/>
              <a:t>SKA at the MRO – Project Update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1A74C-E450-46E4-A653-A70549584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20" y="130014"/>
            <a:ext cx="758004" cy="7682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EA4EB8-D087-423F-A9F9-65B396234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1" y="1035147"/>
            <a:ext cx="6842912" cy="513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23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BCC9584-BDEF-4F14-8055-A4002EA6B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5833" r="26303" b="8452"/>
          <a:stretch/>
        </p:blipFill>
        <p:spPr>
          <a:xfrm>
            <a:off x="7044911" y="1029871"/>
            <a:ext cx="5148652" cy="51455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7FD59A-7BD8-441B-8409-B6CC15332FE7}"/>
              </a:ext>
            </a:extLst>
          </p:cNvPr>
          <p:cNvSpPr/>
          <p:nvPr/>
        </p:nvSpPr>
        <p:spPr>
          <a:xfrm>
            <a:off x="0" y="6176964"/>
            <a:ext cx="12192000" cy="670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753D7-E9B3-4098-B8CC-3C5840EDF69D}"/>
              </a:ext>
            </a:extLst>
          </p:cNvPr>
          <p:cNvSpPr/>
          <p:nvPr/>
        </p:nvSpPr>
        <p:spPr>
          <a:xfrm>
            <a:off x="1524000" y="3"/>
            <a:ext cx="9144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81114-9488-4615-A14A-E432BB7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809" y="155975"/>
            <a:ext cx="7216451" cy="7163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Partner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D0EF-A079-4180-B861-73A5CE4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639F7-37B2-476E-8B76-390344521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55975"/>
            <a:ext cx="729159" cy="7163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C461184-0427-4CF6-9153-0EC7D8C4C5AE}"/>
              </a:ext>
            </a:extLst>
          </p:cNvPr>
          <p:cNvSpPr/>
          <p:nvPr/>
        </p:nvSpPr>
        <p:spPr>
          <a:xfrm>
            <a:off x="-2388" y="-6832"/>
            <a:ext cx="12192000" cy="102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45758F-93EB-4129-B4AC-5675AE017C51}"/>
              </a:ext>
            </a:extLst>
          </p:cNvPr>
          <p:cNvSpPr txBox="1">
            <a:spLocks/>
          </p:cNvSpPr>
          <p:nvPr/>
        </p:nvSpPr>
        <p:spPr>
          <a:xfrm>
            <a:off x="1394149" y="155976"/>
            <a:ext cx="7216451" cy="71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5"/>
                </a:solidFill>
              </a:rPr>
              <a:t>Bridging Phases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5ACA1D-B058-4419-9014-AC45860B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21" y="1207697"/>
            <a:ext cx="6556474" cy="4843493"/>
          </a:xfrm>
        </p:spPr>
        <p:txBody>
          <a:bodyPr/>
          <a:lstStyle/>
          <a:p>
            <a:r>
              <a:rPr lang="en-AU" dirty="0"/>
              <a:t>Phase 2 – Establish 256 antennas of both types of antennas. </a:t>
            </a:r>
          </a:p>
          <a:p>
            <a:pPr lvl="1"/>
            <a:r>
              <a:rPr lang="en-AU" dirty="0"/>
              <a:t>All EDA2 antennas were installed in Feb 2019 but Power and Signal Distribution for all 256 was established July 2019</a:t>
            </a:r>
          </a:p>
          <a:p>
            <a:pPr lvl="1"/>
            <a:r>
              <a:rPr lang="en-AU" dirty="0"/>
              <a:t>All SKALA4.1 antennas were installed October 2019 and Power and Signal Distribution was fully established November 2019</a:t>
            </a:r>
          </a:p>
          <a:p>
            <a:pPr lvl="1"/>
            <a:r>
              <a:rPr lang="en-AU" dirty="0"/>
              <a:t>Phase 2 in place as of 5 days ago changing the SKALA4.1 field node from AAVS1.5 to AAVS2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BEFA-2268-447D-B65F-87CF1E7F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220" y="6346644"/>
            <a:ext cx="5468073" cy="365125"/>
          </a:xfrm>
        </p:spPr>
        <p:txBody>
          <a:bodyPr/>
          <a:lstStyle/>
          <a:p>
            <a:pPr algn="l"/>
            <a:r>
              <a:rPr lang="en-US" dirty="0"/>
              <a:t>SKA at the MRO – Project Update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1A74C-E450-46E4-A653-A705495845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20" y="130014"/>
            <a:ext cx="758004" cy="7682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7441AB-8907-4A54-805A-8040C76ACC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2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4082" y="1028311"/>
            <a:ext cx="5145530" cy="51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8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ED1A375-5118-4ABE-922F-F214EB5DE49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512216"/>
            <a:ext cx="12242800" cy="8161867"/>
            <a:chOff x="822960" y="10741"/>
            <a:chExt cx="10260666" cy="68404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551F18-AE28-48A3-A7D7-F6888708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" y="10741"/>
              <a:ext cx="10260666" cy="68404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3D0CB8-81A4-4FAA-8A82-E1D56E953AD8}"/>
                </a:ext>
              </a:extLst>
            </p:cNvPr>
            <p:cNvSpPr txBox="1"/>
            <p:nvPr/>
          </p:nvSpPr>
          <p:spPr>
            <a:xfrm>
              <a:off x="2728752" y="1546182"/>
              <a:ext cx="19932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FFFF00"/>
                  </a:solidFill>
                </a:rPr>
                <a:t>AAVS1 </a:t>
              </a:r>
              <a:r>
                <a:rPr lang="en-AU" dirty="0">
                  <a:solidFill>
                    <a:srgbClr val="FFFF00"/>
                  </a:solidFill>
                </a:rPr>
                <a:t>(Decommissioned)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96DCC0-3648-420F-9C35-15144C9CD1C5}"/>
                </a:ext>
              </a:extLst>
            </p:cNvPr>
            <p:cNvSpPr txBox="1"/>
            <p:nvPr/>
          </p:nvSpPr>
          <p:spPr>
            <a:xfrm>
              <a:off x="4545969" y="2219277"/>
              <a:ext cx="1496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FFFF00"/>
                  </a:solidFill>
                </a:rPr>
                <a:t>AAVS2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7E5142-1BE6-4DEA-9778-BF7217EAC301}"/>
                </a:ext>
              </a:extLst>
            </p:cNvPr>
            <p:cNvSpPr txBox="1"/>
            <p:nvPr/>
          </p:nvSpPr>
          <p:spPr>
            <a:xfrm>
              <a:off x="6688324" y="1184047"/>
              <a:ext cx="20159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FFFF00"/>
                  </a:solidFill>
                </a:rPr>
                <a:t>EDA1</a:t>
              </a:r>
            </a:p>
            <a:p>
              <a:pPr algn="ctr"/>
              <a:r>
                <a:rPr lang="en-AU" dirty="0">
                  <a:solidFill>
                    <a:srgbClr val="FFFF00"/>
                  </a:solidFill>
                </a:rPr>
                <a:t>(Decommissioned)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D37A65-CF49-40B5-A7DD-D4F4D785B201}"/>
                </a:ext>
              </a:extLst>
            </p:cNvPr>
            <p:cNvSpPr txBox="1"/>
            <p:nvPr/>
          </p:nvSpPr>
          <p:spPr>
            <a:xfrm>
              <a:off x="8627245" y="2628463"/>
              <a:ext cx="1496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FFFF00"/>
                  </a:solidFill>
                </a:rPr>
                <a:t>EDA2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0232AA-2C44-424A-9240-FAB3CD6765CC}"/>
                </a:ext>
              </a:extLst>
            </p:cNvPr>
            <p:cNvSpPr txBox="1"/>
            <p:nvPr/>
          </p:nvSpPr>
          <p:spPr>
            <a:xfrm>
              <a:off x="2321206" y="4115663"/>
              <a:ext cx="1796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>
                  <a:solidFill>
                    <a:srgbClr val="FFFF00"/>
                  </a:solidFill>
                </a:rPr>
                <a:t>Unused Site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81F308-919C-4ED7-B812-BB9B4B3026F8}"/>
                </a:ext>
              </a:extLst>
            </p:cNvPr>
            <p:cNvSpPr/>
            <p:nvPr/>
          </p:nvSpPr>
          <p:spPr>
            <a:xfrm>
              <a:off x="3288219" y="5362575"/>
              <a:ext cx="1438763" cy="8143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42A0CF-F488-4149-A176-7EACD48141C9}"/>
                </a:ext>
              </a:extLst>
            </p:cNvPr>
            <p:cNvSpPr/>
            <p:nvPr/>
          </p:nvSpPr>
          <p:spPr>
            <a:xfrm>
              <a:off x="4063797" y="3080463"/>
              <a:ext cx="761961" cy="2989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2DA490-35B4-4345-BE9B-75CBE9E405F7}"/>
                </a:ext>
              </a:extLst>
            </p:cNvPr>
            <p:cNvSpPr/>
            <p:nvPr/>
          </p:nvSpPr>
          <p:spPr>
            <a:xfrm>
              <a:off x="4621393" y="3653998"/>
              <a:ext cx="1050987" cy="39881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1339DA-66C8-4FE8-8A05-10574B48A6BB}"/>
                </a:ext>
              </a:extLst>
            </p:cNvPr>
            <p:cNvSpPr/>
            <p:nvPr/>
          </p:nvSpPr>
          <p:spPr>
            <a:xfrm rot="267811">
              <a:off x="7908132" y="2731295"/>
              <a:ext cx="719114" cy="2048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21AB66-133B-4D45-AAA0-24C21DC80CCC}"/>
                </a:ext>
              </a:extLst>
            </p:cNvPr>
            <p:cNvSpPr/>
            <p:nvPr/>
          </p:nvSpPr>
          <p:spPr>
            <a:xfrm rot="572256">
              <a:off x="8827146" y="3843068"/>
              <a:ext cx="1150616" cy="3944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C03C7B6-3CA0-4B07-95A8-04CBA00D8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0630" y="2680942"/>
              <a:ext cx="73570" cy="113253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4F10CF-7301-463E-8FC8-482802C01BDD}"/>
                </a:ext>
              </a:extLst>
            </p:cNvPr>
            <p:cNvCxnSpPr>
              <a:cxnSpLocks/>
            </p:cNvCxnSpPr>
            <p:nvPr/>
          </p:nvCxnSpPr>
          <p:spPr>
            <a:xfrm>
              <a:off x="3671138" y="2207790"/>
              <a:ext cx="801261" cy="1039417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53147E9-2797-4771-A78F-CC258EF0A4B0}"/>
                </a:ext>
              </a:extLst>
            </p:cNvPr>
            <p:cNvCxnSpPr>
              <a:cxnSpLocks/>
            </p:cNvCxnSpPr>
            <p:nvPr/>
          </p:nvCxnSpPr>
          <p:spPr>
            <a:xfrm>
              <a:off x="3288220" y="4543587"/>
              <a:ext cx="668737" cy="114964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A65B646-3A2A-4F19-A01D-E20CA0A79D8D}"/>
                </a:ext>
              </a:extLst>
            </p:cNvPr>
            <p:cNvCxnSpPr>
              <a:cxnSpLocks/>
            </p:cNvCxnSpPr>
            <p:nvPr/>
          </p:nvCxnSpPr>
          <p:spPr>
            <a:xfrm>
              <a:off x="7614844" y="1880463"/>
              <a:ext cx="674661" cy="92989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40FC82C-5AE7-4E9F-8578-D9279DBD730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9375476" y="3090128"/>
              <a:ext cx="26978" cy="89579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9674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WA_Theme">
  <a:themeElements>
    <a:clrScheme name="Custom 3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0F181A"/>
      </a:accent1>
      <a:accent2>
        <a:srgbClr val="C2612E"/>
      </a:accent2>
      <a:accent3>
        <a:srgbClr val="D0AF72"/>
      </a:accent3>
      <a:accent4>
        <a:srgbClr val="D8B25C"/>
      </a:accent4>
      <a:accent5>
        <a:srgbClr val="7BA79D"/>
      </a:accent5>
      <a:accent6>
        <a:srgbClr val="968C8C"/>
      </a:accent6>
      <a:hlink>
        <a:srgbClr val="243F56"/>
      </a:hlink>
      <a:folHlink>
        <a:srgbClr val="0000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WA_Theme" id="{DE74A83E-E0E1-42BC-9CF1-D0C0E75FDABF}" vid="{1E251EE2-3E41-4F76-A3B0-BA59763C5A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MWA_Theme</Template>
  <TotalTime>16579</TotalTime>
  <Words>552</Words>
  <Application>Microsoft Office PowerPoint</Application>
  <PresentationFormat>Widescreen</PresentationFormat>
  <Paragraphs>98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MWA_Theme</vt:lpstr>
      <vt:lpstr>SKA at the MRO</vt:lpstr>
      <vt:lpstr>Partner Institutions</vt:lpstr>
      <vt:lpstr>Partner Institutions</vt:lpstr>
      <vt:lpstr>Partner Institutions</vt:lpstr>
      <vt:lpstr>Partner Institutions</vt:lpstr>
      <vt:lpstr>Partner Institutions</vt:lpstr>
      <vt:lpstr>Partner Institutions</vt:lpstr>
      <vt:lpstr>Partner Institutions</vt:lpstr>
      <vt:lpstr>PowerPoint Presentation</vt:lpstr>
      <vt:lpstr>Partner Institutions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 Walker</dc:creator>
  <cp:lastModifiedBy>Raunaq Bhushan</cp:lastModifiedBy>
  <cp:revision>198</cp:revision>
  <dcterms:created xsi:type="dcterms:W3CDTF">2018-06-20T01:49:49Z</dcterms:created>
  <dcterms:modified xsi:type="dcterms:W3CDTF">2019-11-15T04:58:42Z</dcterms:modified>
</cp:coreProperties>
</file>