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notesMasterIdLst>
    <p:notesMasterId r:id="rId38"/>
  </p:notesMasterIdLst>
  <p:sldIdLst>
    <p:sldId id="256" r:id="rId2"/>
    <p:sldId id="382" r:id="rId3"/>
    <p:sldId id="398" r:id="rId4"/>
    <p:sldId id="401" r:id="rId5"/>
    <p:sldId id="400" r:id="rId6"/>
    <p:sldId id="389" r:id="rId7"/>
    <p:sldId id="263" r:id="rId8"/>
    <p:sldId id="403" r:id="rId9"/>
    <p:sldId id="402" r:id="rId10"/>
    <p:sldId id="404" r:id="rId11"/>
    <p:sldId id="346" r:id="rId12"/>
    <p:sldId id="327" r:id="rId13"/>
    <p:sldId id="415" r:id="rId14"/>
    <p:sldId id="376" r:id="rId15"/>
    <p:sldId id="409" r:id="rId16"/>
    <p:sldId id="416" r:id="rId17"/>
    <p:sldId id="411" r:id="rId18"/>
    <p:sldId id="417" r:id="rId19"/>
    <p:sldId id="410" r:id="rId20"/>
    <p:sldId id="418" r:id="rId21"/>
    <p:sldId id="413" r:id="rId22"/>
    <p:sldId id="419" r:id="rId23"/>
    <p:sldId id="420" r:id="rId24"/>
    <p:sldId id="308" r:id="rId25"/>
    <p:sldId id="431" r:id="rId26"/>
    <p:sldId id="430" r:id="rId27"/>
    <p:sldId id="424" r:id="rId28"/>
    <p:sldId id="371" r:id="rId29"/>
    <p:sldId id="429" r:id="rId30"/>
    <p:sldId id="427" r:id="rId31"/>
    <p:sldId id="433" r:id="rId32"/>
    <p:sldId id="261" r:id="rId33"/>
    <p:sldId id="265" r:id="rId34"/>
    <p:sldId id="273" r:id="rId35"/>
    <p:sldId id="434" r:id="rId36"/>
    <p:sldId id="257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image" Target="../media/image5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F02645-674B-460E-A3E4-89A393523422}" type="datetimeFigureOut">
              <a:rPr lang="en-IN" smtClean="0"/>
              <a:pPr/>
              <a:t>15-11-2019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B77D22-4419-4BE4-A7FE-0EF06233BECB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B77D22-4419-4BE4-A7FE-0EF06233BECB}" type="slidenum">
              <a:rPr lang="en-IN" smtClean="0"/>
              <a:pPr/>
              <a:t>1</a:t>
            </a:fld>
            <a:endParaRPr lang="en-I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0C9BEB-79F2-49E4-A857-8F06845AEB24}" type="slidenum">
              <a:rPr lang="en-IN" smtClean="0"/>
              <a:pPr/>
              <a:t>24</a:t>
            </a:fld>
            <a:endParaRPr lang="en-I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80AC56-D228-4F0C-9C82-E5ED54723112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ACC9A-114A-4BC4-840E-CFEEF6C56AB8}" type="datetimeFigureOut">
              <a:rPr lang="en-IN" smtClean="0"/>
              <a:pPr/>
              <a:t>15-11-2019</a:t>
            </a:fld>
            <a:endParaRPr lang="en-IN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6338E-1D91-493D-9FAF-BC4A356E71CF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ACC9A-114A-4BC4-840E-CFEEF6C56AB8}" type="datetimeFigureOut">
              <a:rPr lang="en-IN" smtClean="0"/>
              <a:pPr/>
              <a:t>15-11-2019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6338E-1D91-493D-9FAF-BC4A356E71CF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ACC9A-114A-4BC4-840E-CFEEF6C56AB8}" type="datetimeFigureOut">
              <a:rPr lang="en-IN" smtClean="0"/>
              <a:pPr/>
              <a:t>15-11-2019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6338E-1D91-493D-9FAF-BC4A356E71CF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2D45A989-1B75-4B28-9EDB-DBD5C00A0EF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ACC9A-114A-4BC4-840E-CFEEF6C56AB8}" type="datetimeFigureOut">
              <a:rPr lang="en-IN" smtClean="0"/>
              <a:pPr/>
              <a:t>15-11-2019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6338E-1D91-493D-9FAF-BC4A356E71CF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ACC9A-114A-4BC4-840E-CFEEF6C56AB8}" type="datetimeFigureOut">
              <a:rPr lang="en-IN" smtClean="0"/>
              <a:pPr/>
              <a:t>15-11-2019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1C26338E-1D91-493D-9FAF-BC4A356E71CF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ACC9A-114A-4BC4-840E-CFEEF6C56AB8}" type="datetimeFigureOut">
              <a:rPr lang="en-IN" smtClean="0"/>
              <a:pPr/>
              <a:t>15-11-2019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6338E-1D91-493D-9FAF-BC4A356E71CF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ACC9A-114A-4BC4-840E-CFEEF6C56AB8}" type="datetimeFigureOut">
              <a:rPr lang="en-IN" smtClean="0"/>
              <a:pPr/>
              <a:t>15-11-2019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6338E-1D91-493D-9FAF-BC4A356E71CF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ACC9A-114A-4BC4-840E-CFEEF6C56AB8}" type="datetimeFigureOut">
              <a:rPr lang="en-IN" smtClean="0"/>
              <a:pPr/>
              <a:t>15-11-2019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6338E-1D91-493D-9FAF-BC4A356E71CF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ACC9A-114A-4BC4-840E-CFEEF6C56AB8}" type="datetimeFigureOut">
              <a:rPr lang="en-IN" smtClean="0"/>
              <a:pPr/>
              <a:t>15-11-2019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6338E-1D91-493D-9FAF-BC4A356E71CF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ACC9A-114A-4BC4-840E-CFEEF6C56AB8}" type="datetimeFigureOut">
              <a:rPr lang="en-IN" smtClean="0"/>
              <a:pPr/>
              <a:t>15-11-2019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6338E-1D91-493D-9FAF-BC4A356E71CF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ACC9A-114A-4BC4-840E-CFEEF6C56AB8}" type="datetimeFigureOut">
              <a:rPr lang="en-IN" smtClean="0"/>
              <a:pPr/>
              <a:t>15-11-2019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6338E-1D91-493D-9FAF-BC4A356E71CF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duotone>
              <a:prstClr val="black"/>
              <a:schemeClr val="accent4">
                <a:tint val="45000"/>
                <a:satMod val="400000"/>
              </a:schemeClr>
            </a:duotone>
            <a:lum bright="-30000" contrast="29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3CDACC9A-114A-4BC4-840E-CFEEF6C56AB8}" type="datetimeFigureOut">
              <a:rPr lang="en-IN" smtClean="0"/>
              <a:pPr/>
              <a:t>15-11-2019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C26338E-1D91-493D-9FAF-BC4A356E71CF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6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9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58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3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27984" y="4863262"/>
            <a:ext cx="4424536" cy="1728192"/>
          </a:xfrm>
        </p:spPr>
        <p:txBody>
          <a:bodyPr>
            <a:normAutofit fontScale="85000" lnSpcReduction="20000"/>
          </a:bodyPr>
          <a:lstStyle/>
          <a:p>
            <a:endParaRPr lang="en-US" dirty="0"/>
          </a:p>
          <a:p>
            <a:r>
              <a:rPr lang="en-US" dirty="0" err="1"/>
              <a:t>S.Sureshkumar</a:t>
            </a:r>
            <a:endParaRPr lang="en-US" dirty="0"/>
          </a:p>
          <a:p>
            <a:r>
              <a:rPr lang="en-US" sz="1800" dirty="0"/>
              <a:t>email</a:t>
            </a:r>
            <a:r>
              <a:rPr lang="en-US" dirty="0"/>
              <a:t>: </a:t>
            </a:r>
            <a:r>
              <a:rPr lang="en-US" sz="1900" i="1" dirty="0"/>
              <a:t>skumar@ncra.tifr.res.in</a:t>
            </a:r>
          </a:p>
          <a:p>
            <a:r>
              <a:rPr lang="en-IN" sz="1900" dirty="0"/>
              <a:t>GMRT Observatory, NCRA-TIFR, </a:t>
            </a:r>
          </a:p>
          <a:p>
            <a:r>
              <a:rPr lang="en-IN" sz="1900" dirty="0"/>
              <a:t>Pune University Campus, Pune 411007</a:t>
            </a:r>
          </a:p>
          <a:p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12CD852-7A3B-414F-9540-76A4ADD6D5C6}"/>
              </a:ext>
            </a:extLst>
          </p:cNvPr>
          <p:cNvSpPr txBox="1">
            <a:spLocks/>
          </p:cNvSpPr>
          <p:nvPr/>
        </p:nvSpPr>
        <p:spPr>
          <a:xfrm>
            <a:off x="251520" y="980728"/>
            <a:ext cx="8352928" cy="172819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r>
              <a:rPr lang="en-US" sz="3200" dirty="0">
                <a:solidFill>
                  <a:srgbClr val="FFC000"/>
                </a:solidFill>
              </a:rPr>
              <a:t>The Design and Performance of RF Frontend and Signal Transport System of GMRT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felab2\Desktop\deehanuman\Measurement\c06antennabase\Kfeed_vs_CDfeed_CH1.jpg">
            <a:extLst>
              <a:ext uri="{FF2B5EF4-FFF2-40B4-BE49-F238E27FC236}">
                <a16:creationId xmlns:a16="http://schemas.microsoft.com/office/drawing/2014/main" id="{422D9CE0-DB0C-48DE-839A-0821F10DE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471" y="1124744"/>
            <a:ext cx="4268279" cy="2304256"/>
          </a:xfrm>
          <a:prstGeom prst="rect">
            <a:avLst/>
          </a:prstGeom>
        </p:spPr>
      </p:pic>
      <p:pic>
        <p:nvPicPr>
          <p:cNvPr id="13" name="Content Placeholder 5">
            <a:extLst>
              <a:ext uri="{FF2B5EF4-FFF2-40B4-BE49-F238E27FC236}">
                <a16:creationId xmlns:a16="http://schemas.microsoft.com/office/drawing/2014/main" id="{7F943F78-5F42-4AAB-9CCC-134670B2E66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604" y="4149081"/>
            <a:ext cx="4268279" cy="2101922"/>
          </a:xfrm>
          <a:prstGeom prst="rect">
            <a:avLst/>
          </a:prstGeom>
        </p:spPr>
      </p:pic>
      <p:pic>
        <p:nvPicPr>
          <p:cNvPr id="14" name="Picture 2" descr="J:\TestRange\Taper_cndplF.png">
            <a:extLst>
              <a:ext uri="{FF2B5EF4-FFF2-40B4-BE49-F238E27FC236}">
                <a16:creationId xmlns:a16="http://schemas.microsoft.com/office/drawing/2014/main" id="{6E0BEA32-5E79-4CD6-926E-40997A080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068" y="1099555"/>
            <a:ext cx="3597372" cy="2370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C:\Users\hanuman\Downloads\C06_CYGA_3diffstoolhgts_CH1.jpg">
            <a:extLst>
              <a:ext uri="{FF2B5EF4-FFF2-40B4-BE49-F238E27FC236}">
                <a16:creationId xmlns:a16="http://schemas.microsoft.com/office/drawing/2014/main" id="{35556DEE-583D-4605-ACE2-7FC9B02A4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208" y="4149081"/>
            <a:ext cx="4268279" cy="2101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906C49B-9826-4EFD-9F32-1FEDC84B93DC}"/>
              </a:ext>
            </a:extLst>
          </p:cNvPr>
          <p:cNvSpPr/>
          <p:nvPr/>
        </p:nvSpPr>
        <p:spPr>
          <a:xfrm>
            <a:off x="1043608" y="3599046"/>
            <a:ext cx="25218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Impedance Bandwidth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D502E4C-5740-4492-ACE2-C3B4D92E0DEF}"/>
              </a:ext>
            </a:extLst>
          </p:cNvPr>
          <p:cNvSpPr/>
          <p:nvPr/>
        </p:nvSpPr>
        <p:spPr>
          <a:xfrm>
            <a:off x="4696208" y="3623130"/>
            <a:ext cx="41044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    Edge Taper over feed Bandwidth</a:t>
            </a:r>
          </a:p>
          <a:p>
            <a:pPr marL="342900" indent="-342900">
              <a:buAutoNum type="arabicPeriod"/>
            </a:pP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02BAB47-B391-48DF-870D-CC5183D4C034}"/>
              </a:ext>
            </a:extLst>
          </p:cNvPr>
          <p:cNvSpPr/>
          <p:nvPr/>
        </p:nvSpPr>
        <p:spPr>
          <a:xfrm>
            <a:off x="5328084" y="6300817"/>
            <a:ext cx="27895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Phase Center adjustment.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350E22A-2267-48C6-8641-0038F09EF0B9}"/>
              </a:ext>
            </a:extLst>
          </p:cNvPr>
          <p:cNvSpPr/>
          <p:nvPr/>
        </p:nvSpPr>
        <p:spPr>
          <a:xfrm>
            <a:off x="1250791" y="6372037"/>
            <a:ext cx="25651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Sensitivity / Deflection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3978AEC-B084-4F15-93C3-2B7F10395AB3}"/>
              </a:ext>
            </a:extLst>
          </p:cNvPr>
          <p:cNvSpPr txBox="1"/>
          <p:nvPr/>
        </p:nvSpPr>
        <p:spPr>
          <a:xfrm>
            <a:off x="261233" y="218073"/>
            <a:ext cx="8637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C000"/>
                </a:solidFill>
              </a:rPr>
              <a:t>Feed Performance optimization</a:t>
            </a:r>
          </a:p>
        </p:txBody>
      </p:sp>
    </p:spTree>
    <p:extLst>
      <p:ext uri="{BB962C8B-B14F-4D97-AF65-F5344CB8AC3E}">
        <p14:creationId xmlns:p14="http://schemas.microsoft.com/office/powerpoint/2010/main" val="19311237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95"/>
          <p:cNvGrpSpPr>
            <a:grpSpLocks noGrp="1"/>
          </p:cNvGrpSpPr>
          <p:nvPr/>
        </p:nvGrpSpPr>
        <p:grpSpPr bwMode="auto">
          <a:xfrm>
            <a:off x="457200" y="1600200"/>
            <a:ext cx="8229600" cy="4525963"/>
            <a:chOff x="144" y="1031"/>
            <a:chExt cx="5664" cy="3018"/>
          </a:xfrm>
        </p:grpSpPr>
        <p:sp>
          <p:nvSpPr>
            <p:cNvPr id="5" name="Text Box 4"/>
            <p:cNvSpPr txBox="1">
              <a:spLocks noChangeArrowheads="1"/>
            </p:cNvSpPr>
            <p:nvPr/>
          </p:nvSpPr>
          <p:spPr bwMode="auto">
            <a:xfrm>
              <a:off x="1016" y="3837"/>
              <a:ext cx="117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latin typeface="Arial" charset="0"/>
                </a:rPr>
                <a:t>FRONT-END BOX</a:t>
              </a:r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336" y="1031"/>
              <a:ext cx="2880" cy="276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IN"/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3504" y="1564"/>
              <a:ext cx="2064" cy="208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IN"/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432" y="1776"/>
              <a:ext cx="288" cy="16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IN"/>
            </a:p>
          </p:txBody>
        </p:sp>
        <p:sp>
          <p:nvSpPr>
            <p:cNvPr id="9" name="AutoShape 8"/>
            <p:cNvSpPr>
              <a:spLocks noChangeArrowheads="1"/>
            </p:cNvSpPr>
            <p:nvPr/>
          </p:nvSpPr>
          <p:spPr bwMode="auto">
            <a:xfrm rot="5400000">
              <a:off x="1032" y="2232"/>
              <a:ext cx="288" cy="240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800">
                <a:latin typeface="Arial" charset="0"/>
              </a:endParaRPr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2064" y="2256"/>
              <a:ext cx="288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IN"/>
            </a:p>
          </p:txBody>
        </p:sp>
        <p:sp>
          <p:nvSpPr>
            <p:cNvPr id="11" name="AutoShape 10"/>
            <p:cNvSpPr>
              <a:spLocks noChangeArrowheads="1"/>
            </p:cNvSpPr>
            <p:nvPr/>
          </p:nvSpPr>
          <p:spPr bwMode="auto">
            <a:xfrm rot="-5400000">
              <a:off x="2136" y="2280"/>
              <a:ext cx="144" cy="192"/>
            </a:xfrm>
            <a:prstGeom prst="flowChartDelay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IN"/>
            </a:p>
          </p:txBody>
        </p:sp>
        <p:sp>
          <p:nvSpPr>
            <p:cNvPr id="12" name="Line 11"/>
            <p:cNvSpPr>
              <a:spLocks noChangeShapeType="1"/>
            </p:cNvSpPr>
            <p:nvPr/>
          </p:nvSpPr>
          <p:spPr bwMode="auto">
            <a:xfrm>
              <a:off x="1296" y="2352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3" name="Group 12"/>
            <p:cNvGrpSpPr>
              <a:grpSpLocks/>
            </p:cNvGrpSpPr>
            <p:nvPr/>
          </p:nvGrpSpPr>
          <p:grpSpPr bwMode="auto">
            <a:xfrm>
              <a:off x="1488" y="2016"/>
              <a:ext cx="384" cy="624"/>
              <a:chOff x="1392" y="1392"/>
              <a:chExt cx="384" cy="624"/>
            </a:xfrm>
          </p:grpSpPr>
          <p:sp>
            <p:nvSpPr>
              <p:cNvPr id="281" name="Rectangle 13"/>
              <p:cNvSpPr>
                <a:spLocks noChangeArrowheads="1"/>
              </p:cNvSpPr>
              <p:nvPr/>
            </p:nvSpPr>
            <p:spPr bwMode="auto">
              <a:xfrm>
                <a:off x="1440" y="1392"/>
                <a:ext cx="288" cy="9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IN"/>
              </a:p>
            </p:txBody>
          </p:sp>
          <p:grpSp>
            <p:nvGrpSpPr>
              <p:cNvPr id="282" name="Group 14"/>
              <p:cNvGrpSpPr>
                <a:grpSpLocks/>
              </p:cNvGrpSpPr>
              <p:nvPr/>
            </p:nvGrpSpPr>
            <p:grpSpPr bwMode="auto">
              <a:xfrm>
                <a:off x="1392" y="1440"/>
                <a:ext cx="384" cy="576"/>
                <a:chOff x="1392" y="1440"/>
                <a:chExt cx="384" cy="576"/>
              </a:xfrm>
            </p:grpSpPr>
            <p:sp>
              <p:nvSpPr>
                <p:cNvPr id="283" name="Rectangle 15"/>
                <p:cNvSpPr>
                  <a:spLocks noChangeArrowheads="1"/>
                </p:cNvSpPr>
                <p:nvPr/>
              </p:nvSpPr>
              <p:spPr bwMode="auto">
                <a:xfrm>
                  <a:off x="1440" y="1536"/>
                  <a:ext cx="288" cy="96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IN"/>
                </a:p>
              </p:txBody>
            </p:sp>
            <p:sp>
              <p:nvSpPr>
                <p:cNvPr id="284" name="Rectangle 16"/>
                <p:cNvSpPr>
                  <a:spLocks noChangeArrowheads="1"/>
                </p:cNvSpPr>
                <p:nvPr/>
              </p:nvSpPr>
              <p:spPr bwMode="auto">
                <a:xfrm>
                  <a:off x="1440" y="1776"/>
                  <a:ext cx="288" cy="96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IN"/>
                </a:p>
              </p:txBody>
            </p:sp>
            <p:sp>
              <p:nvSpPr>
                <p:cNvPr id="285" name="Rectangle 17"/>
                <p:cNvSpPr>
                  <a:spLocks noChangeArrowheads="1"/>
                </p:cNvSpPr>
                <p:nvPr/>
              </p:nvSpPr>
              <p:spPr bwMode="auto">
                <a:xfrm>
                  <a:off x="1440" y="1920"/>
                  <a:ext cx="288" cy="96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IN"/>
                </a:p>
              </p:txBody>
            </p:sp>
            <p:sp>
              <p:nvSpPr>
                <p:cNvPr id="286" name="Line 18"/>
                <p:cNvSpPr>
                  <a:spLocks noChangeShapeType="1"/>
                </p:cNvSpPr>
                <p:nvPr/>
              </p:nvSpPr>
              <p:spPr bwMode="auto">
                <a:xfrm>
                  <a:off x="1392" y="1728"/>
                  <a:ext cx="38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" name="Line 19"/>
                <p:cNvSpPr>
                  <a:spLocks noChangeShapeType="1"/>
                </p:cNvSpPr>
                <p:nvPr/>
              </p:nvSpPr>
              <p:spPr bwMode="auto">
                <a:xfrm>
                  <a:off x="1392" y="1584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8" name="Line 20"/>
                <p:cNvSpPr>
                  <a:spLocks noChangeShapeType="1"/>
                </p:cNvSpPr>
                <p:nvPr/>
              </p:nvSpPr>
              <p:spPr bwMode="auto">
                <a:xfrm>
                  <a:off x="1392" y="1440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9" name="Line 21"/>
                <p:cNvSpPr>
                  <a:spLocks noChangeShapeType="1"/>
                </p:cNvSpPr>
                <p:nvPr/>
              </p:nvSpPr>
              <p:spPr bwMode="auto">
                <a:xfrm>
                  <a:off x="1728" y="1440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0" name="Line 22"/>
                <p:cNvSpPr>
                  <a:spLocks noChangeShapeType="1"/>
                </p:cNvSpPr>
                <p:nvPr/>
              </p:nvSpPr>
              <p:spPr bwMode="auto">
                <a:xfrm>
                  <a:off x="1392" y="1824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1" name="Line 23"/>
                <p:cNvSpPr>
                  <a:spLocks noChangeShapeType="1"/>
                </p:cNvSpPr>
                <p:nvPr/>
              </p:nvSpPr>
              <p:spPr bwMode="auto">
                <a:xfrm>
                  <a:off x="1728" y="1824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2" name="Line 24"/>
                <p:cNvSpPr>
                  <a:spLocks noChangeShapeType="1"/>
                </p:cNvSpPr>
                <p:nvPr/>
              </p:nvSpPr>
              <p:spPr bwMode="auto">
                <a:xfrm>
                  <a:off x="1392" y="1968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3" name="Line 25"/>
                <p:cNvSpPr>
                  <a:spLocks noChangeShapeType="1"/>
                </p:cNvSpPr>
                <p:nvPr/>
              </p:nvSpPr>
              <p:spPr bwMode="auto">
                <a:xfrm>
                  <a:off x="1728" y="1968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4" name="Line 26"/>
                <p:cNvSpPr>
                  <a:spLocks noChangeShapeType="1"/>
                </p:cNvSpPr>
                <p:nvPr/>
              </p:nvSpPr>
              <p:spPr bwMode="auto">
                <a:xfrm>
                  <a:off x="1728" y="1584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95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1440" y="1632"/>
                  <a:ext cx="336" cy="11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en-US" sz="600">
                      <a:latin typeface="Arial" charset="0"/>
                    </a:rPr>
                    <a:t>BYPASS</a:t>
                  </a:r>
                </a:p>
              </p:txBody>
            </p:sp>
          </p:grpSp>
        </p:grpSp>
        <p:sp>
          <p:nvSpPr>
            <p:cNvPr id="14" name="Line 28"/>
            <p:cNvSpPr>
              <a:spLocks noChangeShapeType="1"/>
            </p:cNvSpPr>
            <p:nvPr/>
          </p:nvSpPr>
          <p:spPr bwMode="auto">
            <a:xfrm>
              <a:off x="2016" y="2352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AutoShape 29"/>
            <p:cNvSpPr>
              <a:spLocks noChangeArrowheads="1"/>
            </p:cNvSpPr>
            <p:nvPr/>
          </p:nvSpPr>
          <p:spPr bwMode="auto">
            <a:xfrm rot="5400000">
              <a:off x="2760" y="2245"/>
              <a:ext cx="288" cy="240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800">
                <a:latin typeface="Arial" charset="0"/>
              </a:endParaRPr>
            </a:p>
          </p:txBody>
        </p:sp>
        <p:sp>
          <p:nvSpPr>
            <p:cNvPr id="16" name="Line 30"/>
            <p:cNvSpPr>
              <a:spLocks noChangeShapeType="1"/>
            </p:cNvSpPr>
            <p:nvPr/>
          </p:nvSpPr>
          <p:spPr bwMode="auto">
            <a:xfrm>
              <a:off x="2064" y="2976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31"/>
            <p:cNvSpPr>
              <a:spLocks noChangeShapeType="1"/>
            </p:cNvSpPr>
            <p:nvPr/>
          </p:nvSpPr>
          <p:spPr bwMode="auto">
            <a:xfrm flipH="1" flipV="1">
              <a:off x="1872" y="2208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Arc 32"/>
            <p:cNvSpPr>
              <a:spLocks/>
            </p:cNvSpPr>
            <p:nvPr/>
          </p:nvSpPr>
          <p:spPr bwMode="auto">
            <a:xfrm rot="-5400000">
              <a:off x="1925" y="2214"/>
              <a:ext cx="134" cy="144"/>
            </a:xfrm>
            <a:custGeom>
              <a:avLst/>
              <a:gdLst>
                <a:gd name="T0" fmla="*/ 0 w 20153"/>
                <a:gd name="T1" fmla="*/ 0 h 21600"/>
                <a:gd name="T2" fmla="*/ 0 w 20153"/>
                <a:gd name="T3" fmla="*/ 0 h 21600"/>
                <a:gd name="T4" fmla="*/ 0 w 20153"/>
                <a:gd name="T5" fmla="*/ 0 h 21600"/>
                <a:gd name="T6" fmla="*/ 0 60000 65536"/>
                <a:gd name="T7" fmla="*/ 0 60000 65536"/>
                <a:gd name="T8" fmla="*/ 0 60000 65536"/>
                <a:gd name="T9" fmla="*/ 0 w 20153"/>
                <a:gd name="T10" fmla="*/ 0 h 21600"/>
                <a:gd name="T11" fmla="*/ 20153 w 20153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153" h="21600" fill="none" extrusionOk="0">
                  <a:moveTo>
                    <a:pt x="-1" y="0"/>
                  </a:moveTo>
                  <a:cubicBezTo>
                    <a:pt x="8930" y="0"/>
                    <a:pt x="16939" y="5495"/>
                    <a:pt x="20152" y="13827"/>
                  </a:cubicBezTo>
                </a:path>
                <a:path w="20153" h="21600" stroke="0" extrusionOk="0">
                  <a:moveTo>
                    <a:pt x="-1" y="0"/>
                  </a:moveTo>
                  <a:cubicBezTo>
                    <a:pt x="8930" y="0"/>
                    <a:pt x="16939" y="5495"/>
                    <a:pt x="20152" y="13827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Arc 33"/>
            <p:cNvSpPr>
              <a:spLocks/>
            </p:cNvSpPr>
            <p:nvPr/>
          </p:nvSpPr>
          <p:spPr bwMode="auto">
            <a:xfrm>
              <a:off x="1296" y="2218"/>
              <a:ext cx="144" cy="134"/>
            </a:xfrm>
            <a:custGeom>
              <a:avLst/>
              <a:gdLst>
                <a:gd name="T0" fmla="*/ 0 w 21600"/>
                <a:gd name="T1" fmla="*/ 0 h 20157"/>
                <a:gd name="T2" fmla="*/ 0 w 21600"/>
                <a:gd name="T3" fmla="*/ 0 h 20157"/>
                <a:gd name="T4" fmla="*/ 0 w 21600"/>
                <a:gd name="T5" fmla="*/ 0 h 2015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0157"/>
                <a:gd name="T11" fmla="*/ 21600 w 21600"/>
                <a:gd name="T12" fmla="*/ 20157 h 2015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0157" fill="none" extrusionOk="0">
                  <a:moveTo>
                    <a:pt x="7761" y="-1"/>
                  </a:moveTo>
                  <a:cubicBezTo>
                    <a:pt x="16099" y="3209"/>
                    <a:pt x="21600" y="11222"/>
                    <a:pt x="21600" y="20157"/>
                  </a:cubicBezTo>
                </a:path>
                <a:path w="21600" h="20157" stroke="0" extrusionOk="0">
                  <a:moveTo>
                    <a:pt x="7761" y="-1"/>
                  </a:moveTo>
                  <a:cubicBezTo>
                    <a:pt x="16099" y="3209"/>
                    <a:pt x="21600" y="11222"/>
                    <a:pt x="21600" y="20157"/>
                  </a:cubicBezTo>
                  <a:lnTo>
                    <a:pt x="0" y="20157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Line 34"/>
            <p:cNvSpPr>
              <a:spLocks noChangeShapeType="1"/>
            </p:cNvSpPr>
            <p:nvPr/>
          </p:nvSpPr>
          <p:spPr bwMode="auto">
            <a:xfrm flipV="1">
              <a:off x="1344" y="2208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35"/>
            <p:cNvSpPr>
              <a:spLocks noChangeShapeType="1"/>
            </p:cNvSpPr>
            <p:nvPr/>
          </p:nvSpPr>
          <p:spPr bwMode="auto">
            <a:xfrm flipH="1">
              <a:off x="720" y="2352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2" name="Group 36"/>
            <p:cNvGrpSpPr>
              <a:grpSpLocks/>
            </p:cNvGrpSpPr>
            <p:nvPr/>
          </p:nvGrpSpPr>
          <p:grpSpPr bwMode="auto">
            <a:xfrm>
              <a:off x="2395" y="2458"/>
              <a:ext cx="144" cy="288"/>
              <a:chOff x="3024" y="2160"/>
              <a:chExt cx="288" cy="672"/>
            </a:xfrm>
          </p:grpSpPr>
          <p:grpSp>
            <p:nvGrpSpPr>
              <p:cNvPr id="265" name="Group 37"/>
              <p:cNvGrpSpPr>
                <a:grpSpLocks/>
              </p:cNvGrpSpPr>
              <p:nvPr/>
            </p:nvGrpSpPr>
            <p:grpSpPr bwMode="auto">
              <a:xfrm>
                <a:off x="3168" y="2208"/>
                <a:ext cx="48" cy="528"/>
                <a:chOff x="2304" y="2304"/>
                <a:chExt cx="48" cy="528"/>
              </a:xfrm>
            </p:grpSpPr>
            <p:sp>
              <p:nvSpPr>
                <p:cNvPr id="271" name="Line 38"/>
                <p:cNvSpPr>
                  <a:spLocks noChangeShapeType="1"/>
                </p:cNvSpPr>
                <p:nvPr/>
              </p:nvSpPr>
              <p:spPr bwMode="auto">
                <a:xfrm>
                  <a:off x="2304" y="2352"/>
                  <a:ext cx="48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" name="Line 39"/>
                <p:cNvSpPr>
                  <a:spLocks noChangeShapeType="1"/>
                </p:cNvSpPr>
                <p:nvPr/>
              </p:nvSpPr>
              <p:spPr bwMode="auto">
                <a:xfrm>
                  <a:off x="2304" y="2448"/>
                  <a:ext cx="48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" name="Line 40"/>
                <p:cNvSpPr>
                  <a:spLocks noChangeShapeType="1"/>
                </p:cNvSpPr>
                <p:nvPr/>
              </p:nvSpPr>
              <p:spPr bwMode="auto">
                <a:xfrm>
                  <a:off x="2304" y="2544"/>
                  <a:ext cx="48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" name="Line 41"/>
                <p:cNvSpPr>
                  <a:spLocks noChangeShapeType="1"/>
                </p:cNvSpPr>
                <p:nvPr/>
              </p:nvSpPr>
              <p:spPr bwMode="auto">
                <a:xfrm>
                  <a:off x="2304" y="2640"/>
                  <a:ext cx="48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" name="Line 42"/>
                <p:cNvSpPr>
                  <a:spLocks noChangeShapeType="1"/>
                </p:cNvSpPr>
                <p:nvPr/>
              </p:nvSpPr>
              <p:spPr bwMode="auto">
                <a:xfrm flipH="1">
                  <a:off x="2304" y="2400"/>
                  <a:ext cx="48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6" name="Line 43"/>
                <p:cNvSpPr>
                  <a:spLocks noChangeShapeType="1"/>
                </p:cNvSpPr>
                <p:nvPr/>
              </p:nvSpPr>
              <p:spPr bwMode="auto">
                <a:xfrm flipH="1">
                  <a:off x="2304" y="2496"/>
                  <a:ext cx="48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7" name="Line 44"/>
                <p:cNvSpPr>
                  <a:spLocks noChangeShapeType="1"/>
                </p:cNvSpPr>
                <p:nvPr/>
              </p:nvSpPr>
              <p:spPr bwMode="auto">
                <a:xfrm flipH="1">
                  <a:off x="2304" y="2592"/>
                  <a:ext cx="48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8" name="Line 45"/>
                <p:cNvSpPr>
                  <a:spLocks noChangeShapeType="1"/>
                </p:cNvSpPr>
                <p:nvPr/>
              </p:nvSpPr>
              <p:spPr bwMode="auto">
                <a:xfrm flipH="1">
                  <a:off x="2304" y="2688"/>
                  <a:ext cx="48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9" name="Line 46"/>
                <p:cNvSpPr>
                  <a:spLocks noChangeShapeType="1"/>
                </p:cNvSpPr>
                <p:nvPr/>
              </p:nvSpPr>
              <p:spPr bwMode="auto">
                <a:xfrm>
                  <a:off x="2304" y="2736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0" name="Line 47"/>
                <p:cNvSpPr>
                  <a:spLocks noChangeShapeType="1"/>
                </p:cNvSpPr>
                <p:nvPr/>
              </p:nvSpPr>
              <p:spPr bwMode="auto">
                <a:xfrm>
                  <a:off x="2304" y="2304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66" name="Group 48"/>
              <p:cNvGrpSpPr>
                <a:grpSpLocks/>
              </p:cNvGrpSpPr>
              <p:nvPr/>
            </p:nvGrpSpPr>
            <p:grpSpPr bwMode="auto">
              <a:xfrm>
                <a:off x="3024" y="2736"/>
                <a:ext cx="288" cy="96"/>
                <a:chOff x="2160" y="2832"/>
                <a:chExt cx="288" cy="96"/>
              </a:xfrm>
            </p:grpSpPr>
            <p:sp>
              <p:nvSpPr>
                <p:cNvPr id="268" name="Line 49"/>
                <p:cNvSpPr>
                  <a:spLocks noChangeShapeType="1"/>
                </p:cNvSpPr>
                <p:nvPr/>
              </p:nvSpPr>
              <p:spPr bwMode="auto">
                <a:xfrm>
                  <a:off x="2160" y="2832"/>
                  <a:ext cx="28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9" name="Line 50"/>
                <p:cNvSpPr>
                  <a:spLocks noChangeShapeType="1"/>
                </p:cNvSpPr>
                <p:nvPr/>
              </p:nvSpPr>
              <p:spPr bwMode="auto">
                <a:xfrm>
                  <a:off x="2208" y="2880"/>
                  <a:ext cx="19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0" name="Line 51"/>
                <p:cNvSpPr>
                  <a:spLocks noChangeShapeType="1"/>
                </p:cNvSpPr>
                <p:nvPr/>
              </p:nvSpPr>
              <p:spPr bwMode="auto">
                <a:xfrm>
                  <a:off x="2256" y="2928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67" name="Line 52"/>
              <p:cNvSpPr>
                <a:spLocks noChangeShapeType="1"/>
              </p:cNvSpPr>
              <p:nvPr/>
            </p:nvSpPr>
            <p:spPr bwMode="auto">
              <a:xfrm rot="10800000">
                <a:off x="3168" y="2160"/>
                <a:ext cx="0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oval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3" name="Arc 53"/>
            <p:cNvSpPr>
              <a:spLocks/>
            </p:cNvSpPr>
            <p:nvPr/>
          </p:nvSpPr>
          <p:spPr bwMode="auto">
            <a:xfrm rot="10800000">
              <a:off x="2592" y="2352"/>
              <a:ext cx="96" cy="86"/>
            </a:xfrm>
            <a:custGeom>
              <a:avLst/>
              <a:gdLst>
                <a:gd name="T0" fmla="*/ 0 w 21600"/>
                <a:gd name="T1" fmla="*/ 0 h 19446"/>
                <a:gd name="T2" fmla="*/ 0 w 21600"/>
                <a:gd name="T3" fmla="*/ 0 h 19446"/>
                <a:gd name="T4" fmla="*/ 0 w 21600"/>
                <a:gd name="T5" fmla="*/ 0 h 19446"/>
                <a:gd name="T6" fmla="*/ 0 60000 65536"/>
                <a:gd name="T7" fmla="*/ 0 60000 65536"/>
                <a:gd name="T8" fmla="*/ 0 60000 65536"/>
                <a:gd name="T9" fmla="*/ 0 w 21600"/>
                <a:gd name="T10" fmla="*/ 0 h 19446"/>
                <a:gd name="T11" fmla="*/ 21600 w 21600"/>
                <a:gd name="T12" fmla="*/ 19446 h 1944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9446" fill="none" extrusionOk="0">
                  <a:moveTo>
                    <a:pt x="9402" y="-1"/>
                  </a:moveTo>
                  <a:cubicBezTo>
                    <a:pt x="16861" y="3606"/>
                    <a:pt x="21600" y="11160"/>
                    <a:pt x="21600" y="19446"/>
                  </a:cubicBezTo>
                </a:path>
                <a:path w="21600" h="19446" stroke="0" extrusionOk="0">
                  <a:moveTo>
                    <a:pt x="9402" y="-1"/>
                  </a:moveTo>
                  <a:cubicBezTo>
                    <a:pt x="16861" y="3606"/>
                    <a:pt x="21600" y="11160"/>
                    <a:pt x="21600" y="19446"/>
                  </a:cubicBezTo>
                  <a:lnTo>
                    <a:pt x="0" y="19446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Line 54"/>
            <p:cNvSpPr>
              <a:spLocks noChangeShapeType="1"/>
            </p:cNvSpPr>
            <p:nvPr/>
          </p:nvSpPr>
          <p:spPr bwMode="auto">
            <a:xfrm>
              <a:off x="1200" y="1968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oval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55"/>
            <p:cNvSpPr>
              <a:spLocks noChangeShapeType="1"/>
            </p:cNvSpPr>
            <p:nvPr/>
          </p:nvSpPr>
          <p:spPr bwMode="auto">
            <a:xfrm>
              <a:off x="1200" y="1968"/>
              <a:ext cx="12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Rectangle 56"/>
            <p:cNvSpPr>
              <a:spLocks noChangeArrowheads="1"/>
            </p:cNvSpPr>
            <p:nvPr/>
          </p:nvSpPr>
          <p:spPr bwMode="auto">
            <a:xfrm>
              <a:off x="2448" y="1728"/>
              <a:ext cx="384" cy="3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>
                <a:latin typeface="Arial" charset="0"/>
              </a:endParaRPr>
            </a:p>
          </p:txBody>
        </p:sp>
        <p:sp>
          <p:nvSpPr>
            <p:cNvPr id="27" name="Line 57"/>
            <p:cNvSpPr>
              <a:spLocks noChangeShapeType="1"/>
            </p:cNvSpPr>
            <p:nvPr/>
          </p:nvSpPr>
          <p:spPr bwMode="auto">
            <a:xfrm>
              <a:off x="2016" y="1920"/>
              <a:ext cx="4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58"/>
            <p:cNvSpPr>
              <a:spLocks noChangeShapeType="1"/>
            </p:cNvSpPr>
            <p:nvPr/>
          </p:nvSpPr>
          <p:spPr bwMode="auto">
            <a:xfrm>
              <a:off x="2016" y="1872"/>
              <a:ext cx="4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59"/>
            <p:cNvSpPr>
              <a:spLocks noChangeShapeType="1"/>
            </p:cNvSpPr>
            <p:nvPr/>
          </p:nvSpPr>
          <p:spPr bwMode="auto">
            <a:xfrm>
              <a:off x="2016" y="1824"/>
              <a:ext cx="4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60"/>
            <p:cNvSpPr>
              <a:spLocks noChangeShapeType="1"/>
            </p:cNvSpPr>
            <p:nvPr/>
          </p:nvSpPr>
          <p:spPr bwMode="auto">
            <a:xfrm>
              <a:off x="2208" y="201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oval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61"/>
            <p:cNvSpPr>
              <a:spLocks noChangeShapeType="1"/>
            </p:cNvSpPr>
            <p:nvPr/>
          </p:nvSpPr>
          <p:spPr bwMode="auto">
            <a:xfrm>
              <a:off x="2208" y="2016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 Box 62"/>
            <p:cNvSpPr txBox="1">
              <a:spLocks noChangeArrowheads="1"/>
            </p:cNvSpPr>
            <p:nvPr/>
          </p:nvSpPr>
          <p:spPr bwMode="auto">
            <a:xfrm>
              <a:off x="2226" y="2010"/>
              <a:ext cx="20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rIns="0">
              <a:spAutoFit/>
            </a:bodyPr>
            <a:lstStyle/>
            <a:p>
              <a:r>
                <a:rPr lang="en-US" sz="800">
                  <a:latin typeface="Arial" charset="0"/>
                </a:rPr>
                <a:t>Temp</a:t>
              </a:r>
            </a:p>
            <a:p>
              <a:r>
                <a:rPr lang="en-US" sz="800">
                  <a:latin typeface="Arial" charset="0"/>
                </a:rPr>
                <a:t>Sensor</a:t>
              </a:r>
            </a:p>
          </p:txBody>
        </p:sp>
        <p:sp>
          <p:nvSpPr>
            <p:cNvPr id="33" name="Text Box 63"/>
            <p:cNvSpPr txBox="1">
              <a:spLocks noChangeArrowheads="1"/>
            </p:cNvSpPr>
            <p:nvPr/>
          </p:nvSpPr>
          <p:spPr bwMode="auto">
            <a:xfrm>
              <a:off x="1872" y="1632"/>
              <a:ext cx="33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rIns="0">
              <a:spAutoFit/>
            </a:bodyPr>
            <a:lstStyle/>
            <a:p>
              <a:r>
                <a:rPr lang="en-US" sz="800">
                  <a:latin typeface="Arial" charset="0"/>
                </a:rPr>
                <a:t>32 Monitor</a:t>
              </a:r>
              <a:r>
                <a:rPr lang="en-US" sz="600">
                  <a:latin typeface="Arial" charset="0"/>
                </a:rPr>
                <a:t> </a:t>
              </a:r>
              <a:r>
                <a:rPr lang="en-US" sz="800">
                  <a:latin typeface="Arial" charset="0"/>
                </a:rPr>
                <a:t>Channels</a:t>
              </a:r>
            </a:p>
          </p:txBody>
        </p:sp>
        <p:sp>
          <p:nvSpPr>
            <p:cNvPr id="34" name="Line 64"/>
            <p:cNvSpPr>
              <a:spLocks noChangeShapeType="1"/>
            </p:cNvSpPr>
            <p:nvPr/>
          </p:nvSpPr>
          <p:spPr bwMode="auto">
            <a:xfrm>
              <a:off x="720" y="3072"/>
              <a:ext cx="2571" cy="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Dot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Line 65"/>
            <p:cNvSpPr>
              <a:spLocks noChangeShapeType="1"/>
            </p:cNvSpPr>
            <p:nvPr/>
          </p:nvSpPr>
          <p:spPr bwMode="auto">
            <a:xfrm flipV="1">
              <a:off x="3073" y="1394"/>
              <a:ext cx="0" cy="9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Line 66"/>
            <p:cNvSpPr>
              <a:spLocks noChangeShapeType="1"/>
            </p:cNvSpPr>
            <p:nvPr/>
          </p:nvSpPr>
          <p:spPr bwMode="auto">
            <a:xfrm>
              <a:off x="2299" y="1394"/>
              <a:ext cx="5" cy="3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Line 67"/>
            <p:cNvSpPr>
              <a:spLocks noChangeShapeType="1"/>
            </p:cNvSpPr>
            <p:nvPr/>
          </p:nvSpPr>
          <p:spPr bwMode="auto">
            <a:xfrm>
              <a:off x="2304" y="1776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Line 68"/>
            <p:cNvSpPr>
              <a:spLocks noChangeShapeType="1"/>
            </p:cNvSpPr>
            <p:nvPr/>
          </p:nvSpPr>
          <p:spPr bwMode="auto">
            <a:xfrm>
              <a:off x="2299" y="1394"/>
              <a:ext cx="77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 Box 69"/>
            <p:cNvSpPr txBox="1">
              <a:spLocks noChangeArrowheads="1"/>
            </p:cNvSpPr>
            <p:nvPr/>
          </p:nvSpPr>
          <p:spPr bwMode="auto">
            <a:xfrm rot="-5400000">
              <a:off x="237" y="2595"/>
              <a:ext cx="66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Arial" charset="0"/>
                </a:rPr>
                <a:t>POLARIZER</a:t>
              </a:r>
            </a:p>
          </p:txBody>
        </p:sp>
        <p:sp>
          <p:nvSpPr>
            <p:cNvPr id="40" name="Text Box 70"/>
            <p:cNvSpPr txBox="1">
              <a:spLocks noChangeArrowheads="1"/>
            </p:cNvSpPr>
            <p:nvPr/>
          </p:nvSpPr>
          <p:spPr bwMode="auto">
            <a:xfrm>
              <a:off x="2448" y="1776"/>
              <a:ext cx="34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000">
                  <a:latin typeface="Arial" charset="0"/>
                </a:rPr>
                <a:t>RFCM</a:t>
              </a:r>
            </a:p>
            <a:p>
              <a:r>
                <a:rPr lang="en-US" sz="1000">
                  <a:latin typeface="Arial" charset="0"/>
                </a:rPr>
                <a:t>Card</a:t>
              </a:r>
            </a:p>
          </p:txBody>
        </p:sp>
        <p:grpSp>
          <p:nvGrpSpPr>
            <p:cNvPr id="41" name="Group 71"/>
            <p:cNvGrpSpPr>
              <a:grpSpLocks/>
            </p:cNvGrpSpPr>
            <p:nvPr/>
          </p:nvGrpSpPr>
          <p:grpSpPr bwMode="auto">
            <a:xfrm>
              <a:off x="144" y="2112"/>
              <a:ext cx="288" cy="240"/>
              <a:chOff x="48" y="1488"/>
              <a:chExt cx="288" cy="240"/>
            </a:xfrm>
          </p:grpSpPr>
          <p:sp>
            <p:nvSpPr>
              <p:cNvPr id="261" name="Line 72"/>
              <p:cNvSpPr>
                <a:spLocks noChangeShapeType="1"/>
              </p:cNvSpPr>
              <p:nvPr/>
            </p:nvSpPr>
            <p:spPr bwMode="auto">
              <a:xfrm>
                <a:off x="96" y="1728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2" name="Line 73"/>
              <p:cNvSpPr>
                <a:spLocks noChangeShapeType="1"/>
              </p:cNvSpPr>
              <p:nvPr/>
            </p:nvSpPr>
            <p:spPr bwMode="auto">
              <a:xfrm>
                <a:off x="96" y="1584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3" name="Line 74"/>
              <p:cNvSpPr>
                <a:spLocks noChangeShapeType="1"/>
              </p:cNvSpPr>
              <p:nvPr/>
            </p:nvSpPr>
            <p:spPr bwMode="auto">
              <a:xfrm flipV="1">
                <a:off x="96" y="1488"/>
                <a:ext cx="48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4" name="Line 75"/>
              <p:cNvSpPr>
                <a:spLocks noChangeShapeType="1"/>
              </p:cNvSpPr>
              <p:nvPr/>
            </p:nvSpPr>
            <p:spPr bwMode="auto">
              <a:xfrm flipH="1" flipV="1">
                <a:off x="48" y="1488"/>
                <a:ext cx="48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2" name="Group 76"/>
            <p:cNvGrpSpPr>
              <a:grpSpLocks/>
            </p:cNvGrpSpPr>
            <p:nvPr/>
          </p:nvGrpSpPr>
          <p:grpSpPr bwMode="auto">
            <a:xfrm>
              <a:off x="144" y="2832"/>
              <a:ext cx="288" cy="240"/>
              <a:chOff x="48" y="1488"/>
              <a:chExt cx="288" cy="240"/>
            </a:xfrm>
          </p:grpSpPr>
          <p:sp>
            <p:nvSpPr>
              <p:cNvPr id="257" name="Line 77"/>
              <p:cNvSpPr>
                <a:spLocks noChangeShapeType="1"/>
              </p:cNvSpPr>
              <p:nvPr/>
            </p:nvSpPr>
            <p:spPr bwMode="auto">
              <a:xfrm>
                <a:off x="96" y="1728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8" name="Line 78"/>
              <p:cNvSpPr>
                <a:spLocks noChangeShapeType="1"/>
              </p:cNvSpPr>
              <p:nvPr/>
            </p:nvSpPr>
            <p:spPr bwMode="auto">
              <a:xfrm>
                <a:off x="96" y="1584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9" name="Line 79"/>
              <p:cNvSpPr>
                <a:spLocks noChangeShapeType="1"/>
              </p:cNvSpPr>
              <p:nvPr/>
            </p:nvSpPr>
            <p:spPr bwMode="auto">
              <a:xfrm flipV="1">
                <a:off x="96" y="1488"/>
                <a:ext cx="48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0" name="Line 80"/>
              <p:cNvSpPr>
                <a:spLocks noChangeShapeType="1"/>
              </p:cNvSpPr>
              <p:nvPr/>
            </p:nvSpPr>
            <p:spPr bwMode="auto">
              <a:xfrm flipH="1" flipV="1">
                <a:off x="48" y="1488"/>
                <a:ext cx="48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3" name="Text Box 81"/>
            <p:cNvSpPr txBox="1">
              <a:spLocks noChangeArrowheads="1"/>
            </p:cNvSpPr>
            <p:nvPr/>
          </p:nvSpPr>
          <p:spPr bwMode="auto">
            <a:xfrm>
              <a:off x="1016" y="2494"/>
              <a:ext cx="27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>
                  <a:latin typeface="Arial" charset="0"/>
                </a:rPr>
                <a:t>LNA</a:t>
              </a:r>
            </a:p>
          </p:txBody>
        </p:sp>
        <p:sp>
          <p:nvSpPr>
            <p:cNvPr id="44" name="Text Box 82"/>
            <p:cNvSpPr txBox="1">
              <a:spLocks noChangeArrowheads="1"/>
            </p:cNvSpPr>
            <p:nvPr/>
          </p:nvSpPr>
          <p:spPr bwMode="auto">
            <a:xfrm>
              <a:off x="5081" y="2300"/>
              <a:ext cx="51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>
                  <a:latin typeface="Arial" charset="0"/>
                </a:rPr>
                <a:t>BroadBand</a:t>
              </a:r>
            </a:p>
            <a:p>
              <a:r>
                <a:rPr lang="en-US" sz="1000">
                  <a:latin typeface="Arial" charset="0"/>
                </a:rPr>
                <a:t>Amplifier</a:t>
              </a:r>
            </a:p>
          </p:txBody>
        </p:sp>
        <p:sp>
          <p:nvSpPr>
            <p:cNvPr id="45" name="Text Box 83"/>
            <p:cNvSpPr txBox="1">
              <a:spLocks noChangeArrowheads="1"/>
            </p:cNvSpPr>
            <p:nvPr/>
          </p:nvSpPr>
          <p:spPr bwMode="auto">
            <a:xfrm>
              <a:off x="2057" y="2469"/>
              <a:ext cx="27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>
                  <a:latin typeface="Arial" charset="0"/>
                </a:rPr>
                <a:t>BPF</a:t>
              </a:r>
            </a:p>
          </p:txBody>
        </p:sp>
        <p:sp>
          <p:nvSpPr>
            <p:cNvPr id="46" name="Text Box 84"/>
            <p:cNvSpPr txBox="1">
              <a:spLocks noChangeArrowheads="1"/>
            </p:cNvSpPr>
            <p:nvPr/>
          </p:nvSpPr>
          <p:spPr bwMode="auto">
            <a:xfrm>
              <a:off x="2758" y="2459"/>
              <a:ext cx="439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>
                  <a:latin typeface="Arial" charset="0"/>
                </a:rPr>
                <a:t>PostAmp</a:t>
              </a:r>
            </a:p>
            <a:p>
              <a:r>
                <a:rPr lang="en-US" sz="1000">
                  <a:latin typeface="Arial" charset="0"/>
                </a:rPr>
                <a:t>&amp; Phase</a:t>
              </a:r>
            </a:p>
            <a:p>
              <a:r>
                <a:rPr lang="en-US" sz="1000">
                  <a:latin typeface="Arial" charset="0"/>
                </a:rPr>
                <a:t>Switch</a:t>
              </a:r>
            </a:p>
          </p:txBody>
        </p:sp>
        <p:sp>
          <p:nvSpPr>
            <p:cNvPr id="47" name="Text Box 85"/>
            <p:cNvSpPr txBox="1">
              <a:spLocks noChangeArrowheads="1"/>
            </p:cNvSpPr>
            <p:nvPr/>
          </p:nvSpPr>
          <p:spPr bwMode="auto">
            <a:xfrm>
              <a:off x="2274" y="1176"/>
              <a:ext cx="2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rIns="0">
              <a:spAutoFit/>
            </a:bodyPr>
            <a:lstStyle/>
            <a:p>
              <a:r>
                <a:rPr lang="en-US" sz="800">
                  <a:latin typeface="Arial" charset="0"/>
                </a:rPr>
                <a:t>Power</a:t>
              </a:r>
            </a:p>
            <a:p>
              <a:r>
                <a:rPr lang="en-US" sz="800">
                  <a:latin typeface="Arial" charset="0"/>
                </a:rPr>
                <a:t>Monitor</a:t>
              </a:r>
            </a:p>
          </p:txBody>
        </p:sp>
        <p:sp>
          <p:nvSpPr>
            <p:cNvPr id="48" name="Text Box 86"/>
            <p:cNvSpPr txBox="1">
              <a:spLocks noChangeArrowheads="1"/>
            </p:cNvSpPr>
            <p:nvPr/>
          </p:nvSpPr>
          <p:spPr bwMode="auto">
            <a:xfrm>
              <a:off x="672" y="2400"/>
              <a:ext cx="30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Arial" charset="0"/>
                </a:rPr>
                <a:t>CH1</a:t>
              </a:r>
            </a:p>
          </p:txBody>
        </p:sp>
        <p:sp>
          <p:nvSpPr>
            <p:cNvPr id="49" name="Text Box 87"/>
            <p:cNvSpPr txBox="1">
              <a:spLocks noChangeArrowheads="1"/>
            </p:cNvSpPr>
            <p:nvPr/>
          </p:nvSpPr>
          <p:spPr bwMode="auto">
            <a:xfrm>
              <a:off x="672" y="3120"/>
              <a:ext cx="30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Arial" charset="0"/>
                </a:rPr>
                <a:t>CH2</a:t>
              </a:r>
            </a:p>
          </p:txBody>
        </p:sp>
        <p:sp>
          <p:nvSpPr>
            <p:cNvPr id="50" name="Text Box 88"/>
            <p:cNvSpPr txBox="1">
              <a:spLocks noChangeArrowheads="1"/>
            </p:cNvSpPr>
            <p:nvPr/>
          </p:nvSpPr>
          <p:spPr bwMode="auto">
            <a:xfrm>
              <a:off x="3823" y="3668"/>
              <a:ext cx="102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>
                  <a:latin typeface="Arial" charset="0"/>
                </a:rPr>
                <a:t>COMMON BOX</a:t>
              </a:r>
            </a:p>
          </p:txBody>
        </p:sp>
        <p:sp>
          <p:nvSpPr>
            <p:cNvPr id="51" name="Rectangle 89"/>
            <p:cNvSpPr>
              <a:spLocks noChangeArrowheads="1"/>
            </p:cNvSpPr>
            <p:nvPr/>
          </p:nvSpPr>
          <p:spPr bwMode="auto">
            <a:xfrm>
              <a:off x="3648" y="2640"/>
              <a:ext cx="288" cy="86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IN"/>
            </a:p>
          </p:txBody>
        </p:sp>
        <p:sp>
          <p:nvSpPr>
            <p:cNvPr id="52" name="Rectangle 90"/>
            <p:cNvSpPr>
              <a:spLocks noChangeArrowheads="1"/>
            </p:cNvSpPr>
            <p:nvPr/>
          </p:nvSpPr>
          <p:spPr bwMode="auto">
            <a:xfrm>
              <a:off x="3648" y="1680"/>
              <a:ext cx="288" cy="86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IN"/>
            </a:p>
          </p:txBody>
        </p:sp>
        <p:sp>
          <p:nvSpPr>
            <p:cNvPr id="53" name="Rectangle 91"/>
            <p:cNvSpPr>
              <a:spLocks noChangeArrowheads="1"/>
            </p:cNvSpPr>
            <p:nvPr/>
          </p:nvSpPr>
          <p:spPr bwMode="auto">
            <a:xfrm>
              <a:off x="4704" y="1872"/>
              <a:ext cx="288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IN"/>
            </a:p>
          </p:txBody>
        </p:sp>
        <p:sp>
          <p:nvSpPr>
            <p:cNvPr id="54" name="AutoShape 92"/>
            <p:cNvSpPr>
              <a:spLocks noChangeArrowheads="1"/>
            </p:cNvSpPr>
            <p:nvPr/>
          </p:nvSpPr>
          <p:spPr bwMode="auto">
            <a:xfrm rot="5400000">
              <a:off x="5016" y="2040"/>
              <a:ext cx="384" cy="240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 sz="1800">
                <a:latin typeface="Arial" charset="0"/>
              </a:endParaRPr>
            </a:p>
          </p:txBody>
        </p:sp>
        <p:sp>
          <p:nvSpPr>
            <p:cNvPr id="55" name="Line 93"/>
            <p:cNvSpPr>
              <a:spLocks noChangeShapeType="1"/>
            </p:cNvSpPr>
            <p:nvPr/>
          </p:nvSpPr>
          <p:spPr bwMode="auto">
            <a:xfrm>
              <a:off x="5371" y="2120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6" name="Group 94"/>
            <p:cNvGrpSpPr>
              <a:grpSpLocks/>
            </p:cNvGrpSpPr>
            <p:nvPr/>
          </p:nvGrpSpPr>
          <p:grpSpPr bwMode="auto">
            <a:xfrm>
              <a:off x="4080" y="2208"/>
              <a:ext cx="144" cy="267"/>
              <a:chOff x="4032" y="1584"/>
              <a:chExt cx="144" cy="267"/>
            </a:xfrm>
          </p:grpSpPr>
          <p:grpSp>
            <p:nvGrpSpPr>
              <p:cNvPr id="239" name="Group 95"/>
              <p:cNvGrpSpPr>
                <a:grpSpLocks/>
              </p:cNvGrpSpPr>
              <p:nvPr/>
            </p:nvGrpSpPr>
            <p:grpSpPr bwMode="auto">
              <a:xfrm>
                <a:off x="4032" y="1584"/>
                <a:ext cx="144" cy="267"/>
                <a:chOff x="3984" y="1461"/>
                <a:chExt cx="144" cy="267"/>
              </a:xfrm>
            </p:grpSpPr>
            <p:grpSp>
              <p:nvGrpSpPr>
                <p:cNvPr id="242" name="Group 96"/>
                <p:cNvGrpSpPr>
                  <a:grpSpLocks/>
                </p:cNvGrpSpPr>
                <p:nvPr/>
              </p:nvGrpSpPr>
              <p:grpSpPr bwMode="auto">
                <a:xfrm>
                  <a:off x="4056" y="1461"/>
                  <a:ext cx="24" cy="226"/>
                  <a:chOff x="2304" y="2304"/>
                  <a:chExt cx="48" cy="528"/>
                </a:xfrm>
              </p:grpSpPr>
              <p:sp>
                <p:nvSpPr>
                  <p:cNvPr id="247" name="Line 97"/>
                  <p:cNvSpPr>
                    <a:spLocks noChangeShapeType="1"/>
                  </p:cNvSpPr>
                  <p:nvPr/>
                </p:nvSpPr>
                <p:spPr bwMode="auto">
                  <a:xfrm>
                    <a:off x="2304" y="2352"/>
                    <a:ext cx="48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8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2304" y="2448"/>
                    <a:ext cx="48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9" name="Line 99"/>
                  <p:cNvSpPr>
                    <a:spLocks noChangeShapeType="1"/>
                  </p:cNvSpPr>
                  <p:nvPr/>
                </p:nvSpPr>
                <p:spPr bwMode="auto">
                  <a:xfrm>
                    <a:off x="2304" y="2544"/>
                    <a:ext cx="48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50" name="Line 100"/>
                  <p:cNvSpPr>
                    <a:spLocks noChangeShapeType="1"/>
                  </p:cNvSpPr>
                  <p:nvPr/>
                </p:nvSpPr>
                <p:spPr bwMode="auto">
                  <a:xfrm>
                    <a:off x="2304" y="2640"/>
                    <a:ext cx="48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51" name="Line 10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04" y="2400"/>
                    <a:ext cx="48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52" name="Line 10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04" y="2496"/>
                    <a:ext cx="48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53" name="Line 10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04" y="2592"/>
                    <a:ext cx="48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54" name="Line 10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04" y="2688"/>
                    <a:ext cx="48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55" name="Line 105"/>
                  <p:cNvSpPr>
                    <a:spLocks noChangeShapeType="1"/>
                  </p:cNvSpPr>
                  <p:nvPr/>
                </p:nvSpPr>
                <p:spPr bwMode="auto">
                  <a:xfrm>
                    <a:off x="2304" y="2736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56" name="Line 106"/>
                  <p:cNvSpPr>
                    <a:spLocks noChangeShapeType="1"/>
                  </p:cNvSpPr>
                  <p:nvPr/>
                </p:nvSpPr>
                <p:spPr bwMode="auto">
                  <a:xfrm>
                    <a:off x="2304" y="2304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43" name="Group 107"/>
                <p:cNvGrpSpPr>
                  <a:grpSpLocks/>
                </p:cNvGrpSpPr>
                <p:nvPr/>
              </p:nvGrpSpPr>
              <p:grpSpPr bwMode="auto">
                <a:xfrm>
                  <a:off x="3984" y="1687"/>
                  <a:ext cx="144" cy="41"/>
                  <a:chOff x="2160" y="2832"/>
                  <a:chExt cx="288" cy="96"/>
                </a:xfrm>
              </p:grpSpPr>
              <p:sp>
                <p:nvSpPr>
                  <p:cNvPr id="244" name="Line 108"/>
                  <p:cNvSpPr>
                    <a:spLocks noChangeShapeType="1"/>
                  </p:cNvSpPr>
                  <p:nvPr/>
                </p:nvSpPr>
                <p:spPr bwMode="auto">
                  <a:xfrm>
                    <a:off x="2160" y="2832"/>
                    <a:ext cx="28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5" name="Line 109"/>
                  <p:cNvSpPr>
                    <a:spLocks noChangeShapeType="1"/>
                  </p:cNvSpPr>
                  <p:nvPr/>
                </p:nvSpPr>
                <p:spPr bwMode="auto">
                  <a:xfrm>
                    <a:off x="2208" y="2880"/>
                    <a:ext cx="192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46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2256" y="2928"/>
                    <a:ext cx="96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240" name="Line 111"/>
              <p:cNvSpPr>
                <a:spLocks noChangeShapeType="1"/>
              </p:cNvSpPr>
              <p:nvPr/>
            </p:nvSpPr>
            <p:spPr bwMode="auto">
              <a:xfrm>
                <a:off x="4032" y="1680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oval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1" name="Line 112"/>
              <p:cNvSpPr>
                <a:spLocks noChangeShapeType="1"/>
              </p:cNvSpPr>
              <p:nvPr/>
            </p:nvSpPr>
            <p:spPr bwMode="auto">
              <a:xfrm flipH="1">
                <a:off x="4032" y="1680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oval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7" name="Group 113"/>
            <p:cNvGrpSpPr>
              <a:grpSpLocks/>
            </p:cNvGrpSpPr>
            <p:nvPr/>
          </p:nvGrpSpPr>
          <p:grpSpPr bwMode="auto">
            <a:xfrm>
              <a:off x="4416" y="2208"/>
              <a:ext cx="144" cy="267"/>
              <a:chOff x="4272" y="1584"/>
              <a:chExt cx="144" cy="267"/>
            </a:xfrm>
          </p:grpSpPr>
          <p:grpSp>
            <p:nvGrpSpPr>
              <p:cNvPr id="221" name="Group 114"/>
              <p:cNvGrpSpPr>
                <a:grpSpLocks/>
              </p:cNvGrpSpPr>
              <p:nvPr/>
            </p:nvGrpSpPr>
            <p:grpSpPr bwMode="auto">
              <a:xfrm>
                <a:off x="4272" y="1584"/>
                <a:ext cx="144" cy="267"/>
                <a:chOff x="3984" y="1461"/>
                <a:chExt cx="144" cy="267"/>
              </a:xfrm>
            </p:grpSpPr>
            <p:grpSp>
              <p:nvGrpSpPr>
                <p:cNvPr id="224" name="Group 115"/>
                <p:cNvGrpSpPr>
                  <a:grpSpLocks/>
                </p:cNvGrpSpPr>
                <p:nvPr/>
              </p:nvGrpSpPr>
              <p:grpSpPr bwMode="auto">
                <a:xfrm>
                  <a:off x="4056" y="1461"/>
                  <a:ext cx="24" cy="226"/>
                  <a:chOff x="2304" y="2304"/>
                  <a:chExt cx="48" cy="528"/>
                </a:xfrm>
              </p:grpSpPr>
              <p:sp>
                <p:nvSpPr>
                  <p:cNvPr id="229" name="Line 116"/>
                  <p:cNvSpPr>
                    <a:spLocks noChangeShapeType="1"/>
                  </p:cNvSpPr>
                  <p:nvPr/>
                </p:nvSpPr>
                <p:spPr bwMode="auto">
                  <a:xfrm>
                    <a:off x="2304" y="2352"/>
                    <a:ext cx="48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0" name="Line 117"/>
                  <p:cNvSpPr>
                    <a:spLocks noChangeShapeType="1"/>
                  </p:cNvSpPr>
                  <p:nvPr/>
                </p:nvSpPr>
                <p:spPr bwMode="auto">
                  <a:xfrm>
                    <a:off x="2304" y="2448"/>
                    <a:ext cx="48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1" name="Line 118"/>
                  <p:cNvSpPr>
                    <a:spLocks noChangeShapeType="1"/>
                  </p:cNvSpPr>
                  <p:nvPr/>
                </p:nvSpPr>
                <p:spPr bwMode="auto">
                  <a:xfrm>
                    <a:off x="2304" y="2544"/>
                    <a:ext cx="48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2" name="Line 119"/>
                  <p:cNvSpPr>
                    <a:spLocks noChangeShapeType="1"/>
                  </p:cNvSpPr>
                  <p:nvPr/>
                </p:nvSpPr>
                <p:spPr bwMode="auto">
                  <a:xfrm>
                    <a:off x="2304" y="2640"/>
                    <a:ext cx="48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3" name="Line 12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04" y="2400"/>
                    <a:ext cx="48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4" name="Line 12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04" y="2496"/>
                    <a:ext cx="48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5" name="Line 12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04" y="2592"/>
                    <a:ext cx="48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6" name="Line 12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04" y="2688"/>
                    <a:ext cx="48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7" name="Line 124"/>
                  <p:cNvSpPr>
                    <a:spLocks noChangeShapeType="1"/>
                  </p:cNvSpPr>
                  <p:nvPr/>
                </p:nvSpPr>
                <p:spPr bwMode="auto">
                  <a:xfrm>
                    <a:off x="2304" y="2736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8" name="Line 125"/>
                  <p:cNvSpPr>
                    <a:spLocks noChangeShapeType="1"/>
                  </p:cNvSpPr>
                  <p:nvPr/>
                </p:nvSpPr>
                <p:spPr bwMode="auto">
                  <a:xfrm>
                    <a:off x="2304" y="2304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5" name="Group 126"/>
                <p:cNvGrpSpPr>
                  <a:grpSpLocks/>
                </p:cNvGrpSpPr>
                <p:nvPr/>
              </p:nvGrpSpPr>
              <p:grpSpPr bwMode="auto">
                <a:xfrm>
                  <a:off x="3984" y="1687"/>
                  <a:ext cx="144" cy="41"/>
                  <a:chOff x="2160" y="2832"/>
                  <a:chExt cx="288" cy="96"/>
                </a:xfrm>
              </p:grpSpPr>
              <p:sp>
                <p:nvSpPr>
                  <p:cNvPr id="226" name="Line 127"/>
                  <p:cNvSpPr>
                    <a:spLocks noChangeShapeType="1"/>
                  </p:cNvSpPr>
                  <p:nvPr/>
                </p:nvSpPr>
                <p:spPr bwMode="auto">
                  <a:xfrm>
                    <a:off x="2160" y="2832"/>
                    <a:ext cx="28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27" name="Line 128"/>
                  <p:cNvSpPr>
                    <a:spLocks noChangeShapeType="1"/>
                  </p:cNvSpPr>
                  <p:nvPr/>
                </p:nvSpPr>
                <p:spPr bwMode="auto">
                  <a:xfrm>
                    <a:off x="2208" y="2880"/>
                    <a:ext cx="192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28" name="Line 129"/>
                  <p:cNvSpPr>
                    <a:spLocks noChangeShapeType="1"/>
                  </p:cNvSpPr>
                  <p:nvPr/>
                </p:nvSpPr>
                <p:spPr bwMode="auto">
                  <a:xfrm>
                    <a:off x="2256" y="2928"/>
                    <a:ext cx="96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222" name="Line 130"/>
              <p:cNvSpPr>
                <a:spLocks noChangeShapeType="1"/>
              </p:cNvSpPr>
              <p:nvPr/>
            </p:nvSpPr>
            <p:spPr bwMode="auto">
              <a:xfrm>
                <a:off x="4272" y="1680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oval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" name="Line 131"/>
              <p:cNvSpPr>
                <a:spLocks noChangeShapeType="1"/>
              </p:cNvSpPr>
              <p:nvPr/>
            </p:nvSpPr>
            <p:spPr bwMode="auto">
              <a:xfrm flipH="1">
                <a:off x="4272" y="1680"/>
                <a:ext cx="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oval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8" name="Line 132"/>
            <p:cNvSpPr>
              <a:spLocks noChangeShapeType="1"/>
            </p:cNvSpPr>
            <p:nvPr/>
          </p:nvSpPr>
          <p:spPr bwMode="auto">
            <a:xfrm>
              <a:off x="4080" y="2016"/>
              <a:ext cx="14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Line 133"/>
            <p:cNvSpPr>
              <a:spLocks noChangeShapeType="1"/>
            </p:cNvSpPr>
            <p:nvPr/>
          </p:nvSpPr>
          <p:spPr bwMode="auto">
            <a:xfrm>
              <a:off x="4416" y="2016"/>
              <a:ext cx="14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Line 134"/>
            <p:cNvSpPr>
              <a:spLocks noChangeShapeType="1"/>
            </p:cNvSpPr>
            <p:nvPr/>
          </p:nvSpPr>
          <p:spPr bwMode="auto">
            <a:xfrm>
              <a:off x="3936" y="2160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Line 135"/>
            <p:cNvSpPr>
              <a:spLocks noChangeShapeType="1"/>
            </p:cNvSpPr>
            <p:nvPr/>
          </p:nvSpPr>
          <p:spPr bwMode="auto">
            <a:xfrm>
              <a:off x="4608" y="2160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Line 136"/>
            <p:cNvSpPr>
              <a:spLocks noChangeShapeType="1"/>
            </p:cNvSpPr>
            <p:nvPr/>
          </p:nvSpPr>
          <p:spPr bwMode="auto">
            <a:xfrm>
              <a:off x="4272" y="2160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Line 137"/>
            <p:cNvSpPr>
              <a:spLocks noChangeShapeType="1"/>
            </p:cNvSpPr>
            <p:nvPr/>
          </p:nvSpPr>
          <p:spPr bwMode="auto">
            <a:xfrm flipV="1">
              <a:off x="4032" y="2016"/>
              <a:ext cx="48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Line 138"/>
            <p:cNvSpPr>
              <a:spLocks noChangeShapeType="1"/>
            </p:cNvSpPr>
            <p:nvPr/>
          </p:nvSpPr>
          <p:spPr bwMode="auto">
            <a:xfrm flipH="1" flipV="1">
              <a:off x="4224" y="2016"/>
              <a:ext cx="48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Line 139"/>
            <p:cNvSpPr>
              <a:spLocks noChangeShapeType="1"/>
            </p:cNvSpPr>
            <p:nvPr/>
          </p:nvSpPr>
          <p:spPr bwMode="auto">
            <a:xfrm flipV="1">
              <a:off x="4368" y="2016"/>
              <a:ext cx="48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Line 140"/>
            <p:cNvSpPr>
              <a:spLocks noChangeShapeType="1"/>
            </p:cNvSpPr>
            <p:nvPr/>
          </p:nvSpPr>
          <p:spPr bwMode="auto">
            <a:xfrm flipH="1" flipV="1">
              <a:off x="4560" y="2016"/>
              <a:ext cx="48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Line 141"/>
            <p:cNvSpPr>
              <a:spLocks noChangeShapeType="1"/>
            </p:cNvSpPr>
            <p:nvPr/>
          </p:nvSpPr>
          <p:spPr bwMode="auto">
            <a:xfrm>
              <a:off x="5328" y="2160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Arc 142"/>
            <p:cNvSpPr>
              <a:spLocks/>
            </p:cNvSpPr>
            <p:nvPr/>
          </p:nvSpPr>
          <p:spPr bwMode="auto">
            <a:xfrm rot="5035652">
              <a:off x="5678" y="2146"/>
              <a:ext cx="68" cy="96"/>
            </a:xfrm>
            <a:custGeom>
              <a:avLst/>
              <a:gdLst>
                <a:gd name="T0" fmla="*/ 0 w 30418"/>
                <a:gd name="T1" fmla="*/ 0 h 43200"/>
                <a:gd name="T2" fmla="*/ 0 w 30418"/>
                <a:gd name="T3" fmla="*/ 0 h 43200"/>
                <a:gd name="T4" fmla="*/ 0 w 30418"/>
                <a:gd name="T5" fmla="*/ 0 h 43200"/>
                <a:gd name="T6" fmla="*/ 0 60000 65536"/>
                <a:gd name="T7" fmla="*/ 0 60000 65536"/>
                <a:gd name="T8" fmla="*/ 0 60000 65536"/>
                <a:gd name="T9" fmla="*/ 0 w 30418"/>
                <a:gd name="T10" fmla="*/ 0 h 43200"/>
                <a:gd name="T11" fmla="*/ 30418 w 30418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418" h="43200" fill="none" extrusionOk="0">
                  <a:moveTo>
                    <a:pt x="3359" y="701"/>
                  </a:moveTo>
                  <a:cubicBezTo>
                    <a:pt x="5141" y="235"/>
                    <a:pt x="6975" y="-1"/>
                    <a:pt x="8818" y="0"/>
                  </a:cubicBezTo>
                  <a:cubicBezTo>
                    <a:pt x="20747" y="0"/>
                    <a:pt x="30418" y="9670"/>
                    <a:pt x="30418" y="21600"/>
                  </a:cubicBezTo>
                  <a:cubicBezTo>
                    <a:pt x="30418" y="33529"/>
                    <a:pt x="20747" y="43200"/>
                    <a:pt x="8818" y="43200"/>
                  </a:cubicBezTo>
                  <a:cubicBezTo>
                    <a:pt x="5778" y="43200"/>
                    <a:pt x="2774" y="42558"/>
                    <a:pt x="-1" y="41318"/>
                  </a:cubicBezTo>
                </a:path>
                <a:path w="30418" h="43200" stroke="0" extrusionOk="0">
                  <a:moveTo>
                    <a:pt x="3359" y="701"/>
                  </a:moveTo>
                  <a:cubicBezTo>
                    <a:pt x="5141" y="235"/>
                    <a:pt x="6975" y="-1"/>
                    <a:pt x="8818" y="0"/>
                  </a:cubicBezTo>
                  <a:cubicBezTo>
                    <a:pt x="20747" y="0"/>
                    <a:pt x="30418" y="9670"/>
                    <a:pt x="30418" y="21600"/>
                  </a:cubicBezTo>
                  <a:cubicBezTo>
                    <a:pt x="30418" y="33529"/>
                    <a:pt x="20747" y="43200"/>
                    <a:pt x="8818" y="43200"/>
                  </a:cubicBezTo>
                  <a:cubicBezTo>
                    <a:pt x="5778" y="43200"/>
                    <a:pt x="2774" y="42558"/>
                    <a:pt x="-1" y="41318"/>
                  </a:cubicBezTo>
                  <a:lnTo>
                    <a:pt x="8818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" name="Line 143"/>
            <p:cNvSpPr>
              <a:spLocks noChangeShapeType="1"/>
            </p:cNvSpPr>
            <p:nvPr/>
          </p:nvSpPr>
          <p:spPr bwMode="auto">
            <a:xfrm>
              <a:off x="3936" y="3072"/>
              <a:ext cx="16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Dot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Line 144"/>
            <p:cNvSpPr>
              <a:spLocks noChangeShapeType="1"/>
            </p:cNvSpPr>
            <p:nvPr/>
          </p:nvSpPr>
          <p:spPr bwMode="auto">
            <a:xfrm>
              <a:off x="4704" y="2160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Line 145"/>
            <p:cNvSpPr>
              <a:spLocks noChangeShapeType="1"/>
            </p:cNvSpPr>
            <p:nvPr/>
          </p:nvSpPr>
          <p:spPr bwMode="auto">
            <a:xfrm>
              <a:off x="4704" y="2160"/>
              <a:ext cx="288" cy="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Line 146"/>
            <p:cNvSpPr>
              <a:spLocks noChangeShapeType="1"/>
            </p:cNvSpPr>
            <p:nvPr/>
          </p:nvSpPr>
          <p:spPr bwMode="auto">
            <a:xfrm flipV="1">
              <a:off x="4704" y="2160"/>
              <a:ext cx="288" cy="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Line 147"/>
            <p:cNvSpPr>
              <a:spLocks noChangeShapeType="1"/>
            </p:cNvSpPr>
            <p:nvPr/>
          </p:nvSpPr>
          <p:spPr bwMode="auto">
            <a:xfrm>
              <a:off x="5568" y="3072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Arc 148"/>
            <p:cNvSpPr>
              <a:spLocks/>
            </p:cNvSpPr>
            <p:nvPr/>
          </p:nvSpPr>
          <p:spPr bwMode="auto">
            <a:xfrm rot="5035652">
              <a:off x="5678" y="3058"/>
              <a:ext cx="68" cy="96"/>
            </a:xfrm>
            <a:custGeom>
              <a:avLst/>
              <a:gdLst>
                <a:gd name="T0" fmla="*/ 0 w 30418"/>
                <a:gd name="T1" fmla="*/ 0 h 43200"/>
                <a:gd name="T2" fmla="*/ 0 w 30418"/>
                <a:gd name="T3" fmla="*/ 0 h 43200"/>
                <a:gd name="T4" fmla="*/ 0 w 30418"/>
                <a:gd name="T5" fmla="*/ 0 h 43200"/>
                <a:gd name="T6" fmla="*/ 0 60000 65536"/>
                <a:gd name="T7" fmla="*/ 0 60000 65536"/>
                <a:gd name="T8" fmla="*/ 0 60000 65536"/>
                <a:gd name="T9" fmla="*/ 0 w 30418"/>
                <a:gd name="T10" fmla="*/ 0 h 43200"/>
                <a:gd name="T11" fmla="*/ 30418 w 30418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418" h="43200" fill="none" extrusionOk="0">
                  <a:moveTo>
                    <a:pt x="3359" y="701"/>
                  </a:moveTo>
                  <a:cubicBezTo>
                    <a:pt x="5141" y="235"/>
                    <a:pt x="6975" y="-1"/>
                    <a:pt x="8818" y="0"/>
                  </a:cubicBezTo>
                  <a:cubicBezTo>
                    <a:pt x="20747" y="0"/>
                    <a:pt x="30418" y="9670"/>
                    <a:pt x="30418" y="21600"/>
                  </a:cubicBezTo>
                  <a:cubicBezTo>
                    <a:pt x="30418" y="33529"/>
                    <a:pt x="20747" y="43200"/>
                    <a:pt x="8818" y="43200"/>
                  </a:cubicBezTo>
                  <a:cubicBezTo>
                    <a:pt x="5778" y="43200"/>
                    <a:pt x="2774" y="42558"/>
                    <a:pt x="-1" y="41318"/>
                  </a:cubicBezTo>
                </a:path>
                <a:path w="30418" h="43200" stroke="0" extrusionOk="0">
                  <a:moveTo>
                    <a:pt x="3359" y="701"/>
                  </a:moveTo>
                  <a:cubicBezTo>
                    <a:pt x="5141" y="235"/>
                    <a:pt x="6975" y="-1"/>
                    <a:pt x="8818" y="0"/>
                  </a:cubicBezTo>
                  <a:cubicBezTo>
                    <a:pt x="20747" y="0"/>
                    <a:pt x="30418" y="9670"/>
                    <a:pt x="30418" y="21600"/>
                  </a:cubicBezTo>
                  <a:cubicBezTo>
                    <a:pt x="30418" y="33529"/>
                    <a:pt x="20747" y="43200"/>
                    <a:pt x="8818" y="43200"/>
                  </a:cubicBezTo>
                  <a:cubicBezTo>
                    <a:pt x="5778" y="43200"/>
                    <a:pt x="2774" y="42558"/>
                    <a:pt x="-1" y="41318"/>
                  </a:cubicBezTo>
                  <a:lnTo>
                    <a:pt x="8818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" name="Line 149"/>
            <p:cNvSpPr>
              <a:spLocks noChangeShapeType="1"/>
            </p:cNvSpPr>
            <p:nvPr/>
          </p:nvSpPr>
          <p:spPr bwMode="auto">
            <a:xfrm>
              <a:off x="5760" y="2160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Line 150"/>
            <p:cNvSpPr>
              <a:spLocks noChangeShapeType="1"/>
            </p:cNvSpPr>
            <p:nvPr/>
          </p:nvSpPr>
          <p:spPr bwMode="auto">
            <a:xfrm>
              <a:off x="5760" y="3072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Text Box 151"/>
            <p:cNvSpPr txBox="1">
              <a:spLocks noChangeArrowheads="1"/>
            </p:cNvSpPr>
            <p:nvPr/>
          </p:nvSpPr>
          <p:spPr bwMode="auto">
            <a:xfrm rot="-5400000">
              <a:off x="3378" y="2046"/>
              <a:ext cx="790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>
                  <a:latin typeface="Arial" charset="0"/>
                </a:rPr>
                <a:t>BAND SELECTOR</a:t>
              </a:r>
            </a:p>
          </p:txBody>
        </p:sp>
        <p:sp>
          <p:nvSpPr>
            <p:cNvPr id="78" name="Text Box 152"/>
            <p:cNvSpPr txBox="1">
              <a:spLocks noChangeArrowheads="1"/>
            </p:cNvSpPr>
            <p:nvPr/>
          </p:nvSpPr>
          <p:spPr bwMode="auto">
            <a:xfrm rot="-5400000">
              <a:off x="3378" y="3006"/>
              <a:ext cx="790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>
                  <a:latin typeface="Arial" charset="0"/>
                </a:rPr>
                <a:t>BAND SELECTOR</a:t>
              </a:r>
            </a:p>
          </p:txBody>
        </p:sp>
        <p:sp>
          <p:nvSpPr>
            <p:cNvPr id="79" name="Line 153"/>
            <p:cNvSpPr>
              <a:spLocks noChangeShapeType="1"/>
            </p:cNvSpPr>
            <p:nvPr/>
          </p:nvSpPr>
          <p:spPr bwMode="auto">
            <a:xfrm>
              <a:off x="5468" y="2072"/>
              <a:ext cx="0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Text Box 154"/>
            <p:cNvSpPr txBox="1">
              <a:spLocks noChangeArrowheads="1"/>
            </p:cNvSpPr>
            <p:nvPr/>
          </p:nvSpPr>
          <p:spPr bwMode="auto">
            <a:xfrm>
              <a:off x="4032" y="2496"/>
              <a:ext cx="250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700">
                  <a:latin typeface="Arial" charset="0"/>
                </a:rPr>
                <a:t>14dB</a:t>
              </a:r>
            </a:p>
          </p:txBody>
        </p:sp>
        <p:sp>
          <p:nvSpPr>
            <p:cNvPr id="81" name="Text Box 155"/>
            <p:cNvSpPr txBox="1">
              <a:spLocks noChangeArrowheads="1"/>
            </p:cNvSpPr>
            <p:nvPr/>
          </p:nvSpPr>
          <p:spPr bwMode="auto">
            <a:xfrm>
              <a:off x="4368" y="2496"/>
              <a:ext cx="250" cy="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700">
                  <a:latin typeface="Arial" charset="0"/>
                </a:rPr>
                <a:t>30dB</a:t>
              </a:r>
            </a:p>
          </p:txBody>
        </p:sp>
        <p:sp>
          <p:nvSpPr>
            <p:cNvPr id="82" name="Text Box 156"/>
            <p:cNvSpPr txBox="1">
              <a:spLocks noChangeArrowheads="1"/>
            </p:cNvSpPr>
            <p:nvPr/>
          </p:nvSpPr>
          <p:spPr bwMode="auto">
            <a:xfrm>
              <a:off x="4032" y="1776"/>
              <a:ext cx="604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900">
                  <a:latin typeface="Arial" charset="0"/>
                </a:rPr>
                <a:t>SOLAR</a:t>
              </a:r>
            </a:p>
            <a:p>
              <a:r>
                <a:rPr lang="en-US" sz="900">
                  <a:latin typeface="Arial" charset="0"/>
                </a:rPr>
                <a:t>ATTENUATOR</a:t>
              </a:r>
            </a:p>
          </p:txBody>
        </p:sp>
        <p:sp>
          <p:nvSpPr>
            <p:cNvPr id="83" name="Text Box 157"/>
            <p:cNvSpPr txBox="1">
              <a:spLocks noChangeArrowheads="1"/>
            </p:cNvSpPr>
            <p:nvPr/>
          </p:nvSpPr>
          <p:spPr bwMode="auto">
            <a:xfrm>
              <a:off x="1452" y="2639"/>
              <a:ext cx="49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>
                  <a:latin typeface="Arial" charset="0"/>
                </a:rPr>
                <a:t>Switched</a:t>
              </a:r>
            </a:p>
            <a:p>
              <a:r>
                <a:rPr lang="en-US" sz="1000">
                  <a:latin typeface="Arial" charset="0"/>
                </a:rPr>
                <a:t>Filter Bank</a:t>
              </a:r>
            </a:p>
          </p:txBody>
        </p:sp>
        <p:sp>
          <p:nvSpPr>
            <p:cNvPr id="84" name="Text Box 158"/>
            <p:cNvSpPr txBox="1">
              <a:spLocks noChangeArrowheads="1"/>
            </p:cNvSpPr>
            <p:nvPr/>
          </p:nvSpPr>
          <p:spPr bwMode="auto">
            <a:xfrm>
              <a:off x="4656" y="3312"/>
              <a:ext cx="41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>
                  <a:latin typeface="Arial" charset="0"/>
                </a:rPr>
                <a:t>Channel</a:t>
              </a:r>
            </a:p>
            <a:p>
              <a:r>
                <a:rPr lang="en-US" sz="1000">
                  <a:latin typeface="Arial" charset="0"/>
                </a:rPr>
                <a:t>Swap</a:t>
              </a:r>
            </a:p>
          </p:txBody>
        </p:sp>
        <p:sp>
          <p:nvSpPr>
            <p:cNvPr id="85" name="Text Box 159"/>
            <p:cNvSpPr txBox="1">
              <a:spLocks noChangeArrowheads="1"/>
            </p:cNvSpPr>
            <p:nvPr/>
          </p:nvSpPr>
          <p:spPr bwMode="auto">
            <a:xfrm>
              <a:off x="1210" y="1986"/>
              <a:ext cx="20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rIns="0">
              <a:spAutoFit/>
            </a:bodyPr>
            <a:lstStyle/>
            <a:p>
              <a:r>
                <a:rPr lang="en-US" sz="800">
                  <a:latin typeface="Arial" charset="0"/>
                </a:rPr>
                <a:t>Temp</a:t>
              </a:r>
            </a:p>
            <a:p>
              <a:r>
                <a:rPr lang="en-US" sz="800">
                  <a:latin typeface="Arial" charset="0"/>
                </a:rPr>
                <a:t>Sensor</a:t>
              </a:r>
            </a:p>
          </p:txBody>
        </p:sp>
        <p:sp>
          <p:nvSpPr>
            <p:cNvPr id="86" name="Line 160"/>
            <p:cNvSpPr>
              <a:spLocks noChangeShapeType="1"/>
            </p:cNvSpPr>
            <p:nvPr/>
          </p:nvSpPr>
          <p:spPr bwMode="auto">
            <a:xfrm>
              <a:off x="3436" y="1757"/>
              <a:ext cx="21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Line 161"/>
            <p:cNvSpPr>
              <a:spLocks noChangeShapeType="1"/>
            </p:cNvSpPr>
            <p:nvPr/>
          </p:nvSpPr>
          <p:spPr bwMode="auto">
            <a:xfrm>
              <a:off x="3436" y="1878"/>
              <a:ext cx="21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Line 162"/>
            <p:cNvSpPr>
              <a:spLocks noChangeShapeType="1"/>
            </p:cNvSpPr>
            <p:nvPr/>
          </p:nvSpPr>
          <p:spPr bwMode="auto">
            <a:xfrm>
              <a:off x="3436" y="1999"/>
              <a:ext cx="21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Line 163"/>
            <p:cNvSpPr>
              <a:spLocks noChangeShapeType="1"/>
            </p:cNvSpPr>
            <p:nvPr/>
          </p:nvSpPr>
          <p:spPr bwMode="auto">
            <a:xfrm>
              <a:off x="3436" y="2120"/>
              <a:ext cx="21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Line 164"/>
            <p:cNvSpPr>
              <a:spLocks noChangeShapeType="1"/>
            </p:cNvSpPr>
            <p:nvPr/>
          </p:nvSpPr>
          <p:spPr bwMode="auto">
            <a:xfrm>
              <a:off x="3436" y="2241"/>
              <a:ext cx="21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Line 165"/>
            <p:cNvSpPr>
              <a:spLocks noChangeShapeType="1"/>
            </p:cNvSpPr>
            <p:nvPr/>
          </p:nvSpPr>
          <p:spPr bwMode="auto">
            <a:xfrm>
              <a:off x="3436" y="3099"/>
              <a:ext cx="21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Line 166"/>
            <p:cNvSpPr>
              <a:spLocks noChangeShapeType="1"/>
            </p:cNvSpPr>
            <p:nvPr/>
          </p:nvSpPr>
          <p:spPr bwMode="auto">
            <a:xfrm>
              <a:off x="3436" y="2857"/>
              <a:ext cx="21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Line 167"/>
            <p:cNvSpPr>
              <a:spLocks noChangeShapeType="1"/>
            </p:cNvSpPr>
            <p:nvPr/>
          </p:nvSpPr>
          <p:spPr bwMode="auto">
            <a:xfrm>
              <a:off x="3436" y="2736"/>
              <a:ext cx="21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Line 168"/>
            <p:cNvSpPr>
              <a:spLocks noChangeShapeType="1"/>
            </p:cNvSpPr>
            <p:nvPr/>
          </p:nvSpPr>
          <p:spPr bwMode="auto">
            <a:xfrm>
              <a:off x="3436" y="3219"/>
              <a:ext cx="21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Line 169"/>
            <p:cNvSpPr>
              <a:spLocks noChangeShapeType="1"/>
            </p:cNvSpPr>
            <p:nvPr/>
          </p:nvSpPr>
          <p:spPr bwMode="auto">
            <a:xfrm>
              <a:off x="3436" y="2978"/>
              <a:ext cx="21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Line 170"/>
            <p:cNvSpPr>
              <a:spLocks noChangeShapeType="1"/>
            </p:cNvSpPr>
            <p:nvPr/>
          </p:nvSpPr>
          <p:spPr bwMode="auto">
            <a:xfrm>
              <a:off x="3436" y="3329"/>
              <a:ext cx="21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" name="Line 171"/>
            <p:cNvSpPr>
              <a:spLocks noChangeShapeType="1"/>
            </p:cNvSpPr>
            <p:nvPr/>
          </p:nvSpPr>
          <p:spPr bwMode="auto">
            <a:xfrm>
              <a:off x="3291" y="3087"/>
              <a:ext cx="0" cy="2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lgDash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Line 172"/>
            <p:cNvSpPr>
              <a:spLocks noChangeShapeType="1"/>
            </p:cNvSpPr>
            <p:nvPr/>
          </p:nvSpPr>
          <p:spPr bwMode="auto">
            <a:xfrm flipH="1">
              <a:off x="3291" y="3329"/>
              <a:ext cx="14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9" name="Line 173"/>
            <p:cNvSpPr>
              <a:spLocks noChangeShapeType="1"/>
            </p:cNvSpPr>
            <p:nvPr/>
          </p:nvSpPr>
          <p:spPr bwMode="auto">
            <a:xfrm>
              <a:off x="2516" y="2362"/>
              <a:ext cx="9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0" name="Text Box 174"/>
            <p:cNvSpPr txBox="1">
              <a:spLocks noChangeArrowheads="1"/>
            </p:cNvSpPr>
            <p:nvPr/>
          </p:nvSpPr>
          <p:spPr bwMode="auto">
            <a:xfrm>
              <a:off x="2661" y="1515"/>
              <a:ext cx="33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rIns="0">
              <a:spAutoFit/>
            </a:bodyPr>
            <a:lstStyle/>
            <a:p>
              <a:r>
                <a:rPr lang="en-US" sz="800">
                  <a:latin typeface="Arial" charset="0"/>
                </a:rPr>
                <a:t>16 Control</a:t>
              </a:r>
            </a:p>
            <a:p>
              <a:r>
                <a:rPr lang="en-US" sz="800">
                  <a:latin typeface="Arial" charset="0"/>
                </a:rPr>
                <a:t>Channels</a:t>
              </a:r>
            </a:p>
          </p:txBody>
        </p:sp>
        <p:grpSp>
          <p:nvGrpSpPr>
            <p:cNvPr id="101" name="Group 175"/>
            <p:cNvGrpSpPr>
              <a:grpSpLocks/>
            </p:cNvGrpSpPr>
            <p:nvPr/>
          </p:nvGrpSpPr>
          <p:grpSpPr bwMode="auto">
            <a:xfrm>
              <a:off x="2565" y="2458"/>
              <a:ext cx="144" cy="288"/>
              <a:chOff x="3024" y="2160"/>
              <a:chExt cx="288" cy="672"/>
            </a:xfrm>
          </p:grpSpPr>
          <p:grpSp>
            <p:nvGrpSpPr>
              <p:cNvPr id="205" name="Group 176"/>
              <p:cNvGrpSpPr>
                <a:grpSpLocks/>
              </p:cNvGrpSpPr>
              <p:nvPr/>
            </p:nvGrpSpPr>
            <p:grpSpPr bwMode="auto">
              <a:xfrm>
                <a:off x="3168" y="2208"/>
                <a:ext cx="48" cy="528"/>
                <a:chOff x="2304" y="2304"/>
                <a:chExt cx="48" cy="528"/>
              </a:xfrm>
            </p:grpSpPr>
            <p:sp>
              <p:nvSpPr>
                <p:cNvPr id="211" name="Line 177"/>
                <p:cNvSpPr>
                  <a:spLocks noChangeShapeType="1"/>
                </p:cNvSpPr>
                <p:nvPr/>
              </p:nvSpPr>
              <p:spPr bwMode="auto">
                <a:xfrm>
                  <a:off x="2304" y="2352"/>
                  <a:ext cx="48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2" name="Line 178"/>
                <p:cNvSpPr>
                  <a:spLocks noChangeShapeType="1"/>
                </p:cNvSpPr>
                <p:nvPr/>
              </p:nvSpPr>
              <p:spPr bwMode="auto">
                <a:xfrm>
                  <a:off x="2304" y="2448"/>
                  <a:ext cx="48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3" name="Line 179"/>
                <p:cNvSpPr>
                  <a:spLocks noChangeShapeType="1"/>
                </p:cNvSpPr>
                <p:nvPr/>
              </p:nvSpPr>
              <p:spPr bwMode="auto">
                <a:xfrm>
                  <a:off x="2304" y="2544"/>
                  <a:ext cx="48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4" name="Line 180"/>
                <p:cNvSpPr>
                  <a:spLocks noChangeShapeType="1"/>
                </p:cNvSpPr>
                <p:nvPr/>
              </p:nvSpPr>
              <p:spPr bwMode="auto">
                <a:xfrm>
                  <a:off x="2304" y="2640"/>
                  <a:ext cx="48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5" name="Line 181"/>
                <p:cNvSpPr>
                  <a:spLocks noChangeShapeType="1"/>
                </p:cNvSpPr>
                <p:nvPr/>
              </p:nvSpPr>
              <p:spPr bwMode="auto">
                <a:xfrm flipH="1">
                  <a:off x="2304" y="2400"/>
                  <a:ext cx="48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6" name="Line 182"/>
                <p:cNvSpPr>
                  <a:spLocks noChangeShapeType="1"/>
                </p:cNvSpPr>
                <p:nvPr/>
              </p:nvSpPr>
              <p:spPr bwMode="auto">
                <a:xfrm flipH="1">
                  <a:off x="2304" y="2496"/>
                  <a:ext cx="48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7" name="Line 183"/>
                <p:cNvSpPr>
                  <a:spLocks noChangeShapeType="1"/>
                </p:cNvSpPr>
                <p:nvPr/>
              </p:nvSpPr>
              <p:spPr bwMode="auto">
                <a:xfrm flipH="1">
                  <a:off x="2304" y="2592"/>
                  <a:ext cx="48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8" name="Line 184"/>
                <p:cNvSpPr>
                  <a:spLocks noChangeShapeType="1"/>
                </p:cNvSpPr>
                <p:nvPr/>
              </p:nvSpPr>
              <p:spPr bwMode="auto">
                <a:xfrm flipH="1">
                  <a:off x="2304" y="2688"/>
                  <a:ext cx="48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9" name="Line 185"/>
                <p:cNvSpPr>
                  <a:spLocks noChangeShapeType="1"/>
                </p:cNvSpPr>
                <p:nvPr/>
              </p:nvSpPr>
              <p:spPr bwMode="auto">
                <a:xfrm>
                  <a:off x="2304" y="2736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0" name="Line 186"/>
                <p:cNvSpPr>
                  <a:spLocks noChangeShapeType="1"/>
                </p:cNvSpPr>
                <p:nvPr/>
              </p:nvSpPr>
              <p:spPr bwMode="auto">
                <a:xfrm>
                  <a:off x="2304" y="2304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06" name="Group 187"/>
              <p:cNvGrpSpPr>
                <a:grpSpLocks/>
              </p:cNvGrpSpPr>
              <p:nvPr/>
            </p:nvGrpSpPr>
            <p:grpSpPr bwMode="auto">
              <a:xfrm>
                <a:off x="3024" y="2736"/>
                <a:ext cx="288" cy="96"/>
                <a:chOff x="2160" y="2832"/>
                <a:chExt cx="288" cy="96"/>
              </a:xfrm>
            </p:grpSpPr>
            <p:sp>
              <p:nvSpPr>
                <p:cNvPr id="208" name="Line 188"/>
                <p:cNvSpPr>
                  <a:spLocks noChangeShapeType="1"/>
                </p:cNvSpPr>
                <p:nvPr/>
              </p:nvSpPr>
              <p:spPr bwMode="auto">
                <a:xfrm>
                  <a:off x="2160" y="2832"/>
                  <a:ext cx="28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9" name="Line 189"/>
                <p:cNvSpPr>
                  <a:spLocks noChangeShapeType="1"/>
                </p:cNvSpPr>
                <p:nvPr/>
              </p:nvSpPr>
              <p:spPr bwMode="auto">
                <a:xfrm>
                  <a:off x="2208" y="2880"/>
                  <a:ext cx="19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" name="Line 190"/>
                <p:cNvSpPr>
                  <a:spLocks noChangeShapeType="1"/>
                </p:cNvSpPr>
                <p:nvPr/>
              </p:nvSpPr>
              <p:spPr bwMode="auto">
                <a:xfrm>
                  <a:off x="2256" y="2928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07" name="Line 191"/>
              <p:cNvSpPr>
                <a:spLocks noChangeShapeType="1"/>
              </p:cNvSpPr>
              <p:nvPr/>
            </p:nvSpPr>
            <p:spPr bwMode="auto">
              <a:xfrm rot="10800000">
                <a:off x="3168" y="2160"/>
                <a:ext cx="0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oval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2" name="Arc 192"/>
            <p:cNvSpPr>
              <a:spLocks/>
            </p:cNvSpPr>
            <p:nvPr/>
          </p:nvSpPr>
          <p:spPr bwMode="auto">
            <a:xfrm rot="5400000">
              <a:off x="2424" y="2359"/>
              <a:ext cx="90" cy="96"/>
            </a:xfrm>
            <a:custGeom>
              <a:avLst/>
              <a:gdLst>
                <a:gd name="T0" fmla="*/ 0 w 20317"/>
                <a:gd name="T1" fmla="*/ 0 h 21600"/>
                <a:gd name="T2" fmla="*/ 0 w 20317"/>
                <a:gd name="T3" fmla="*/ 0 h 21600"/>
                <a:gd name="T4" fmla="*/ 0 w 20317"/>
                <a:gd name="T5" fmla="*/ 0 h 21600"/>
                <a:gd name="T6" fmla="*/ 0 60000 65536"/>
                <a:gd name="T7" fmla="*/ 0 60000 65536"/>
                <a:gd name="T8" fmla="*/ 0 60000 65536"/>
                <a:gd name="T9" fmla="*/ 0 w 20317"/>
                <a:gd name="T10" fmla="*/ 0 h 21600"/>
                <a:gd name="T11" fmla="*/ 20317 w 2031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317" h="21600" fill="none" extrusionOk="0">
                  <a:moveTo>
                    <a:pt x="-1" y="0"/>
                  </a:moveTo>
                  <a:cubicBezTo>
                    <a:pt x="9102" y="0"/>
                    <a:pt x="17227" y="5706"/>
                    <a:pt x="20317" y="14267"/>
                  </a:cubicBezTo>
                </a:path>
                <a:path w="20317" h="21600" stroke="0" extrusionOk="0">
                  <a:moveTo>
                    <a:pt x="-1" y="0"/>
                  </a:moveTo>
                  <a:cubicBezTo>
                    <a:pt x="9102" y="0"/>
                    <a:pt x="17227" y="5706"/>
                    <a:pt x="20317" y="14267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" name="Line 193"/>
            <p:cNvSpPr>
              <a:spLocks noChangeShapeType="1"/>
            </p:cNvSpPr>
            <p:nvPr/>
          </p:nvSpPr>
          <p:spPr bwMode="auto">
            <a:xfrm>
              <a:off x="2347" y="2362"/>
              <a:ext cx="16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Line 194"/>
            <p:cNvSpPr>
              <a:spLocks noChangeShapeType="1"/>
            </p:cNvSpPr>
            <p:nvPr/>
          </p:nvSpPr>
          <p:spPr bwMode="auto">
            <a:xfrm flipH="1" flipV="1">
              <a:off x="2589" y="2362"/>
              <a:ext cx="195" cy="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Rectangle 195"/>
            <p:cNvSpPr>
              <a:spLocks noChangeArrowheads="1"/>
            </p:cNvSpPr>
            <p:nvPr/>
          </p:nvSpPr>
          <p:spPr bwMode="auto">
            <a:xfrm>
              <a:off x="2395" y="2313"/>
              <a:ext cx="315" cy="48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IN"/>
            </a:p>
          </p:txBody>
        </p:sp>
        <p:sp>
          <p:nvSpPr>
            <p:cNvPr id="106" name="Text Box 196"/>
            <p:cNvSpPr txBox="1">
              <a:spLocks noChangeArrowheads="1"/>
            </p:cNvSpPr>
            <p:nvPr/>
          </p:nvSpPr>
          <p:spPr bwMode="auto">
            <a:xfrm>
              <a:off x="2274" y="2773"/>
              <a:ext cx="547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000">
                  <a:latin typeface="Arial" charset="0"/>
                </a:rPr>
                <a:t>RF ON/OFF</a:t>
              </a:r>
            </a:p>
          </p:txBody>
        </p:sp>
        <p:sp>
          <p:nvSpPr>
            <p:cNvPr id="107" name="AutoShape 197"/>
            <p:cNvSpPr>
              <a:spLocks noChangeArrowheads="1"/>
            </p:cNvSpPr>
            <p:nvPr/>
          </p:nvSpPr>
          <p:spPr bwMode="auto">
            <a:xfrm>
              <a:off x="2831" y="1636"/>
              <a:ext cx="218" cy="19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17694720 60000 65536"/>
                <a:gd name="T13" fmla="*/ 11796480 60000 65536"/>
                <a:gd name="T14" fmla="*/ 11796480 60000 65536"/>
                <a:gd name="T15" fmla="*/ 5898240 60000 65536"/>
                <a:gd name="T16" fmla="*/ 0 60000 65536"/>
                <a:gd name="T17" fmla="*/ 0 60000 65536"/>
                <a:gd name="T18" fmla="*/ 0 w 21600"/>
                <a:gd name="T19" fmla="*/ 17703 h 21600"/>
                <a:gd name="T20" fmla="*/ 16943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5429" y="0"/>
                  </a:moveTo>
                  <a:lnTo>
                    <a:pt x="9257" y="6873"/>
                  </a:lnTo>
                  <a:lnTo>
                    <a:pt x="13886" y="6873"/>
                  </a:lnTo>
                  <a:lnTo>
                    <a:pt x="13886" y="17674"/>
                  </a:lnTo>
                  <a:lnTo>
                    <a:pt x="0" y="17674"/>
                  </a:lnTo>
                  <a:lnTo>
                    <a:pt x="0" y="21600"/>
                  </a:lnTo>
                  <a:lnTo>
                    <a:pt x="16971" y="21600"/>
                  </a:lnTo>
                  <a:lnTo>
                    <a:pt x="16971" y="6873"/>
                  </a:lnTo>
                  <a:lnTo>
                    <a:pt x="21600" y="6873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8" name="Group 198"/>
            <p:cNvGrpSpPr>
              <a:grpSpLocks/>
            </p:cNvGrpSpPr>
            <p:nvPr/>
          </p:nvGrpSpPr>
          <p:grpSpPr bwMode="auto">
            <a:xfrm>
              <a:off x="387" y="1128"/>
              <a:ext cx="1064" cy="581"/>
              <a:chOff x="3315" y="2280"/>
              <a:chExt cx="1912" cy="846"/>
            </a:xfrm>
          </p:grpSpPr>
          <p:sp>
            <p:nvSpPr>
              <p:cNvPr id="131" name="Line 199"/>
              <p:cNvSpPr>
                <a:spLocks noChangeShapeType="1"/>
              </p:cNvSpPr>
              <p:nvPr/>
            </p:nvSpPr>
            <p:spPr bwMode="auto">
              <a:xfrm>
                <a:off x="3315" y="2596"/>
                <a:ext cx="33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oval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32" name="Group 200"/>
              <p:cNvGrpSpPr>
                <a:grpSpLocks/>
              </p:cNvGrpSpPr>
              <p:nvPr/>
            </p:nvGrpSpPr>
            <p:grpSpPr bwMode="auto">
              <a:xfrm flipV="1">
                <a:off x="3775" y="2500"/>
                <a:ext cx="266" cy="23"/>
                <a:chOff x="872" y="2402"/>
                <a:chExt cx="169" cy="0"/>
              </a:xfrm>
            </p:grpSpPr>
            <p:sp>
              <p:nvSpPr>
                <p:cNvPr id="203" name="Line 201"/>
                <p:cNvSpPr>
                  <a:spLocks noChangeShapeType="1"/>
                </p:cNvSpPr>
                <p:nvPr/>
              </p:nvSpPr>
              <p:spPr bwMode="auto">
                <a:xfrm flipH="1">
                  <a:off x="872" y="2402"/>
                  <a:ext cx="2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oval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4" name="Line 202"/>
                <p:cNvSpPr>
                  <a:spLocks noChangeShapeType="1"/>
                </p:cNvSpPr>
                <p:nvPr/>
              </p:nvSpPr>
              <p:spPr bwMode="auto">
                <a:xfrm>
                  <a:off x="896" y="2402"/>
                  <a:ext cx="14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oval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33" name="Line 203"/>
              <p:cNvSpPr>
                <a:spLocks noChangeShapeType="1"/>
              </p:cNvSpPr>
              <p:nvPr/>
            </p:nvSpPr>
            <p:spPr bwMode="auto">
              <a:xfrm>
                <a:off x="3775" y="2910"/>
                <a:ext cx="26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oval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" name="Line 204"/>
              <p:cNvSpPr>
                <a:spLocks noChangeShapeType="1"/>
              </p:cNvSpPr>
              <p:nvPr/>
            </p:nvSpPr>
            <p:spPr bwMode="auto">
              <a:xfrm>
                <a:off x="3315" y="2281"/>
                <a:ext cx="72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oval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35" name="Group 205"/>
              <p:cNvGrpSpPr>
                <a:grpSpLocks/>
              </p:cNvGrpSpPr>
              <p:nvPr/>
            </p:nvGrpSpPr>
            <p:grpSpPr bwMode="auto">
              <a:xfrm flipV="1">
                <a:off x="3775" y="2692"/>
                <a:ext cx="266" cy="24"/>
                <a:chOff x="872" y="2402"/>
                <a:chExt cx="169" cy="0"/>
              </a:xfrm>
            </p:grpSpPr>
            <p:sp>
              <p:nvSpPr>
                <p:cNvPr id="201" name="Line 206"/>
                <p:cNvSpPr>
                  <a:spLocks noChangeShapeType="1"/>
                </p:cNvSpPr>
                <p:nvPr/>
              </p:nvSpPr>
              <p:spPr bwMode="auto">
                <a:xfrm flipH="1">
                  <a:off x="872" y="2402"/>
                  <a:ext cx="2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oval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2" name="Line 207"/>
                <p:cNvSpPr>
                  <a:spLocks noChangeShapeType="1"/>
                </p:cNvSpPr>
                <p:nvPr/>
              </p:nvSpPr>
              <p:spPr bwMode="auto">
                <a:xfrm>
                  <a:off x="896" y="2402"/>
                  <a:ext cx="14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oval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36" name="Group 208"/>
              <p:cNvGrpSpPr>
                <a:grpSpLocks/>
              </p:cNvGrpSpPr>
              <p:nvPr/>
            </p:nvGrpSpPr>
            <p:grpSpPr bwMode="auto">
              <a:xfrm>
                <a:off x="3823" y="2620"/>
                <a:ext cx="168" cy="216"/>
                <a:chOff x="1824" y="2352"/>
                <a:chExt cx="288" cy="624"/>
              </a:xfrm>
            </p:grpSpPr>
            <p:grpSp>
              <p:nvGrpSpPr>
                <p:cNvPr id="186" name="Group 209"/>
                <p:cNvGrpSpPr>
                  <a:grpSpLocks/>
                </p:cNvGrpSpPr>
                <p:nvPr/>
              </p:nvGrpSpPr>
              <p:grpSpPr bwMode="auto">
                <a:xfrm>
                  <a:off x="1968" y="2352"/>
                  <a:ext cx="48" cy="528"/>
                  <a:chOff x="2304" y="2304"/>
                  <a:chExt cx="48" cy="528"/>
                </a:xfrm>
              </p:grpSpPr>
              <p:sp>
                <p:nvSpPr>
                  <p:cNvPr id="191" name="Line 210"/>
                  <p:cNvSpPr>
                    <a:spLocks noChangeShapeType="1"/>
                  </p:cNvSpPr>
                  <p:nvPr/>
                </p:nvSpPr>
                <p:spPr bwMode="auto">
                  <a:xfrm>
                    <a:off x="2304" y="2352"/>
                    <a:ext cx="48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2" name="Line 211"/>
                  <p:cNvSpPr>
                    <a:spLocks noChangeShapeType="1"/>
                  </p:cNvSpPr>
                  <p:nvPr/>
                </p:nvSpPr>
                <p:spPr bwMode="auto">
                  <a:xfrm>
                    <a:off x="2304" y="2448"/>
                    <a:ext cx="48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3" name="Line 212"/>
                  <p:cNvSpPr>
                    <a:spLocks noChangeShapeType="1"/>
                  </p:cNvSpPr>
                  <p:nvPr/>
                </p:nvSpPr>
                <p:spPr bwMode="auto">
                  <a:xfrm>
                    <a:off x="2304" y="2544"/>
                    <a:ext cx="48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4" name="Line 213"/>
                  <p:cNvSpPr>
                    <a:spLocks noChangeShapeType="1"/>
                  </p:cNvSpPr>
                  <p:nvPr/>
                </p:nvSpPr>
                <p:spPr bwMode="auto">
                  <a:xfrm>
                    <a:off x="2304" y="2640"/>
                    <a:ext cx="48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5" name="Line 21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04" y="2400"/>
                    <a:ext cx="48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6" name="Line 21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04" y="2496"/>
                    <a:ext cx="48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7" name="Line 21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04" y="2592"/>
                    <a:ext cx="48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8" name="Line 21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04" y="2688"/>
                    <a:ext cx="48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9" name="Line 218"/>
                  <p:cNvSpPr>
                    <a:spLocks noChangeShapeType="1"/>
                  </p:cNvSpPr>
                  <p:nvPr/>
                </p:nvSpPr>
                <p:spPr bwMode="auto">
                  <a:xfrm>
                    <a:off x="2304" y="2736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0" name="Line 219"/>
                  <p:cNvSpPr>
                    <a:spLocks noChangeShapeType="1"/>
                  </p:cNvSpPr>
                  <p:nvPr/>
                </p:nvSpPr>
                <p:spPr bwMode="auto">
                  <a:xfrm>
                    <a:off x="2304" y="2304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87" name="Group 220"/>
                <p:cNvGrpSpPr>
                  <a:grpSpLocks/>
                </p:cNvGrpSpPr>
                <p:nvPr/>
              </p:nvGrpSpPr>
              <p:grpSpPr bwMode="auto">
                <a:xfrm>
                  <a:off x="1824" y="2880"/>
                  <a:ext cx="288" cy="96"/>
                  <a:chOff x="2160" y="2832"/>
                  <a:chExt cx="288" cy="96"/>
                </a:xfrm>
              </p:grpSpPr>
              <p:sp>
                <p:nvSpPr>
                  <p:cNvPr id="188" name="Line 221"/>
                  <p:cNvSpPr>
                    <a:spLocks noChangeShapeType="1"/>
                  </p:cNvSpPr>
                  <p:nvPr/>
                </p:nvSpPr>
                <p:spPr bwMode="auto">
                  <a:xfrm>
                    <a:off x="2160" y="2832"/>
                    <a:ext cx="28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9" name="Line 222"/>
                  <p:cNvSpPr>
                    <a:spLocks noChangeShapeType="1"/>
                  </p:cNvSpPr>
                  <p:nvPr/>
                </p:nvSpPr>
                <p:spPr bwMode="auto">
                  <a:xfrm>
                    <a:off x="2208" y="2880"/>
                    <a:ext cx="192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90" name="Line 223"/>
                  <p:cNvSpPr>
                    <a:spLocks noChangeShapeType="1"/>
                  </p:cNvSpPr>
                  <p:nvPr/>
                </p:nvSpPr>
                <p:spPr bwMode="auto">
                  <a:xfrm>
                    <a:off x="2256" y="2928"/>
                    <a:ext cx="96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37" name="Line 224"/>
              <p:cNvSpPr>
                <a:spLocks noChangeShapeType="1"/>
              </p:cNvSpPr>
              <p:nvPr/>
            </p:nvSpPr>
            <p:spPr bwMode="auto">
              <a:xfrm flipH="1" flipV="1">
                <a:off x="4210" y="2596"/>
                <a:ext cx="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oval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" name="Line 225"/>
              <p:cNvSpPr>
                <a:spLocks noChangeShapeType="1"/>
              </p:cNvSpPr>
              <p:nvPr/>
            </p:nvSpPr>
            <p:spPr bwMode="auto">
              <a:xfrm flipV="1">
                <a:off x="4210" y="2596"/>
                <a:ext cx="21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oval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" name="Line 226"/>
              <p:cNvSpPr>
                <a:spLocks noChangeShapeType="1"/>
              </p:cNvSpPr>
              <p:nvPr/>
            </p:nvSpPr>
            <p:spPr bwMode="auto">
              <a:xfrm flipV="1">
                <a:off x="3654" y="2499"/>
                <a:ext cx="97" cy="9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" name="Line 227"/>
              <p:cNvSpPr>
                <a:spLocks noChangeShapeType="1"/>
              </p:cNvSpPr>
              <p:nvPr/>
            </p:nvSpPr>
            <p:spPr bwMode="auto">
              <a:xfrm flipV="1">
                <a:off x="4428" y="2499"/>
                <a:ext cx="97" cy="9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" name="Line 228"/>
              <p:cNvSpPr>
                <a:spLocks noChangeShapeType="1"/>
              </p:cNvSpPr>
              <p:nvPr/>
            </p:nvSpPr>
            <p:spPr bwMode="auto">
              <a:xfrm flipH="1" flipV="1">
                <a:off x="4059" y="2499"/>
                <a:ext cx="151" cy="9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42" name="Group 229"/>
              <p:cNvGrpSpPr>
                <a:grpSpLocks/>
              </p:cNvGrpSpPr>
              <p:nvPr/>
            </p:nvGrpSpPr>
            <p:grpSpPr bwMode="auto">
              <a:xfrm flipV="1">
                <a:off x="4549" y="2499"/>
                <a:ext cx="266" cy="23"/>
                <a:chOff x="872" y="2402"/>
                <a:chExt cx="169" cy="0"/>
              </a:xfrm>
            </p:grpSpPr>
            <p:sp>
              <p:nvSpPr>
                <p:cNvPr id="184" name="Line 230"/>
                <p:cNvSpPr>
                  <a:spLocks noChangeShapeType="1"/>
                </p:cNvSpPr>
                <p:nvPr/>
              </p:nvSpPr>
              <p:spPr bwMode="auto">
                <a:xfrm flipH="1">
                  <a:off x="872" y="2402"/>
                  <a:ext cx="2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oval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85" name="Line 231"/>
                <p:cNvSpPr>
                  <a:spLocks noChangeShapeType="1"/>
                </p:cNvSpPr>
                <p:nvPr/>
              </p:nvSpPr>
              <p:spPr bwMode="auto">
                <a:xfrm>
                  <a:off x="896" y="2402"/>
                  <a:ext cx="14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oval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3" name="Group 232"/>
              <p:cNvGrpSpPr>
                <a:grpSpLocks/>
              </p:cNvGrpSpPr>
              <p:nvPr/>
            </p:nvGrpSpPr>
            <p:grpSpPr bwMode="auto">
              <a:xfrm>
                <a:off x="4598" y="2620"/>
                <a:ext cx="168" cy="216"/>
                <a:chOff x="1824" y="2352"/>
                <a:chExt cx="288" cy="624"/>
              </a:xfrm>
            </p:grpSpPr>
            <p:grpSp>
              <p:nvGrpSpPr>
                <p:cNvPr id="169" name="Group 233"/>
                <p:cNvGrpSpPr>
                  <a:grpSpLocks/>
                </p:cNvGrpSpPr>
                <p:nvPr/>
              </p:nvGrpSpPr>
              <p:grpSpPr bwMode="auto">
                <a:xfrm>
                  <a:off x="1968" y="2352"/>
                  <a:ext cx="48" cy="528"/>
                  <a:chOff x="2304" y="2304"/>
                  <a:chExt cx="48" cy="528"/>
                </a:xfrm>
              </p:grpSpPr>
              <p:sp>
                <p:nvSpPr>
                  <p:cNvPr id="174" name="Line 234"/>
                  <p:cNvSpPr>
                    <a:spLocks noChangeShapeType="1"/>
                  </p:cNvSpPr>
                  <p:nvPr/>
                </p:nvSpPr>
                <p:spPr bwMode="auto">
                  <a:xfrm>
                    <a:off x="2304" y="2352"/>
                    <a:ext cx="48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5" name="Line 235"/>
                  <p:cNvSpPr>
                    <a:spLocks noChangeShapeType="1"/>
                  </p:cNvSpPr>
                  <p:nvPr/>
                </p:nvSpPr>
                <p:spPr bwMode="auto">
                  <a:xfrm>
                    <a:off x="2304" y="2448"/>
                    <a:ext cx="48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6" name="Line 236"/>
                  <p:cNvSpPr>
                    <a:spLocks noChangeShapeType="1"/>
                  </p:cNvSpPr>
                  <p:nvPr/>
                </p:nvSpPr>
                <p:spPr bwMode="auto">
                  <a:xfrm>
                    <a:off x="2304" y="2544"/>
                    <a:ext cx="48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7" name="Line 237"/>
                  <p:cNvSpPr>
                    <a:spLocks noChangeShapeType="1"/>
                  </p:cNvSpPr>
                  <p:nvPr/>
                </p:nvSpPr>
                <p:spPr bwMode="auto">
                  <a:xfrm>
                    <a:off x="2304" y="2640"/>
                    <a:ext cx="48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8" name="Line 23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04" y="2400"/>
                    <a:ext cx="48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9" name="Line 23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04" y="2496"/>
                    <a:ext cx="48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0" name="Line 24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04" y="2592"/>
                    <a:ext cx="48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1" name="Line 24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04" y="2688"/>
                    <a:ext cx="48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2" name="Line 242"/>
                  <p:cNvSpPr>
                    <a:spLocks noChangeShapeType="1"/>
                  </p:cNvSpPr>
                  <p:nvPr/>
                </p:nvSpPr>
                <p:spPr bwMode="auto">
                  <a:xfrm>
                    <a:off x="2304" y="2736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3" name="Line 243"/>
                  <p:cNvSpPr>
                    <a:spLocks noChangeShapeType="1"/>
                  </p:cNvSpPr>
                  <p:nvPr/>
                </p:nvSpPr>
                <p:spPr bwMode="auto">
                  <a:xfrm>
                    <a:off x="2304" y="2304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70" name="Group 244"/>
                <p:cNvGrpSpPr>
                  <a:grpSpLocks/>
                </p:cNvGrpSpPr>
                <p:nvPr/>
              </p:nvGrpSpPr>
              <p:grpSpPr bwMode="auto">
                <a:xfrm>
                  <a:off x="1824" y="2880"/>
                  <a:ext cx="288" cy="96"/>
                  <a:chOff x="2160" y="2832"/>
                  <a:chExt cx="288" cy="96"/>
                </a:xfrm>
              </p:grpSpPr>
              <p:sp>
                <p:nvSpPr>
                  <p:cNvPr id="171" name="Line 245"/>
                  <p:cNvSpPr>
                    <a:spLocks noChangeShapeType="1"/>
                  </p:cNvSpPr>
                  <p:nvPr/>
                </p:nvSpPr>
                <p:spPr bwMode="auto">
                  <a:xfrm>
                    <a:off x="2160" y="2832"/>
                    <a:ext cx="28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2" name="Line 246"/>
                  <p:cNvSpPr>
                    <a:spLocks noChangeShapeType="1"/>
                  </p:cNvSpPr>
                  <p:nvPr/>
                </p:nvSpPr>
                <p:spPr bwMode="auto">
                  <a:xfrm>
                    <a:off x="2208" y="2880"/>
                    <a:ext cx="192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3" name="Line 247"/>
                  <p:cNvSpPr>
                    <a:spLocks noChangeShapeType="1"/>
                  </p:cNvSpPr>
                  <p:nvPr/>
                </p:nvSpPr>
                <p:spPr bwMode="auto">
                  <a:xfrm>
                    <a:off x="2256" y="2928"/>
                    <a:ext cx="96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44" name="Line 248"/>
              <p:cNvSpPr>
                <a:spLocks noChangeShapeType="1"/>
              </p:cNvSpPr>
              <p:nvPr/>
            </p:nvSpPr>
            <p:spPr bwMode="auto">
              <a:xfrm flipH="1" flipV="1">
                <a:off x="4833" y="2498"/>
                <a:ext cx="96" cy="9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5" name="Line 249"/>
              <p:cNvSpPr>
                <a:spLocks noChangeShapeType="1"/>
              </p:cNvSpPr>
              <p:nvPr/>
            </p:nvSpPr>
            <p:spPr bwMode="auto">
              <a:xfrm flipH="1" flipV="1">
                <a:off x="4936" y="2596"/>
                <a:ext cx="29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oval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46" name="Group 250"/>
              <p:cNvGrpSpPr>
                <a:grpSpLocks/>
              </p:cNvGrpSpPr>
              <p:nvPr/>
            </p:nvGrpSpPr>
            <p:grpSpPr bwMode="auto">
              <a:xfrm>
                <a:off x="3702" y="2910"/>
                <a:ext cx="168" cy="216"/>
                <a:chOff x="1824" y="2352"/>
                <a:chExt cx="288" cy="624"/>
              </a:xfrm>
            </p:grpSpPr>
            <p:grpSp>
              <p:nvGrpSpPr>
                <p:cNvPr id="154" name="Group 251"/>
                <p:cNvGrpSpPr>
                  <a:grpSpLocks/>
                </p:cNvGrpSpPr>
                <p:nvPr/>
              </p:nvGrpSpPr>
              <p:grpSpPr bwMode="auto">
                <a:xfrm>
                  <a:off x="1968" y="2352"/>
                  <a:ext cx="48" cy="528"/>
                  <a:chOff x="2304" y="2304"/>
                  <a:chExt cx="48" cy="528"/>
                </a:xfrm>
              </p:grpSpPr>
              <p:sp>
                <p:nvSpPr>
                  <p:cNvPr id="159" name="Line 252"/>
                  <p:cNvSpPr>
                    <a:spLocks noChangeShapeType="1"/>
                  </p:cNvSpPr>
                  <p:nvPr/>
                </p:nvSpPr>
                <p:spPr bwMode="auto">
                  <a:xfrm>
                    <a:off x="2304" y="2352"/>
                    <a:ext cx="48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0" name="Line 253"/>
                  <p:cNvSpPr>
                    <a:spLocks noChangeShapeType="1"/>
                  </p:cNvSpPr>
                  <p:nvPr/>
                </p:nvSpPr>
                <p:spPr bwMode="auto">
                  <a:xfrm>
                    <a:off x="2304" y="2448"/>
                    <a:ext cx="48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1" name="Line 254"/>
                  <p:cNvSpPr>
                    <a:spLocks noChangeShapeType="1"/>
                  </p:cNvSpPr>
                  <p:nvPr/>
                </p:nvSpPr>
                <p:spPr bwMode="auto">
                  <a:xfrm>
                    <a:off x="2304" y="2544"/>
                    <a:ext cx="48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2" name="Line 255"/>
                  <p:cNvSpPr>
                    <a:spLocks noChangeShapeType="1"/>
                  </p:cNvSpPr>
                  <p:nvPr/>
                </p:nvSpPr>
                <p:spPr bwMode="auto">
                  <a:xfrm>
                    <a:off x="2304" y="2640"/>
                    <a:ext cx="48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3" name="Line 25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04" y="2400"/>
                    <a:ext cx="48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4" name="Line 25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04" y="2496"/>
                    <a:ext cx="48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" name="Line 25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04" y="2592"/>
                    <a:ext cx="48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6" name="Line 25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04" y="2688"/>
                    <a:ext cx="48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7" name="Line 260"/>
                  <p:cNvSpPr>
                    <a:spLocks noChangeShapeType="1"/>
                  </p:cNvSpPr>
                  <p:nvPr/>
                </p:nvSpPr>
                <p:spPr bwMode="auto">
                  <a:xfrm>
                    <a:off x="2304" y="2736"/>
                    <a:ext cx="0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8" name="Line 261"/>
                  <p:cNvSpPr>
                    <a:spLocks noChangeShapeType="1"/>
                  </p:cNvSpPr>
                  <p:nvPr/>
                </p:nvSpPr>
                <p:spPr bwMode="auto">
                  <a:xfrm>
                    <a:off x="2304" y="2304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55" name="Group 262"/>
                <p:cNvGrpSpPr>
                  <a:grpSpLocks/>
                </p:cNvGrpSpPr>
                <p:nvPr/>
              </p:nvGrpSpPr>
              <p:grpSpPr bwMode="auto">
                <a:xfrm>
                  <a:off x="1824" y="2880"/>
                  <a:ext cx="288" cy="96"/>
                  <a:chOff x="2160" y="2832"/>
                  <a:chExt cx="288" cy="96"/>
                </a:xfrm>
              </p:grpSpPr>
              <p:sp>
                <p:nvSpPr>
                  <p:cNvPr id="156" name="Line 263"/>
                  <p:cNvSpPr>
                    <a:spLocks noChangeShapeType="1"/>
                  </p:cNvSpPr>
                  <p:nvPr/>
                </p:nvSpPr>
                <p:spPr bwMode="auto">
                  <a:xfrm>
                    <a:off x="2160" y="2832"/>
                    <a:ext cx="28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7" name="Line 264"/>
                  <p:cNvSpPr>
                    <a:spLocks noChangeShapeType="1"/>
                  </p:cNvSpPr>
                  <p:nvPr/>
                </p:nvSpPr>
                <p:spPr bwMode="auto">
                  <a:xfrm>
                    <a:off x="2208" y="2880"/>
                    <a:ext cx="192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8" name="Line 265"/>
                  <p:cNvSpPr>
                    <a:spLocks noChangeShapeType="1"/>
                  </p:cNvSpPr>
                  <p:nvPr/>
                </p:nvSpPr>
                <p:spPr bwMode="auto">
                  <a:xfrm>
                    <a:off x="2256" y="2928"/>
                    <a:ext cx="96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47" name="Arc 266"/>
              <p:cNvSpPr>
                <a:spLocks/>
              </p:cNvSpPr>
              <p:nvPr/>
            </p:nvSpPr>
            <p:spPr bwMode="auto">
              <a:xfrm>
                <a:off x="3606" y="2499"/>
                <a:ext cx="144" cy="224"/>
              </a:xfrm>
              <a:custGeom>
                <a:avLst/>
                <a:gdLst>
                  <a:gd name="T0" fmla="*/ 0 w 21600"/>
                  <a:gd name="T1" fmla="*/ 0 h 33662"/>
                  <a:gd name="T2" fmla="*/ 0 w 21600"/>
                  <a:gd name="T3" fmla="*/ 0 h 33662"/>
                  <a:gd name="T4" fmla="*/ 0 w 21600"/>
                  <a:gd name="T5" fmla="*/ 0 h 3366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3662"/>
                  <a:gd name="T11" fmla="*/ 21600 w 21600"/>
                  <a:gd name="T12" fmla="*/ 33662 h 3366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3662" fill="none" extrusionOk="0">
                    <a:moveTo>
                      <a:pt x="13209" y="-1"/>
                    </a:moveTo>
                    <a:cubicBezTo>
                      <a:pt x="18501" y="4090"/>
                      <a:pt x="21600" y="10401"/>
                      <a:pt x="21600" y="17090"/>
                    </a:cubicBezTo>
                    <a:cubicBezTo>
                      <a:pt x="21600" y="23488"/>
                      <a:pt x="18763" y="29557"/>
                      <a:pt x="13853" y="33661"/>
                    </a:cubicBezTo>
                  </a:path>
                  <a:path w="21600" h="33662" stroke="0" extrusionOk="0">
                    <a:moveTo>
                      <a:pt x="13209" y="-1"/>
                    </a:moveTo>
                    <a:cubicBezTo>
                      <a:pt x="18501" y="4090"/>
                      <a:pt x="21600" y="10401"/>
                      <a:pt x="21600" y="17090"/>
                    </a:cubicBezTo>
                    <a:cubicBezTo>
                      <a:pt x="21600" y="23488"/>
                      <a:pt x="18763" y="29557"/>
                      <a:pt x="13853" y="33661"/>
                    </a:cubicBezTo>
                    <a:lnTo>
                      <a:pt x="0" y="1709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48" name="Group 267"/>
              <p:cNvGrpSpPr>
                <a:grpSpLocks/>
              </p:cNvGrpSpPr>
              <p:nvPr/>
            </p:nvGrpSpPr>
            <p:grpSpPr bwMode="auto">
              <a:xfrm flipV="1">
                <a:off x="4549" y="2692"/>
                <a:ext cx="266" cy="23"/>
                <a:chOff x="872" y="2402"/>
                <a:chExt cx="169" cy="0"/>
              </a:xfrm>
            </p:grpSpPr>
            <p:sp>
              <p:nvSpPr>
                <p:cNvPr id="152" name="Line 268"/>
                <p:cNvSpPr>
                  <a:spLocks noChangeShapeType="1"/>
                </p:cNvSpPr>
                <p:nvPr/>
              </p:nvSpPr>
              <p:spPr bwMode="auto">
                <a:xfrm flipH="1">
                  <a:off x="872" y="2402"/>
                  <a:ext cx="2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oval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3" name="Line 269"/>
                <p:cNvSpPr>
                  <a:spLocks noChangeShapeType="1"/>
                </p:cNvSpPr>
                <p:nvPr/>
              </p:nvSpPr>
              <p:spPr bwMode="auto">
                <a:xfrm>
                  <a:off x="896" y="2402"/>
                  <a:ext cx="14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oval" w="sm" len="sm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49" name="Arc 270"/>
              <p:cNvSpPr>
                <a:spLocks/>
              </p:cNvSpPr>
              <p:nvPr/>
            </p:nvSpPr>
            <p:spPr bwMode="auto">
              <a:xfrm>
                <a:off x="4380" y="2499"/>
                <a:ext cx="144" cy="224"/>
              </a:xfrm>
              <a:custGeom>
                <a:avLst/>
                <a:gdLst>
                  <a:gd name="T0" fmla="*/ 0 w 21600"/>
                  <a:gd name="T1" fmla="*/ 0 h 33662"/>
                  <a:gd name="T2" fmla="*/ 0 w 21600"/>
                  <a:gd name="T3" fmla="*/ 0 h 33662"/>
                  <a:gd name="T4" fmla="*/ 0 w 21600"/>
                  <a:gd name="T5" fmla="*/ 0 h 3366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3662"/>
                  <a:gd name="T11" fmla="*/ 21600 w 21600"/>
                  <a:gd name="T12" fmla="*/ 33662 h 3366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3662" fill="none" extrusionOk="0">
                    <a:moveTo>
                      <a:pt x="13209" y="-1"/>
                    </a:moveTo>
                    <a:cubicBezTo>
                      <a:pt x="18501" y="4090"/>
                      <a:pt x="21600" y="10401"/>
                      <a:pt x="21600" y="17090"/>
                    </a:cubicBezTo>
                    <a:cubicBezTo>
                      <a:pt x="21600" y="23488"/>
                      <a:pt x="18763" y="29557"/>
                      <a:pt x="13853" y="33661"/>
                    </a:cubicBezTo>
                  </a:path>
                  <a:path w="21600" h="33662" stroke="0" extrusionOk="0">
                    <a:moveTo>
                      <a:pt x="13209" y="-1"/>
                    </a:moveTo>
                    <a:cubicBezTo>
                      <a:pt x="18501" y="4090"/>
                      <a:pt x="21600" y="10401"/>
                      <a:pt x="21600" y="17090"/>
                    </a:cubicBezTo>
                    <a:cubicBezTo>
                      <a:pt x="21600" y="23488"/>
                      <a:pt x="18763" y="29557"/>
                      <a:pt x="13853" y="33661"/>
                    </a:cubicBezTo>
                    <a:lnTo>
                      <a:pt x="0" y="1709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0" name="Arc 271"/>
              <p:cNvSpPr>
                <a:spLocks/>
              </p:cNvSpPr>
              <p:nvPr/>
            </p:nvSpPr>
            <p:spPr bwMode="auto">
              <a:xfrm rot="10676171">
                <a:off x="4838" y="2489"/>
                <a:ext cx="144" cy="223"/>
              </a:xfrm>
              <a:custGeom>
                <a:avLst/>
                <a:gdLst>
                  <a:gd name="T0" fmla="*/ 0 w 21600"/>
                  <a:gd name="T1" fmla="*/ 0 h 33483"/>
                  <a:gd name="T2" fmla="*/ 0 w 21600"/>
                  <a:gd name="T3" fmla="*/ 0 h 33483"/>
                  <a:gd name="T4" fmla="*/ 0 w 21600"/>
                  <a:gd name="T5" fmla="*/ 0 h 33483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3483"/>
                  <a:gd name="T11" fmla="*/ 21600 w 21600"/>
                  <a:gd name="T12" fmla="*/ 33483 h 3348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3483" fill="none" extrusionOk="0">
                    <a:moveTo>
                      <a:pt x="15004" y="0"/>
                    </a:moveTo>
                    <a:cubicBezTo>
                      <a:pt x="19219" y="4070"/>
                      <a:pt x="21600" y="9678"/>
                      <a:pt x="21600" y="15538"/>
                    </a:cubicBezTo>
                    <a:cubicBezTo>
                      <a:pt x="21600" y="22742"/>
                      <a:pt x="18007" y="29473"/>
                      <a:pt x="12022" y="33483"/>
                    </a:cubicBezTo>
                  </a:path>
                  <a:path w="21600" h="33483" stroke="0" extrusionOk="0">
                    <a:moveTo>
                      <a:pt x="15004" y="0"/>
                    </a:moveTo>
                    <a:cubicBezTo>
                      <a:pt x="19219" y="4070"/>
                      <a:pt x="21600" y="9678"/>
                      <a:pt x="21600" y="15538"/>
                    </a:cubicBezTo>
                    <a:cubicBezTo>
                      <a:pt x="21600" y="22742"/>
                      <a:pt x="18007" y="29473"/>
                      <a:pt x="12022" y="33483"/>
                    </a:cubicBezTo>
                    <a:lnTo>
                      <a:pt x="0" y="15538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1" name="Arc 272"/>
              <p:cNvSpPr>
                <a:spLocks/>
              </p:cNvSpPr>
              <p:nvPr/>
            </p:nvSpPr>
            <p:spPr bwMode="auto">
              <a:xfrm rot="10676171">
                <a:off x="4089" y="2280"/>
                <a:ext cx="144" cy="629"/>
              </a:xfrm>
              <a:custGeom>
                <a:avLst/>
                <a:gdLst>
                  <a:gd name="T0" fmla="*/ 0 w 21600"/>
                  <a:gd name="T1" fmla="*/ 0 h 33483"/>
                  <a:gd name="T2" fmla="*/ 0 w 21600"/>
                  <a:gd name="T3" fmla="*/ 0 h 33483"/>
                  <a:gd name="T4" fmla="*/ 0 w 21600"/>
                  <a:gd name="T5" fmla="*/ 0 h 33483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3483"/>
                  <a:gd name="T11" fmla="*/ 21600 w 21600"/>
                  <a:gd name="T12" fmla="*/ 33483 h 3348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3483" fill="none" extrusionOk="0">
                    <a:moveTo>
                      <a:pt x="15004" y="0"/>
                    </a:moveTo>
                    <a:cubicBezTo>
                      <a:pt x="19219" y="4070"/>
                      <a:pt x="21600" y="9678"/>
                      <a:pt x="21600" y="15538"/>
                    </a:cubicBezTo>
                    <a:cubicBezTo>
                      <a:pt x="21600" y="22742"/>
                      <a:pt x="18007" y="29473"/>
                      <a:pt x="12022" y="33483"/>
                    </a:cubicBezTo>
                  </a:path>
                  <a:path w="21600" h="33483" stroke="0" extrusionOk="0">
                    <a:moveTo>
                      <a:pt x="15004" y="0"/>
                    </a:moveTo>
                    <a:cubicBezTo>
                      <a:pt x="19219" y="4070"/>
                      <a:pt x="21600" y="9678"/>
                      <a:pt x="21600" y="15538"/>
                    </a:cubicBezTo>
                    <a:cubicBezTo>
                      <a:pt x="21600" y="22742"/>
                      <a:pt x="18007" y="29473"/>
                      <a:pt x="12022" y="33483"/>
                    </a:cubicBezTo>
                    <a:lnTo>
                      <a:pt x="0" y="15538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sysDot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9" name="Text Box 273"/>
            <p:cNvSpPr txBox="1">
              <a:spLocks noChangeArrowheads="1"/>
            </p:cNvSpPr>
            <p:nvPr/>
          </p:nvSpPr>
          <p:spPr bwMode="auto">
            <a:xfrm>
              <a:off x="339" y="1346"/>
              <a:ext cx="28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800">
                  <a:latin typeface="Arial" charset="0"/>
                </a:rPr>
                <a:t>Noise</a:t>
              </a:r>
            </a:p>
            <a:p>
              <a:r>
                <a:rPr lang="en-US" sz="800">
                  <a:latin typeface="Arial" charset="0"/>
                </a:rPr>
                <a:t>Gen</a:t>
              </a:r>
            </a:p>
          </p:txBody>
        </p:sp>
        <p:sp>
          <p:nvSpPr>
            <p:cNvPr id="110" name="Text Box 274"/>
            <p:cNvSpPr txBox="1">
              <a:spLocks noChangeArrowheads="1"/>
            </p:cNvSpPr>
            <p:nvPr/>
          </p:nvSpPr>
          <p:spPr bwMode="auto">
            <a:xfrm>
              <a:off x="315" y="1128"/>
              <a:ext cx="336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>
                  <a:latin typeface="Arial" charset="0"/>
                </a:rPr>
                <a:t>CW Cal</a:t>
              </a:r>
            </a:p>
          </p:txBody>
        </p:sp>
        <p:sp>
          <p:nvSpPr>
            <p:cNvPr id="111" name="Line 275"/>
            <p:cNvSpPr>
              <a:spLocks noChangeShapeType="1"/>
            </p:cNvSpPr>
            <p:nvPr/>
          </p:nvSpPr>
          <p:spPr bwMode="auto">
            <a:xfrm>
              <a:off x="1452" y="1346"/>
              <a:ext cx="0" cy="3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" name="Line 276"/>
            <p:cNvSpPr>
              <a:spLocks noChangeShapeType="1"/>
            </p:cNvSpPr>
            <p:nvPr/>
          </p:nvSpPr>
          <p:spPr bwMode="auto">
            <a:xfrm>
              <a:off x="968" y="1733"/>
              <a:ext cx="4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3" name="Line 277"/>
            <p:cNvSpPr>
              <a:spLocks noChangeShapeType="1"/>
            </p:cNvSpPr>
            <p:nvPr/>
          </p:nvSpPr>
          <p:spPr bwMode="auto">
            <a:xfrm>
              <a:off x="2565" y="2362"/>
              <a:ext cx="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oval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4" name="Line 278"/>
            <p:cNvSpPr>
              <a:spLocks noChangeShapeType="1"/>
            </p:cNvSpPr>
            <p:nvPr/>
          </p:nvSpPr>
          <p:spPr bwMode="auto">
            <a:xfrm flipH="1">
              <a:off x="2516" y="2362"/>
              <a:ext cx="24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oval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5" name="Line 279"/>
            <p:cNvSpPr>
              <a:spLocks noChangeShapeType="1"/>
            </p:cNvSpPr>
            <p:nvPr/>
          </p:nvSpPr>
          <p:spPr bwMode="auto">
            <a:xfrm>
              <a:off x="968" y="1733"/>
              <a:ext cx="0" cy="5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6" name="Line 280"/>
            <p:cNvSpPr>
              <a:spLocks noChangeShapeType="1"/>
            </p:cNvSpPr>
            <p:nvPr/>
          </p:nvSpPr>
          <p:spPr bwMode="auto">
            <a:xfrm>
              <a:off x="823" y="2289"/>
              <a:ext cx="14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7" name="Line 281"/>
            <p:cNvSpPr>
              <a:spLocks noChangeShapeType="1"/>
            </p:cNvSpPr>
            <p:nvPr/>
          </p:nvSpPr>
          <p:spPr bwMode="auto">
            <a:xfrm>
              <a:off x="823" y="2241"/>
              <a:ext cx="0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8" name="AutoShape 282"/>
            <p:cNvSpPr>
              <a:spLocks noChangeArrowheads="1"/>
            </p:cNvSpPr>
            <p:nvPr/>
          </p:nvSpPr>
          <p:spPr bwMode="auto">
            <a:xfrm rot="-5400000">
              <a:off x="2831" y="1322"/>
              <a:ext cx="145" cy="145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IN"/>
            </a:p>
          </p:txBody>
        </p:sp>
        <p:sp>
          <p:nvSpPr>
            <p:cNvPr id="119" name="AutoShape 283"/>
            <p:cNvSpPr>
              <a:spLocks noChangeArrowheads="1"/>
            </p:cNvSpPr>
            <p:nvPr/>
          </p:nvSpPr>
          <p:spPr bwMode="auto">
            <a:xfrm rot="-5400000">
              <a:off x="2516" y="1346"/>
              <a:ext cx="96" cy="96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IN"/>
            </a:p>
          </p:txBody>
        </p:sp>
        <p:sp>
          <p:nvSpPr>
            <p:cNvPr id="120" name="Line 284"/>
            <p:cNvSpPr>
              <a:spLocks noChangeShapeType="1"/>
            </p:cNvSpPr>
            <p:nvPr/>
          </p:nvSpPr>
          <p:spPr bwMode="auto">
            <a:xfrm>
              <a:off x="2516" y="1346"/>
              <a:ext cx="0" cy="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1" name="Line 285"/>
            <p:cNvSpPr>
              <a:spLocks noChangeShapeType="1"/>
            </p:cNvSpPr>
            <p:nvPr/>
          </p:nvSpPr>
          <p:spPr bwMode="auto">
            <a:xfrm>
              <a:off x="3073" y="2314"/>
              <a:ext cx="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2" name="Line 286"/>
            <p:cNvSpPr>
              <a:spLocks noChangeShapeType="1"/>
            </p:cNvSpPr>
            <p:nvPr/>
          </p:nvSpPr>
          <p:spPr bwMode="auto">
            <a:xfrm>
              <a:off x="3145" y="2265"/>
              <a:ext cx="0" cy="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" name="Line 287"/>
            <p:cNvSpPr>
              <a:spLocks noChangeShapeType="1"/>
            </p:cNvSpPr>
            <p:nvPr/>
          </p:nvSpPr>
          <p:spPr bwMode="auto">
            <a:xfrm>
              <a:off x="4694" y="1757"/>
              <a:ext cx="67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" name="Text Box 288"/>
            <p:cNvSpPr txBox="1">
              <a:spLocks noChangeArrowheads="1"/>
            </p:cNvSpPr>
            <p:nvPr/>
          </p:nvSpPr>
          <p:spPr bwMode="auto">
            <a:xfrm>
              <a:off x="4669" y="1564"/>
              <a:ext cx="2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rIns="0">
              <a:spAutoFit/>
            </a:bodyPr>
            <a:lstStyle/>
            <a:p>
              <a:r>
                <a:rPr lang="en-US" sz="800">
                  <a:latin typeface="Arial" charset="0"/>
                </a:rPr>
                <a:t>Power</a:t>
              </a:r>
            </a:p>
            <a:p>
              <a:r>
                <a:rPr lang="en-US" sz="800">
                  <a:latin typeface="Arial" charset="0"/>
                </a:rPr>
                <a:t>Monitor</a:t>
              </a:r>
            </a:p>
          </p:txBody>
        </p:sp>
        <p:sp>
          <p:nvSpPr>
            <p:cNvPr id="125" name="AutoShape 289"/>
            <p:cNvSpPr>
              <a:spLocks noChangeArrowheads="1"/>
            </p:cNvSpPr>
            <p:nvPr/>
          </p:nvSpPr>
          <p:spPr bwMode="auto">
            <a:xfrm rot="-5400000">
              <a:off x="5153" y="1685"/>
              <a:ext cx="145" cy="145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IN"/>
            </a:p>
          </p:txBody>
        </p:sp>
        <p:sp>
          <p:nvSpPr>
            <p:cNvPr id="126" name="AutoShape 290"/>
            <p:cNvSpPr>
              <a:spLocks noChangeArrowheads="1"/>
            </p:cNvSpPr>
            <p:nvPr/>
          </p:nvSpPr>
          <p:spPr bwMode="auto">
            <a:xfrm rot="-5400000">
              <a:off x="4911" y="1709"/>
              <a:ext cx="96" cy="96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IN"/>
            </a:p>
          </p:txBody>
        </p:sp>
        <p:sp>
          <p:nvSpPr>
            <p:cNvPr id="127" name="Line 291"/>
            <p:cNvSpPr>
              <a:spLocks noChangeShapeType="1"/>
            </p:cNvSpPr>
            <p:nvPr/>
          </p:nvSpPr>
          <p:spPr bwMode="auto">
            <a:xfrm>
              <a:off x="5371" y="1757"/>
              <a:ext cx="0" cy="3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8" name="Line 292"/>
            <p:cNvSpPr>
              <a:spLocks noChangeShapeType="1"/>
            </p:cNvSpPr>
            <p:nvPr/>
          </p:nvSpPr>
          <p:spPr bwMode="auto">
            <a:xfrm>
              <a:off x="4911" y="1709"/>
              <a:ext cx="0" cy="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9" name="Text Box 293"/>
            <p:cNvSpPr txBox="1">
              <a:spLocks noChangeArrowheads="1"/>
            </p:cNvSpPr>
            <p:nvPr/>
          </p:nvSpPr>
          <p:spPr bwMode="auto">
            <a:xfrm>
              <a:off x="387" y="1564"/>
              <a:ext cx="279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>
                  <a:latin typeface="Arial" charset="0"/>
                </a:rPr>
                <a:t>Termi</a:t>
              </a:r>
            </a:p>
          </p:txBody>
        </p:sp>
        <p:sp>
          <p:nvSpPr>
            <p:cNvPr id="130" name="Line 294"/>
            <p:cNvSpPr>
              <a:spLocks noChangeShapeType="1"/>
            </p:cNvSpPr>
            <p:nvPr/>
          </p:nvSpPr>
          <p:spPr bwMode="auto">
            <a:xfrm>
              <a:off x="3024" y="2365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314E131-594D-41E8-A11C-71E0FDA74E51}"/>
              </a:ext>
            </a:extLst>
          </p:cNvPr>
          <p:cNvSpPr txBox="1"/>
          <p:nvPr/>
        </p:nvSpPr>
        <p:spPr>
          <a:xfrm>
            <a:off x="891636" y="565801"/>
            <a:ext cx="7446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u-GMRT Front-End Block Diagram</a:t>
            </a:r>
            <a:endParaRPr lang="en-US" sz="28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3DF88C0-33F0-4FBB-A9CA-4A0F448B2B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4000500"/>
            <a:ext cx="4118208" cy="21757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1CC370E-7446-4F59-885E-FE602058CB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91" y="4000499"/>
            <a:ext cx="4118209" cy="217572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8A39FB1-170E-4BD2-A8D0-B6DDAF358D88}"/>
              </a:ext>
            </a:extLst>
          </p:cNvPr>
          <p:cNvSpPr txBox="1"/>
          <p:nvPr/>
        </p:nvSpPr>
        <p:spPr>
          <a:xfrm>
            <a:off x="4572000" y="1428626"/>
            <a:ext cx="446449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N" sz="2200" dirty="0"/>
              <a:t>Bandwidth : 120 - 250 MHz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N" sz="2200" dirty="0"/>
              <a:t>Gain: &gt; 35 dB	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N" sz="2200" dirty="0"/>
              <a:t>Noise Temp. : 40 Deg. K	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N" sz="2200" dirty="0"/>
              <a:t>Return Loss: Better than -10 dB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N" sz="2200" dirty="0"/>
              <a:t>OIP3: +20 dBm	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16496FE-EF47-442E-A672-DEF7889724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91" y="1128889"/>
            <a:ext cx="3959584" cy="25130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320223-5F97-4FE3-B629-A99CED9022BA}"/>
              </a:ext>
            </a:extLst>
          </p:cNvPr>
          <p:cNvSpPr txBox="1"/>
          <p:nvPr/>
        </p:nvSpPr>
        <p:spPr>
          <a:xfrm>
            <a:off x="5943600" y="6324600"/>
            <a:ext cx="34019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>
                <a:solidFill>
                  <a:srgbClr val="00B0F0"/>
                </a:solidFill>
              </a:rPr>
              <a:t>Designed By: V. B. Bhalerao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457BA3-D3F9-43E7-843E-CC8C6BC196D7}"/>
              </a:ext>
            </a:extLst>
          </p:cNvPr>
          <p:cNvSpPr txBox="1"/>
          <p:nvPr/>
        </p:nvSpPr>
        <p:spPr>
          <a:xfrm>
            <a:off x="453792" y="272524"/>
            <a:ext cx="8222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120 – 250 MHz LNA</a:t>
            </a:r>
            <a:endParaRPr lang="en-US" sz="28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45E43BF-74A7-4DAB-9142-3B0F68333E69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1639174" y="142700"/>
            <a:ext cx="6182992" cy="32300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1ABB83-5572-40A8-AABF-6D6893152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9174" y="3540965"/>
            <a:ext cx="6182992" cy="318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8623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0FB13B8-0FD3-401B-95C3-E7EAD01F96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78851"/>
            <a:ext cx="3800475" cy="241038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8BE6A5-E464-43DB-8EB4-A024C0EDCE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92" y="3793623"/>
            <a:ext cx="4257675" cy="23616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6DE898-0302-4613-9F0A-7D306302D3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135" y="3793623"/>
            <a:ext cx="4267199" cy="236164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5609AFC-0795-4533-8B9C-B169156815A4}"/>
              </a:ext>
            </a:extLst>
          </p:cNvPr>
          <p:cNvSpPr/>
          <p:nvPr/>
        </p:nvSpPr>
        <p:spPr>
          <a:xfrm>
            <a:off x="4572000" y="1314547"/>
            <a:ext cx="436033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N" sz="2200" dirty="0"/>
              <a:t>Bandwidth : 200 - 500 MHz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N" sz="2200" dirty="0"/>
              <a:t>Gain: 30 dB	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N" sz="2200" dirty="0"/>
              <a:t>Noise Temp. : 35 Deg. K	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N" sz="2200" dirty="0"/>
              <a:t>Return Loss: Better than -10 dB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N" sz="2200" dirty="0"/>
              <a:t>OIP3: +18 dBm</a:t>
            </a:r>
            <a:r>
              <a:rPr lang="en-IN" sz="2400" dirty="0"/>
              <a:t>	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02C9D8-AB12-4B67-81BF-EFB50D8B612C}"/>
              </a:ext>
            </a:extLst>
          </p:cNvPr>
          <p:cNvSpPr txBox="1"/>
          <p:nvPr/>
        </p:nvSpPr>
        <p:spPr>
          <a:xfrm>
            <a:off x="6400800" y="6295241"/>
            <a:ext cx="3581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>
                <a:solidFill>
                  <a:srgbClr val="00B0F0"/>
                </a:solidFill>
              </a:rPr>
              <a:t>Designed By: Anil Raut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0590A5-D446-4054-9030-5D1C4ADABFA2}"/>
              </a:ext>
            </a:extLst>
          </p:cNvPr>
          <p:cNvSpPr txBox="1"/>
          <p:nvPr/>
        </p:nvSpPr>
        <p:spPr>
          <a:xfrm>
            <a:off x="771525" y="333401"/>
            <a:ext cx="79049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</a:rPr>
              <a:t>200 – 500 MHz LNA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75973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E2945D-E9EC-4DCC-B1B6-9EF6D16B4A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13" y="914400"/>
            <a:ext cx="4267200" cy="2590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F0D5F5-3B98-4E69-B51D-726B4DB376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815" y="3733800"/>
            <a:ext cx="4267200" cy="2590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B1D9E3C-3774-4C4D-B2ED-03FF92ED8F9D}"/>
              </a:ext>
            </a:extLst>
          </p:cNvPr>
          <p:cNvSpPr/>
          <p:nvPr/>
        </p:nvSpPr>
        <p:spPr>
          <a:xfrm>
            <a:off x="4707835" y="1240304"/>
            <a:ext cx="44196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N" sz="2200" dirty="0"/>
              <a:t>Bandwidth : 550 - 900 MHz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N" sz="2200" dirty="0"/>
              <a:t>Gain: 30 dB	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N" sz="2200" dirty="0"/>
              <a:t>Noise Temp. : 30 - 35 Deg. K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N" sz="2200" dirty="0"/>
              <a:t>Return Loss: Better than -10 dB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N" sz="2200" dirty="0"/>
              <a:t>OIP3: +18 dBm</a:t>
            </a:r>
          </a:p>
        </p:txBody>
      </p:sp>
      <p:pic>
        <p:nvPicPr>
          <p:cNvPr id="11" name="Picture 5" descr="D:\RCRS 2015\LNA-550-900-RL.JPG">
            <a:extLst>
              <a:ext uri="{FF2B5EF4-FFF2-40B4-BE49-F238E27FC236}">
                <a16:creationId xmlns:a16="http://schemas.microsoft.com/office/drawing/2014/main" id="{59ECF09E-E272-4166-90A1-8E1D5F5AA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13" y="3733800"/>
            <a:ext cx="42672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04AE351-9464-44BA-8B20-F4BCBA500B32}"/>
              </a:ext>
            </a:extLst>
          </p:cNvPr>
          <p:cNvSpPr txBox="1"/>
          <p:nvPr/>
        </p:nvSpPr>
        <p:spPr>
          <a:xfrm>
            <a:off x="6248400" y="6400800"/>
            <a:ext cx="434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>
                <a:solidFill>
                  <a:srgbClr val="00B0F0"/>
                </a:solidFill>
              </a:rPr>
              <a:t>Designed By: Anil Raut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C07118-12F7-411B-B780-BBD2C41EED29}"/>
              </a:ext>
            </a:extLst>
          </p:cNvPr>
          <p:cNvSpPr txBox="1"/>
          <p:nvPr/>
        </p:nvSpPr>
        <p:spPr>
          <a:xfrm>
            <a:off x="274613" y="236865"/>
            <a:ext cx="8601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550 – 900 MHz Low Noise Amplifier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678089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08FD300-8E93-4A28-8EB4-DFB6150318B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192168" y="188640"/>
            <a:ext cx="6303394" cy="35638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857C08-E81E-455C-BC31-8064C1BCC8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2168" y="3933056"/>
            <a:ext cx="6292238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6839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726E6D-AC98-4DD7-BF2E-40C510E06A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77" y="1015761"/>
            <a:ext cx="3930878" cy="22145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41AD12-944D-4CCD-AF15-6095481169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58" y="3429000"/>
            <a:ext cx="4110801" cy="26122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26D43E-F87C-4113-81D1-B643FF3D5B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668" y="3430759"/>
            <a:ext cx="4131901" cy="261223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3EE1B45-251E-436E-8E94-2AB6560629E2}"/>
              </a:ext>
            </a:extLst>
          </p:cNvPr>
          <p:cNvSpPr/>
          <p:nvPr/>
        </p:nvSpPr>
        <p:spPr>
          <a:xfrm>
            <a:off x="4706039" y="1066801"/>
            <a:ext cx="433045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N" sz="2000" dirty="0"/>
              <a:t>Bandwidth : 1000 - 1500 MHz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N" sz="2000" dirty="0"/>
              <a:t>Gain: 45 dB	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N" sz="2000" dirty="0"/>
              <a:t>Noise Temp. : 32 Deg. K	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N" sz="2000" dirty="0"/>
              <a:t>Return Loss: Better than -10 dB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IN" sz="2000" dirty="0"/>
              <a:t>OIP3: +14 dBm	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8C98F0-0DC3-48EE-AF6D-D073E7A7F7C1}"/>
              </a:ext>
            </a:extLst>
          </p:cNvPr>
          <p:cNvSpPr txBox="1"/>
          <p:nvPr/>
        </p:nvSpPr>
        <p:spPr>
          <a:xfrm>
            <a:off x="3635896" y="6220554"/>
            <a:ext cx="5508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>
                <a:solidFill>
                  <a:srgbClr val="00B0F0"/>
                </a:solidFill>
              </a:rPr>
              <a:t>Designed By: Anil Raut &amp; Sougata Chatterjee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FD6F5F-28B3-4E90-8A4F-3F0BAE6E12B4}"/>
              </a:ext>
            </a:extLst>
          </p:cNvPr>
          <p:cNvSpPr txBox="1"/>
          <p:nvPr/>
        </p:nvSpPr>
        <p:spPr>
          <a:xfrm>
            <a:off x="473832" y="369085"/>
            <a:ext cx="8058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dirty="0">
                <a:solidFill>
                  <a:srgbClr val="FFFF00"/>
                </a:solidFill>
              </a:rPr>
              <a:t>High Gain Low Noise Amplifier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321207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7A7FD6C-57DA-40DF-912F-A2C6471C5A0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331640" y="97566"/>
            <a:ext cx="6840760" cy="34754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B43A4E-08DF-47F4-A6A9-20561B2E70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1" y="3773303"/>
            <a:ext cx="6840760" cy="294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8227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162C294-81C9-4D0C-A5F0-DEA3212E55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7991" y="1183085"/>
            <a:ext cx="6553200" cy="152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5F44E3-A77B-4C0D-9593-7AD59AF82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516" y="2924944"/>
            <a:ext cx="6591300" cy="17335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C97507-60D8-4ADF-9ACE-453F04340A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991" y="5013176"/>
            <a:ext cx="6600825" cy="1524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C77EDB-586E-494C-9063-68BDA570EE62}"/>
              </a:ext>
            </a:extLst>
          </p:cNvPr>
          <p:cNvSpPr txBox="1"/>
          <p:nvPr/>
        </p:nvSpPr>
        <p:spPr>
          <a:xfrm>
            <a:off x="253483" y="320824"/>
            <a:ext cx="86370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C000"/>
                </a:solidFill>
              </a:rPr>
              <a:t>Summary of RF Frontend Performance</a:t>
            </a:r>
          </a:p>
        </p:txBody>
      </p:sp>
    </p:spTree>
    <p:extLst>
      <p:ext uri="{BB962C8B-B14F-4D97-AF65-F5344CB8AC3E}">
        <p14:creationId xmlns:p14="http://schemas.microsoft.com/office/powerpoint/2010/main" val="32460421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F9F768-A2A7-4EBD-8DE5-38ACCB9752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754" y="1646654"/>
            <a:ext cx="4734287" cy="4709160"/>
          </a:xfrm>
        </p:spPr>
        <p:txBody>
          <a:bodyPr>
            <a:normAutofit/>
          </a:bodyPr>
          <a:lstStyle/>
          <a:p>
            <a:r>
              <a:rPr 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Y shaped GMRT array is with 30 antennas of 45 m diameter parabolic dish spread over 14 km radial distance.</a:t>
            </a:r>
          </a:p>
          <a:p>
            <a:endParaRPr lang="en-US" sz="1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All antennas are connected through optical fiber to the central signal processing station located at array center.</a:t>
            </a:r>
          </a:p>
          <a:p>
            <a:pPr marL="137160" indent="0">
              <a:buNone/>
            </a:pPr>
            <a:endParaRPr lang="en-US" sz="1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uGMRT provide seamless frequency coverage from  120 MHz to 1450 MHz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5C5B5A-1E19-4C78-8A27-7036C158346E}"/>
              </a:ext>
            </a:extLst>
          </p:cNvPr>
          <p:cNvSpPr txBox="1"/>
          <p:nvPr/>
        </p:nvSpPr>
        <p:spPr>
          <a:xfrm flipH="1">
            <a:off x="2310070" y="393094"/>
            <a:ext cx="4734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C000"/>
                </a:solidFill>
              </a:rPr>
              <a:t>Introduction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6D4BBE8-5191-4B91-80C2-DFC762C770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182" y="1484784"/>
            <a:ext cx="3562350" cy="458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4682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307D927-B449-47DE-AF1D-CD3DDE6AE3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4766" y="1168592"/>
            <a:ext cx="3400079" cy="23289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F21561-8730-4B02-A24D-BDBBA99597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766" y="3789039"/>
            <a:ext cx="3442360" cy="23289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0CE966-9697-4C1A-B847-A2C9ABB64D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5761" y="1154100"/>
            <a:ext cx="2892228" cy="24414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B25C75-CC82-4767-B5FC-4DE903C114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5836" y="3789040"/>
            <a:ext cx="4959372" cy="27669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F3E6F1-C7DC-4526-B32E-A11ADEA37AB9}"/>
              </a:ext>
            </a:extLst>
          </p:cNvPr>
          <p:cNvSpPr txBox="1"/>
          <p:nvPr/>
        </p:nvSpPr>
        <p:spPr>
          <a:xfrm>
            <a:off x="258174" y="83488"/>
            <a:ext cx="86370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C000"/>
                </a:solidFill>
              </a:rPr>
              <a:t>Band 2 ( 120-260 MHz ) Cascaded Bandpass Filter and Band Reject Filter for TV Transmission </a:t>
            </a:r>
          </a:p>
        </p:txBody>
      </p:sp>
    </p:spTree>
    <p:extLst>
      <p:ext uri="{BB962C8B-B14F-4D97-AF65-F5344CB8AC3E}">
        <p14:creationId xmlns:p14="http://schemas.microsoft.com/office/powerpoint/2010/main" val="38225027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D:\Work\550-900 Paper work\images\WP_20161103_003.jpg">
            <a:extLst>
              <a:ext uri="{FF2B5EF4-FFF2-40B4-BE49-F238E27FC236}">
                <a16:creationId xmlns:a16="http://schemas.microsoft.com/office/drawing/2014/main" id="{A34C05E8-F65C-46C5-A094-06E4C2C29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3289" t="2977" r="2931" b="1773"/>
          <a:stretch>
            <a:fillRect/>
          </a:stretch>
        </p:blipFill>
        <p:spPr bwMode="auto">
          <a:xfrm rot="16200000">
            <a:off x="5279327" y="663298"/>
            <a:ext cx="2259202" cy="3600601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800BF1-7A72-456A-A90C-834F0A448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8625" y="3871385"/>
            <a:ext cx="3600400" cy="22592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D263536-9F54-4000-97FB-EE18E8BCE9E8}"/>
              </a:ext>
            </a:extLst>
          </p:cNvPr>
          <p:cNvSpPr txBox="1"/>
          <p:nvPr/>
        </p:nvSpPr>
        <p:spPr>
          <a:xfrm flipH="1">
            <a:off x="5664640" y="6366317"/>
            <a:ext cx="2906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Designed By Imran Khan</a:t>
            </a:r>
          </a:p>
        </p:txBody>
      </p:sp>
      <p:pic>
        <p:nvPicPr>
          <p:cNvPr id="11" name="Picture 10" descr="E:\Work_Related\presentation\550-900\New BPF Filter 550-900\550-900_BPF (2).JPG">
            <a:extLst>
              <a:ext uri="{FF2B5EF4-FFF2-40B4-BE49-F238E27FC236}">
                <a16:creationId xmlns:a16="http://schemas.microsoft.com/office/drawing/2014/main" id="{14923D40-C74A-4E6D-B176-0700647A089C}"/>
              </a:ext>
            </a:extLst>
          </p:cNvPr>
          <p:cNvPicPr/>
          <p:nvPr/>
        </p:nvPicPr>
        <p:blipFill>
          <a:blip r:embed="rId4" cstate="print"/>
          <a:srcRect l="9508" t="4574" r="21890" b="4550"/>
          <a:stretch>
            <a:fillRect/>
          </a:stretch>
        </p:blipFill>
        <p:spPr bwMode="auto">
          <a:xfrm rot="5400000">
            <a:off x="899591" y="1052736"/>
            <a:ext cx="2160240" cy="2592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D:\Work\Felab\Reports\Filter Bank 550-900 Report\measured vs simulated plots\final\plots\550-900 plot.jpg">
            <a:extLst>
              <a:ext uri="{FF2B5EF4-FFF2-40B4-BE49-F238E27FC236}">
                <a16:creationId xmlns:a16="http://schemas.microsoft.com/office/drawing/2014/main" id="{0F0EC9F6-7457-407A-A025-615D4ECE6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l="5876" r="7453"/>
          <a:stretch>
            <a:fillRect/>
          </a:stretch>
        </p:blipFill>
        <p:spPr bwMode="auto">
          <a:xfrm>
            <a:off x="594063" y="3635656"/>
            <a:ext cx="2681793" cy="2498815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8D6373-7EDD-4FC5-B3B9-4116F76100BC}"/>
              </a:ext>
            </a:extLst>
          </p:cNvPr>
          <p:cNvSpPr txBox="1"/>
          <p:nvPr/>
        </p:nvSpPr>
        <p:spPr>
          <a:xfrm flipH="1">
            <a:off x="683566" y="286202"/>
            <a:ext cx="75254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Band 4 ( 550 – 900 MHz ) Bandpass and </a:t>
            </a:r>
            <a:br>
              <a:rPr lang="en-US" sz="2800" dirty="0">
                <a:solidFill>
                  <a:srgbClr val="FFC000"/>
                </a:solidFill>
              </a:rPr>
            </a:br>
            <a:r>
              <a:rPr lang="en-US" sz="2800" dirty="0">
                <a:solidFill>
                  <a:srgbClr val="FFC000"/>
                </a:solidFill>
              </a:rPr>
              <a:t>Switched Filter bank</a:t>
            </a:r>
          </a:p>
        </p:txBody>
      </p:sp>
    </p:spTree>
    <p:extLst>
      <p:ext uri="{BB962C8B-B14F-4D97-AF65-F5344CB8AC3E}">
        <p14:creationId xmlns:p14="http://schemas.microsoft.com/office/powerpoint/2010/main" val="19914941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85D77A08-6558-454C-B04A-3B230C29B7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6682517"/>
              </p:ext>
            </p:extLst>
          </p:nvPr>
        </p:nvGraphicFramePr>
        <p:xfrm>
          <a:off x="3885435" y="1591172"/>
          <a:ext cx="4671821" cy="1647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6" name="CorelDRAW" r:id="rId3" imgW="5627638" imgH="1983984" progId="CorelDraw.Graphic.20">
                  <p:embed/>
                </p:oleObj>
              </mc:Choice>
              <mc:Fallback>
                <p:oleObj name="CorelDRAW" r:id="rId3" imgW="5627638" imgH="1983984" progId="CorelDraw.Graphic.20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85D77A08-6558-454C-B04A-3B230C29B7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85435" y="1591172"/>
                        <a:ext cx="4671821" cy="16473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629844C7-0E6D-4921-9506-20D0D9A150E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86200" y="3352800"/>
          <a:ext cx="4671821" cy="266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7" name="CorelDRAW" r:id="rId5" imgW="5677746" imgH="3241944" progId="CorelDraw.Graphic.20">
                  <p:embed/>
                </p:oleObj>
              </mc:Choice>
              <mc:Fallback>
                <p:oleObj name="CorelDRAW" r:id="rId5" imgW="5677746" imgH="3241944" progId="CorelDraw.Graphic.20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629844C7-0E6D-4921-9506-20D0D9A150E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86200" y="3352800"/>
                        <a:ext cx="4671821" cy="2667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2" descr="C:\Users\dell\Desktop\presentation\250-500\New BPF Filter_250-500\Filter Bank\250-500_Filter Bank.jpg">
            <a:extLst>
              <a:ext uri="{FF2B5EF4-FFF2-40B4-BE49-F238E27FC236}">
                <a16:creationId xmlns:a16="http://schemas.microsoft.com/office/drawing/2014/main" id="{D59C74AD-902D-45B0-B2DE-3C507D163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1591172"/>
            <a:ext cx="3469094" cy="4428628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A15E43-F162-4D0E-B865-61BCC7650AC5}"/>
              </a:ext>
            </a:extLst>
          </p:cNvPr>
          <p:cNvSpPr txBox="1"/>
          <p:nvPr/>
        </p:nvSpPr>
        <p:spPr>
          <a:xfrm>
            <a:off x="4716016" y="6248400"/>
            <a:ext cx="4123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>
                <a:solidFill>
                  <a:srgbClr val="00B0F0"/>
                </a:solidFill>
              </a:rPr>
              <a:t>Designed By: Sougata Chatterjee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156B1E-F72E-46C0-B9C9-FB333104EF2E}"/>
              </a:ext>
            </a:extLst>
          </p:cNvPr>
          <p:cNvSpPr txBox="1"/>
          <p:nvPr/>
        </p:nvSpPr>
        <p:spPr>
          <a:xfrm>
            <a:off x="1283228" y="332656"/>
            <a:ext cx="68655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C000"/>
                </a:solidFill>
              </a:rPr>
              <a:t>Band 3 ( 250 – 500 MHz ) Switched Filter Bank – A Metamaterial Design to reduce the filter size</a:t>
            </a:r>
          </a:p>
        </p:txBody>
      </p:sp>
    </p:spTree>
    <p:extLst>
      <p:ext uri="{BB962C8B-B14F-4D97-AF65-F5344CB8AC3E}">
        <p14:creationId xmlns:p14="http://schemas.microsoft.com/office/powerpoint/2010/main" val="37918562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0EFBFA-327E-4070-97BC-0425A1E3B6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124744"/>
            <a:ext cx="8640960" cy="5184616"/>
          </a:xfrm>
        </p:spPr>
        <p:txBody>
          <a:bodyPr>
            <a:normAutofit fontScale="77500" lnSpcReduction="20000"/>
          </a:bodyPr>
          <a:lstStyle/>
          <a:p>
            <a:r>
              <a:rPr lang="en-IN" dirty="0"/>
              <a:t>FM Radio Station ( 78 – 118 MHz ), Rejection &gt; 50 dB</a:t>
            </a:r>
          </a:p>
          <a:p>
            <a:endParaRPr lang="en-IN" dirty="0"/>
          </a:p>
          <a:p>
            <a:r>
              <a:rPr lang="en-IN" dirty="0"/>
              <a:t>Wireless Service  (150 – 175 MHz ), Rejection &gt; 40 dB</a:t>
            </a:r>
          </a:p>
          <a:p>
            <a:endParaRPr lang="en-IN" dirty="0"/>
          </a:p>
          <a:p>
            <a:r>
              <a:rPr lang="en-IN" dirty="0"/>
              <a:t>TV (163-190 MHz), Rejection &gt; 40 dB</a:t>
            </a:r>
          </a:p>
          <a:p>
            <a:endParaRPr lang="en-IN" dirty="0"/>
          </a:p>
          <a:p>
            <a:r>
              <a:rPr lang="en-IN" dirty="0"/>
              <a:t>TV (500 – 560 MHz), Rejection &gt; 40 dB</a:t>
            </a:r>
          </a:p>
          <a:p>
            <a:endParaRPr lang="en-IN" dirty="0"/>
          </a:p>
          <a:p>
            <a:r>
              <a:rPr lang="en-IN" dirty="0"/>
              <a:t>Satellite Interference (230 – 280 MHz), Rejection &gt; 40 dB</a:t>
            </a:r>
          </a:p>
          <a:p>
            <a:endParaRPr lang="en-IN" dirty="0"/>
          </a:p>
          <a:p>
            <a:r>
              <a:rPr lang="en-IN" dirty="0"/>
              <a:t>Mobile Transmission at  </a:t>
            </a:r>
          </a:p>
          <a:p>
            <a:pPr marL="137160" indent="0">
              <a:buNone/>
            </a:pPr>
            <a:r>
              <a:rPr lang="en-IN" dirty="0"/>
              <a:t>     GSM-CDMA ( 845 – 1005 MHz ), Rejection &gt; 70 dB </a:t>
            </a:r>
          </a:p>
          <a:p>
            <a:pPr marL="137160" indent="0">
              <a:buNone/>
            </a:pPr>
            <a:r>
              <a:rPr lang="en-IN" dirty="0"/>
              <a:t>     GSM 1800 MHz ( 1705 – 1940 MHz ), Rejection . 40 dB</a:t>
            </a:r>
          </a:p>
          <a:p>
            <a:pPr marL="137160" indent="0">
              <a:buNone/>
            </a:pPr>
            <a:endParaRPr lang="en-IN" dirty="0"/>
          </a:p>
          <a:p>
            <a:r>
              <a:rPr lang="en-IN" dirty="0"/>
              <a:t>Low Pass Filter 1650 MHz to reject out of Band signals</a:t>
            </a:r>
          </a:p>
          <a:p>
            <a:pPr marL="137160" indent="0">
              <a:buNone/>
            </a:pP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7DB523-5A15-4DB6-8D4E-F5CE51CD7804}"/>
              </a:ext>
            </a:extLst>
          </p:cNvPr>
          <p:cNvSpPr txBox="1"/>
          <p:nvPr/>
        </p:nvSpPr>
        <p:spPr>
          <a:xfrm flipH="1">
            <a:off x="5220072" y="6307256"/>
            <a:ext cx="3338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Designed By Ankur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1D5D01-B701-4796-A9C6-F7F9A4682C9D}"/>
              </a:ext>
            </a:extLst>
          </p:cNvPr>
          <p:cNvSpPr txBox="1"/>
          <p:nvPr/>
        </p:nvSpPr>
        <p:spPr>
          <a:xfrm>
            <a:off x="4114800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C71ED6-DDD2-416C-9AAD-57D4EDA212B9}"/>
              </a:ext>
            </a:extLst>
          </p:cNvPr>
          <p:cNvSpPr txBox="1"/>
          <p:nvPr/>
        </p:nvSpPr>
        <p:spPr>
          <a:xfrm>
            <a:off x="755576" y="409020"/>
            <a:ext cx="6768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C000"/>
                </a:solidFill>
              </a:rPr>
              <a:t>Band Reject Filters</a:t>
            </a:r>
          </a:p>
        </p:txBody>
      </p:sp>
    </p:spTree>
    <p:extLst>
      <p:ext uri="{BB962C8B-B14F-4D97-AF65-F5344CB8AC3E}">
        <p14:creationId xmlns:p14="http://schemas.microsoft.com/office/powerpoint/2010/main" val="37456277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480"/>
            <a:ext cx="9175193" cy="6286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1" name="Text Box 1"/>
          <p:cNvSpPr txBox="1">
            <a:spLocks noChangeArrowheads="1"/>
          </p:cNvSpPr>
          <p:nvPr/>
        </p:nvSpPr>
        <p:spPr bwMode="auto">
          <a:xfrm>
            <a:off x="0" y="571480"/>
            <a:ext cx="5286380" cy="614366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IN" sz="3200" b="1" i="0" u="none" strike="noStrike" cap="none" normalizeH="0" baseline="0" dirty="0">
              <a:ln>
                <a:noFill/>
              </a:ln>
              <a:solidFill>
                <a:srgbClr val="350108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IN" sz="3200" b="1" i="0" u="none" strike="noStrike" cap="none" normalizeH="0" baseline="0" dirty="0">
                <a:ln>
                  <a:noFill/>
                </a:ln>
                <a:solidFill>
                  <a:srgbClr val="350108"/>
                </a:solidFill>
                <a:effectLst/>
                <a:latin typeface="Calibri" pitchFamily="34" charset="0"/>
                <a:cs typeface="Arial" pitchFamily="34" charset="0"/>
              </a:rPr>
              <a:t>Features: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en-IN" sz="1600" b="1" i="0" u="none" strike="noStrike" cap="none" normalizeH="0" baseline="0" dirty="0">
              <a:ln>
                <a:noFill/>
              </a:ln>
              <a:solidFill>
                <a:srgbClr val="000066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2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en-IN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Arial" pitchFamily="34" charset="0"/>
              </a:rPr>
              <a:t>Wide Bandwidth DC- 3 GHz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en-IN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Arial" pitchFamily="34" charset="0"/>
              </a:rPr>
              <a:t>Receiver with Transimpedence Amplifier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en-IN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Arial" pitchFamily="34" charset="0"/>
              </a:rPr>
              <a:t>DWDM Transmission Available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en-IN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Arial" pitchFamily="34" charset="0"/>
              </a:rPr>
              <a:t>High Dynamic range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en-IN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Arial" pitchFamily="34" charset="0"/>
              </a:rPr>
              <a:t>Single mode fiber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en-IN" sz="2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Arial" pitchFamily="34" charset="0"/>
              </a:rPr>
              <a:t>Transmission distance &gt; 40 Km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tabLst/>
            </a:pPr>
            <a:endParaRPr kumimoji="0" lang="en-IN" sz="16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IN" sz="3200" b="1" i="0" u="none" strike="noStrike" cap="none" normalizeH="0" baseline="0" dirty="0">
                <a:ln>
                  <a:noFill/>
                </a:ln>
                <a:solidFill>
                  <a:srgbClr val="350108"/>
                </a:solidFill>
                <a:effectLst/>
                <a:latin typeface="Calibri" pitchFamily="34" charset="0"/>
                <a:cs typeface="Arial" pitchFamily="34" charset="0"/>
              </a:rPr>
              <a:t>Application: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IN" sz="2400" b="1" i="0" u="none" strike="noStrike" cap="none" normalizeH="0" baseline="0" dirty="0">
                <a:ln>
                  <a:noFill/>
                </a:ln>
                <a:solidFill>
                  <a:srgbClr val="000066"/>
                </a:solidFill>
                <a:effectLst/>
                <a:latin typeface="Calibri" pitchFamily="34" charset="0"/>
                <a:cs typeface="Arial" pitchFamily="34" charset="0"/>
              </a:rPr>
              <a:t>Antenna remoting -  RF over </a:t>
            </a:r>
            <a:r>
              <a:rPr kumimoji="0" lang="en-IN" sz="2400" b="1" i="0" u="none" strike="noStrike" cap="none" normalizeH="0" baseline="0" dirty="0" err="1">
                <a:ln>
                  <a:noFill/>
                </a:ln>
                <a:solidFill>
                  <a:srgbClr val="000066"/>
                </a:solidFill>
                <a:effectLst/>
                <a:latin typeface="Calibri" pitchFamily="34" charset="0"/>
                <a:cs typeface="Arial" pitchFamily="34" charset="0"/>
              </a:rPr>
              <a:t>fiber</a:t>
            </a:r>
            <a:endParaRPr kumimoji="0" lang="en-IN" sz="2400" b="1" i="0" u="none" strike="noStrike" cap="none" normalizeH="0" baseline="0" dirty="0">
              <a:ln>
                <a:noFill/>
              </a:ln>
              <a:solidFill>
                <a:srgbClr val="000066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en-IN" sz="2400" b="1" dirty="0">
                <a:solidFill>
                  <a:srgbClr val="000066"/>
                </a:solidFill>
                <a:latin typeface="Calibri" pitchFamily="34" charset="0"/>
                <a:cs typeface="Arial" pitchFamily="34" charset="0"/>
              </a:rPr>
              <a:t>Cost per Link 1600 USD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rgbClr val="000066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9787"/>
            <a:ext cx="9144000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2400" b="1" dirty="0"/>
              <a:t>DWDM Based RF Over </a:t>
            </a:r>
            <a:r>
              <a:rPr lang="en-IN" sz="2400" b="1" dirty="0" err="1"/>
              <a:t>Fiber</a:t>
            </a:r>
            <a:r>
              <a:rPr lang="en-IN" sz="2400" b="1" dirty="0"/>
              <a:t> Optic System </a:t>
            </a:r>
          </a:p>
        </p:txBody>
      </p:sp>
    </p:spTree>
    <p:extLst>
      <p:ext uri="{BB962C8B-B14F-4D97-AF65-F5344CB8AC3E}">
        <p14:creationId xmlns:p14="http://schemas.microsoft.com/office/powerpoint/2010/main" val="29171300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F3FAE0-4B7B-4DFE-ACEE-0C0BE52F1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805" y="1340768"/>
            <a:ext cx="8070390" cy="388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0540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272F57-5529-4AE6-95F4-BC5E833701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312" y="325114"/>
            <a:ext cx="8281376" cy="6207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5354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6EC03D-7B2D-4A0C-BA7B-3EFB5B9FC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284" y="440668"/>
            <a:ext cx="8183432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9645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179512" y="1095127"/>
            <a:ext cx="8424936" cy="4584705"/>
            <a:chOff x="179512" y="1095127"/>
            <a:chExt cx="8424936" cy="4584705"/>
          </a:xfrm>
        </p:grpSpPr>
        <p:grpSp>
          <p:nvGrpSpPr>
            <p:cNvPr id="3" name="Group 78"/>
            <p:cNvGrpSpPr/>
            <p:nvPr/>
          </p:nvGrpSpPr>
          <p:grpSpPr>
            <a:xfrm>
              <a:off x="179512" y="1095127"/>
              <a:ext cx="8424936" cy="3875658"/>
              <a:chOff x="179512" y="116632"/>
              <a:chExt cx="8424936" cy="3875658"/>
            </a:xfrm>
          </p:grpSpPr>
          <p:sp>
            <p:nvSpPr>
              <p:cNvPr id="12" name="Trapezoid 11"/>
              <p:cNvSpPr/>
              <p:nvPr/>
            </p:nvSpPr>
            <p:spPr>
              <a:xfrm rot="5400000">
                <a:off x="2807804" y="2744924"/>
                <a:ext cx="792088" cy="576064"/>
              </a:xfrm>
              <a:prstGeom prst="trapezoid">
                <a:avLst/>
              </a:prstGeom>
              <a:solidFill>
                <a:srgbClr val="002060"/>
              </a:solidFill>
              <a:scene3d>
                <a:camera prst="orthographicFront"/>
                <a:lightRig rig="threePt" dir="t">
                  <a:rot lat="0" lon="0" rev="5400000"/>
                </a:lightRig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lang="en-IN" dirty="0"/>
              </a:p>
            </p:txBody>
          </p:sp>
          <p:sp>
            <p:nvSpPr>
              <p:cNvPr id="13" name="Trapezoid 12"/>
              <p:cNvSpPr/>
              <p:nvPr/>
            </p:nvSpPr>
            <p:spPr>
              <a:xfrm rot="16200000">
                <a:off x="5688124" y="2744924"/>
                <a:ext cx="792088" cy="576064"/>
              </a:xfrm>
              <a:prstGeom prst="trapezoid">
                <a:avLst/>
              </a:prstGeom>
              <a:solidFill>
                <a:srgbClr val="00206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cxnSp>
            <p:nvCxnSpPr>
              <p:cNvPr id="14" name="Straight Arrow Connector 13"/>
              <p:cNvCxnSpPr>
                <a:endCxn id="13" idx="0"/>
              </p:cNvCxnSpPr>
              <p:nvPr/>
            </p:nvCxnSpPr>
            <p:spPr>
              <a:xfrm>
                <a:off x="3491880" y="3032956"/>
                <a:ext cx="2304256" cy="0"/>
              </a:xfrm>
              <a:prstGeom prst="straightConnector1">
                <a:avLst/>
              </a:prstGeom>
              <a:ln w="25400">
                <a:solidFill>
                  <a:srgbClr val="FFC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rapezoid 14"/>
              <p:cNvSpPr/>
              <p:nvPr/>
            </p:nvSpPr>
            <p:spPr>
              <a:xfrm rot="16200000">
                <a:off x="6120172" y="2096852"/>
                <a:ext cx="1584176" cy="360040"/>
              </a:xfrm>
              <a:prstGeom prst="trapezoid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sp>
            <p:nvSpPr>
              <p:cNvPr id="16" name="Trapezoid 15"/>
              <p:cNvSpPr/>
              <p:nvPr/>
            </p:nvSpPr>
            <p:spPr>
              <a:xfrm rot="5400000">
                <a:off x="1583668" y="2096852"/>
                <a:ext cx="1584176" cy="360040"/>
              </a:xfrm>
              <a:prstGeom prst="trapezoid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cxnSp>
            <p:nvCxnSpPr>
              <p:cNvPr id="17" name="Straight Arrow Connector 16"/>
              <p:cNvCxnSpPr/>
              <p:nvPr/>
            </p:nvCxnSpPr>
            <p:spPr>
              <a:xfrm>
                <a:off x="827584" y="1628800"/>
                <a:ext cx="1368152" cy="0"/>
              </a:xfrm>
              <a:prstGeom prst="straightConnector1">
                <a:avLst/>
              </a:prstGeom>
              <a:ln w="25400">
                <a:solidFill>
                  <a:srgbClr val="FF66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>
                <a:off x="539552" y="2076850"/>
                <a:ext cx="1656184" cy="0"/>
              </a:xfrm>
              <a:prstGeom prst="straightConnector1">
                <a:avLst/>
              </a:prstGeom>
              <a:ln w="25400">
                <a:solidFill>
                  <a:srgbClr val="66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>
                <a:stCxn id="38" idx="3"/>
              </p:cNvCxnSpPr>
              <p:nvPr/>
            </p:nvCxnSpPr>
            <p:spPr>
              <a:xfrm flipV="1">
                <a:off x="1475656" y="2524900"/>
                <a:ext cx="720080" cy="4000"/>
              </a:xfrm>
              <a:prstGeom prst="straightConnector1">
                <a:avLst/>
              </a:prstGeom>
              <a:ln w="25400">
                <a:solidFill>
                  <a:srgbClr val="00B0F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>
                <a:off x="1907704" y="2972949"/>
                <a:ext cx="288032" cy="0"/>
              </a:xfrm>
              <a:prstGeom prst="straightConnector1">
                <a:avLst/>
              </a:prstGeom>
              <a:ln w="25400">
                <a:solidFill>
                  <a:srgbClr val="00FF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>
                <a:off x="7092280" y="1628800"/>
                <a:ext cx="288032" cy="0"/>
              </a:xfrm>
              <a:prstGeom prst="straightConnector1">
                <a:avLst/>
              </a:prstGeom>
              <a:ln w="25400">
                <a:solidFill>
                  <a:srgbClr val="FF66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>
                <a:off x="7092280" y="2060848"/>
                <a:ext cx="288032" cy="0"/>
              </a:xfrm>
              <a:prstGeom prst="straightConnector1">
                <a:avLst/>
              </a:prstGeom>
              <a:ln w="25400">
                <a:solidFill>
                  <a:srgbClr val="66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>
                <a:off x="7092280" y="2492896"/>
                <a:ext cx="288032" cy="0"/>
              </a:xfrm>
              <a:prstGeom prst="straightConnector1">
                <a:avLst/>
              </a:prstGeom>
              <a:ln w="25400">
                <a:solidFill>
                  <a:srgbClr val="00B0F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>
                <a:off x="7092280" y="2924944"/>
                <a:ext cx="288032" cy="0"/>
              </a:xfrm>
              <a:prstGeom prst="straightConnector1">
                <a:avLst/>
              </a:prstGeom>
              <a:ln w="25400">
                <a:solidFill>
                  <a:srgbClr val="00FF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/>
              <p:cNvSpPr txBox="1"/>
              <p:nvPr/>
            </p:nvSpPr>
            <p:spPr>
              <a:xfrm>
                <a:off x="1835696" y="1196752"/>
                <a:ext cx="4320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dirty="0">
                    <a:latin typeface="Calibri"/>
                  </a:rPr>
                  <a:t>ƛ1</a:t>
                </a:r>
                <a:endParaRPr lang="en-IN" dirty="0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1835696" y="1691516"/>
                <a:ext cx="4320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dirty="0">
                    <a:latin typeface="Calibri"/>
                  </a:rPr>
                  <a:t>ƛ2</a:t>
                </a:r>
                <a:endParaRPr lang="en-IN" dirty="0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1835696" y="2132856"/>
                <a:ext cx="4320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dirty="0">
                    <a:latin typeface="Calibri"/>
                  </a:rPr>
                  <a:t>ƛ3</a:t>
                </a:r>
                <a:endParaRPr lang="en-IN" dirty="0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835696" y="2564904"/>
                <a:ext cx="4320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dirty="0">
                    <a:latin typeface="Calibri"/>
                  </a:rPr>
                  <a:t>ƛ4</a:t>
                </a:r>
                <a:endParaRPr lang="en-IN" dirty="0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7020272" y="1196752"/>
                <a:ext cx="4320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dirty="0">
                    <a:latin typeface="Calibri"/>
                  </a:rPr>
                  <a:t>ƛ1</a:t>
                </a:r>
                <a:endParaRPr lang="en-IN" dirty="0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7020272" y="1691516"/>
                <a:ext cx="4320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dirty="0">
                    <a:latin typeface="Calibri"/>
                  </a:rPr>
                  <a:t>ƛ2</a:t>
                </a:r>
                <a:endParaRPr lang="en-IN" dirty="0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7020272" y="2132856"/>
                <a:ext cx="4320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dirty="0">
                    <a:latin typeface="Calibri"/>
                  </a:rPr>
                  <a:t>ƛ3</a:t>
                </a:r>
                <a:endParaRPr lang="en-IN" dirty="0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7020272" y="2564904"/>
                <a:ext cx="4320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dirty="0">
                    <a:latin typeface="Calibri"/>
                  </a:rPr>
                  <a:t>ƛ4</a:t>
                </a:r>
                <a:endParaRPr lang="en-IN" dirty="0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971600" y="1298377"/>
                <a:ext cx="86409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1400" dirty="0">
                    <a:solidFill>
                      <a:srgbClr val="FFFF00"/>
                    </a:solidFill>
                    <a:latin typeface="+mj-lt"/>
                  </a:rPr>
                  <a:t>RFCH1</a:t>
                </a: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971600" y="1658417"/>
                <a:ext cx="66236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IN" sz="1400" dirty="0">
                    <a:solidFill>
                      <a:srgbClr val="FFFF00"/>
                    </a:solidFill>
                    <a:latin typeface="+mj-lt"/>
                  </a:rPr>
                  <a:t>RFCH2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7380312" y="1484784"/>
                <a:ext cx="864096" cy="3176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1400" dirty="0">
                    <a:solidFill>
                      <a:srgbClr val="FFFF00"/>
                    </a:solidFill>
                    <a:latin typeface="+mj-lt"/>
                  </a:rPr>
                  <a:t>RFCH1</a:t>
                </a: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7380312" y="1916832"/>
                <a:ext cx="66236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IN" sz="1400" dirty="0">
                    <a:solidFill>
                      <a:srgbClr val="FFFF00"/>
                    </a:solidFill>
                    <a:latin typeface="+mj-lt"/>
                  </a:rPr>
                  <a:t>RFCH2</a:t>
                </a:r>
              </a:p>
            </p:txBody>
          </p:sp>
          <p:pic>
            <p:nvPicPr>
              <p:cNvPr id="37" name="Picture 4" descr="http://www.mso.anu.edu.au/%7Eplah/Home_Page_Stuff/GMRT_2006/large/three_dishes_line_sq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51521" y="116632"/>
                <a:ext cx="720080" cy="720081"/>
              </a:xfrm>
              <a:prstGeom prst="rect">
                <a:avLst/>
              </a:prstGeom>
              <a:noFill/>
            </p:spPr>
          </p:pic>
          <p:sp>
            <p:nvSpPr>
              <p:cNvPr id="38" name="Rectangle 37"/>
              <p:cNvSpPr/>
              <p:nvPr/>
            </p:nvSpPr>
            <p:spPr>
              <a:xfrm>
                <a:off x="179512" y="2276872"/>
                <a:ext cx="1296144" cy="50405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N" sz="1400" b="1" dirty="0">
                    <a:solidFill>
                      <a:srgbClr val="002060"/>
                    </a:solidFill>
                  </a:rPr>
                  <a:t>IF + control signals</a:t>
                </a:r>
              </a:p>
            </p:txBody>
          </p:sp>
          <p:cxnSp>
            <p:nvCxnSpPr>
              <p:cNvPr id="39" name="Straight Connector 38"/>
              <p:cNvCxnSpPr>
                <a:stCxn id="38" idx="0"/>
              </p:cNvCxnSpPr>
              <p:nvPr/>
            </p:nvCxnSpPr>
            <p:spPr>
              <a:xfrm flipV="1">
                <a:off x="827584" y="836712"/>
                <a:ext cx="0" cy="1440160"/>
              </a:xfrm>
              <a:prstGeom prst="line">
                <a:avLst/>
              </a:prstGeom>
              <a:ln w="25400">
                <a:solidFill>
                  <a:srgbClr val="FF6600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 flipV="1">
                <a:off x="539552" y="836712"/>
                <a:ext cx="0" cy="1440160"/>
              </a:xfrm>
              <a:prstGeom prst="line">
                <a:avLst/>
              </a:prstGeom>
              <a:ln w="25400">
                <a:solidFill>
                  <a:srgbClr val="6600FF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/>
              <p:cNvCxnSpPr/>
              <p:nvPr/>
            </p:nvCxnSpPr>
            <p:spPr>
              <a:xfrm>
                <a:off x="2699792" y="2852936"/>
                <a:ext cx="216024" cy="0"/>
              </a:xfrm>
              <a:prstGeom prst="straightConnector1">
                <a:avLst/>
              </a:prstGeom>
              <a:ln w="25400">
                <a:solidFill>
                  <a:srgbClr val="FFC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>
                <a:stCxn id="16" idx="0"/>
              </p:cNvCxnSpPr>
              <p:nvPr/>
            </p:nvCxnSpPr>
            <p:spPr>
              <a:xfrm>
                <a:off x="2555776" y="2276872"/>
                <a:ext cx="144016" cy="0"/>
              </a:xfrm>
              <a:prstGeom prst="line">
                <a:avLst/>
              </a:prstGeom>
              <a:ln w="254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2699792" y="2276872"/>
                <a:ext cx="0" cy="576064"/>
              </a:xfrm>
              <a:prstGeom prst="line">
                <a:avLst/>
              </a:prstGeom>
              <a:ln w="254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/>
              <p:cNvCxnSpPr/>
              <p:nvPr/>
            </p:nvCxnSpPr>
            <p:spPr>
              <a:xfrm>
                <a:off x="2699792" y="3140968"/>
                <a:ext cx="216024" cy="0"/>
              </a:xfrm>
              <a:prstGeom prst="straightConnector1">
                <a:avLst/>
              </a:prstGeom>
              <a:ln w="25400">
                <a:solidFill>
                  <a:srgbClr val="FFC00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2699792" y="3140968"/>
                <a:ext cx="0" cy="576064"/>
              </a:xfrm>
              <a:prstGeom prst="line">
                <a:avLst/>
              </a:prstGeom>
              <a:ln w="254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2555776" y="3717032"/>
                <a:ext cx="144016" cy="0"/>
              </a:xfrm>
              <a:prstGeom prst="line">
                <a:avLst/>
              </a:prstGeom>
              <a:ln w="25400">
                <a:solidFill>
                  <a:srgbClr val="FFC000"/>
                </a:solidFill>
                <a:head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Rectangle 46"/>
              <p:cNvSpPr/>
              <p:nvPr/>
            </p:nvSpPr>
            <p:spPr>
              <a:xfrm>
                <a:off x="1043608" y="3486199"/>
                <a:ext cx="1512168" cy="46166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IN" sz="1200" b="1" dirty="0">
                    <a:solidFill>
                      <a:srgbClr val="002060"/>
                    </a:solidFill>
                  </a:rPr>
                  <a:t>LO Ref+ control signals</a:t>
                </a:r>
              </a:p>
            </p:txBody>
          </p:sp>
          <p:pic>
            <p:nvPicPr>
              <p:cNvPr id="48" name="Picture 6" descr="http://www.ncra.tifr.res.in/ncra/outreach/picture-gallery/gmrt/gmrt-pictures/gmrt_buil1.jpg/image_larg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516216" y="260648"/>
                <a:ext cx="1080120" cy="720080"/>
              </a:xfrm>
              <a:prstGeom prst="rect">
                <a:avLst/>
              </a:prstGeom>
              <a:noFill/>
            </p:spPr>
          </p:pic>
          <p:cxnSp>
            <p:nvCxnSpPr>
              <p:cNvPr id="49" name="Straight Arrow Connector 48"/>
              <p:cNvCxnSpPr>
                <a:endCxn id="15" idx="0"/>
              </p:cNvCxnSpPr>
              <p:nvPr/>
            </p:nvCxnSpPr>
            <p:spPr>
              <a:xfrm>
                <a:off x="6516216" y="2276872"/>
                <a:ext cx="216024" cy="0"/>
              </a:xfrm>
              <a:prstGeom prst="straightConnector1">
                <a:avLst/>
              </a:prstGeom>
              <a:ln w="22225">
                <a:solidFill>
                  <a:srgbClr val="FFC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>
                <a:off x="6516216" y="2276872"/>
                <a:ext cx="0" cy="576064"/>
              </a:xfrm>
              <a:prstGeom prst="line">
                <a:avLst/>
              </a:prstGeom>
              <a:ln w="254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flipH="1">
                <a:off x="6372200" y="2852936"/>
                <a:ext cx="144016" cy="0"/>
              </a:xfrm>
              <a:prstGeom prst="line">
                <a:avLst/>
              </a:prstGeom>
              <a:ln w="254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/>
              <p:cNvCxnSpPr/>
              <p:nvPr/>
            </p:nvCxnSpPr>
            <p:spPr>
              <a:xfrm>
                <a:off x="6372200" y="3212976"/>
                <a:ext cx="144016" cy="0"/>
              </a:xfrm>
              <a:prstGeom prst="straightConnector1">
                <a:avLst/>
              </a:prstGeom>
              <a:ln w="25400">
                <a:solidFill>
                  <a:srgbClr val="FFC000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>
                <a:off x="6516216" y="3212976"/>
                <a:ext cx="0" cy="504056"/>
              </a:xfrm>
              <a:prstGeom prst="line">
                <a:avLst/>
              </a:prstGeom>
              <a:ln w="254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6516216" y="3717032"/>
                <a:ext cx="216024" cy="0"/>
              </a:xfrm>
              <a:prstGeom prst="line">
                <a:avLst/>
              </a:prstGeom>
              <a:ln w="254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Rectangle 54"/>
              <p:cNvSpPr/>
              <p:nvPr/>
            </p:nvSpPr>
            <p:spPr>
              <a:xfrm>
                <a:off x="6732240" y="3530625"/>
                <a:ext cx="1512168" cy="46166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IN" sz="1200" b="1" dirty="0">
                    <a:solidFill>
                      <a:srgbClr val="002060"/>
                    </a:solidFill>
                  </a:rPr>
                  <a:t>LO Ref+ control signals</a:t>
                </a: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7380312" y="2276872"/>
                <a:ext cx="122413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1400" dirty="0"/>
                  <a:t>IF + control signal</a:t>
                </a: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2843808" y="2735342"/>
                <a:ext cx="108012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1100" dirty="0"/>
                  <a:t>1550 nm</a:t>
                </a: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2843808" y="3023374"/>
                <a:ext cx="108012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1100" dirty="0"/>
                  <a:t>1310 nm</a:t>
                </a: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5724128" y="2735342"/>
                <a:ext cx="108012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1100" dirty="0"/>
                  <a:t>1550 nm</a:t>
                </a: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5724128" y="2996952"/>
                <a:ext cx="108012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1100" dirty="0"/>
                  <a:t>1310 nm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2627784" y="4869160"/>
              <a:ext cx="122413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400" b="1" dirty="0"/>
                <a:t>Universal 1.3/1.5 um</a:t>
              </a:r>
            </a:p>
            <a:p>
              <a:pPr algn="ctr"/>
              <a:r>
                <a:rPr lang="en-IN" sz="1400" b="1" dirty="0"/>
                <a:t>Coupler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64088" y="4941168"/>
              <a:ext cx="122413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400" b="1" dirty="0"/>
                <a:t>Universal</a:t>
              </a:r>
            </a:p>
            <a:p>
              <a:pPr algn="ctr"/>
              <a:r>
                <a:rPr lang="en-IN" sz="1400" b="1" dirty="0"/>
                <a:t>1.3/1.5 um</a:t>
              </a:r>
            </a:p>
            <a:p>
              <a:pPr algn="ctr"/>
              <a:r>
                <a:rPr lang="en-IN" sz="1400" b="1" dirty="0"/>
                <a:t>Coupler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699792" y="2420888"/>
              <a:ext cx="12241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400" b="1" dirty="0"/>
                <a:t>    DWDM</a:t>
              </a:r>
            </a:p>
            <a:p>
              <a:r>
                <a:rPr lang="en-IN" sz="1400" b="1" dirty="0"/>
                <a:t>Multiplexer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148064" y="2420888"/>
              <a:ext cx="15121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400" b="1" dirty="0"/>
                <a:t>DWDM</a:t>
              </a:r>
            </a:p>
            <a:p>
              <a:pPr algn="ctr"/>
              <a:r>
                <a:rPr lang="en-IN" sz="1400" b="1" dirty="0"/>
                <a:t>De-Multiplexer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8B429E9-7A33-4E53-B238-D7EF58843208}"/>
              </a:ext>
            </a:extLst>
          </p:cNvPr>
          <p:cNvSpPr txBox="1"/>
          <p:nvPr/>
        </p:nvSpPr>
        <p:spPr>
          <a:xfrm>
            <a:off x="179512" y="439504"/>
            <a:ext cx="842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Network Architecture</a:t>
            </a:r>
          </a:p>
          <a:p>
            <a:pPr algn="ctr"/>
            <a:r>
              <a:rPr lang="en-US" sz="2000" dirty="0"/>
              <a:t>Using DWDM Multiplexing and Bi-directional Link over Single Fiber</a:t>
            </a:r>
          </a:p>
        </p:txBody>
      </p:sp>
    </p:spTree>
    <p:extLst>
      <p:ext uri="{BB962C8B-B14F-4D97-AF65-F5344CB8AC3E}">
        <p14:creationId xmlns:p14="http://schemas.microsoft.com/office/powerpoint/2010/main" val="13111188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A8BBF6D-722C-4E20-9F9D-5360B39F5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089" y="1419432"/>
            <a:ext cx="7851822" cy="51639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074740-F2BA-470D-BA4A-FDB49A50209E}"/>
              </a:ext>
            </a:extLst>
          </p:cNvPr>
          <p:cNvSpPr txBox="1"/>
          <p:nvPr/>
        </p:nvSpPr>
        <p:spPr>
          <a:xfrm flipH="1">
            <a:off x="480059" y="548680"/>
            <a:ext cx="81838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C000"/>
                </a:solidFill>
              </a:rPr>
              <a:t>3 Channel DWDM based Rf over Fiber Optic System </a:t>
            </a:r>
          </a:p>
          <a:p>
            <a:pPr algn="ctr"/>
            <a:r>
              <a:rPr lang="en-US" sz="2000" dirty="0"/>
              <a:t>Cost per antenna 5600 USD</a:t>
            </a:r>
          </a:p>
        </p:txBody>
      </p:sp>
    </p:spTree>
    <p:extLst>
      <p:ext uri="{BB962C8B-B14F-4D97-AF65-F5344CB8AC3E}">
        <p14:creationId xmlns:p14="http://schemas.microsoft.com/office/powerpoint/2010/main" val="18577148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883B8B7A-E8BB-46FF-B250-CCBF68E86A3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12000" contrast="18000"/>
          </a:blip>
          <a:srcRect t="6694" r="8423" b="5730"/>
          <a:stretch>
            <a:fillRect/>
          </a:stretch>
        </p:blipFill>
        <p:spPr bwMode="auto">
          <a:xfrm>
            <a:off x="611560" y="1378932"/>
            <a:ext cx="3812990" cy="27399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pSp>
        <p:nvGrpSpPr>
          <p:cNvPr id="5" name="Group 2">
            <a:extLst>
              <a:ext uri="{FF2B5EF4-FFF2-40B4-BE49-F238E27FC236}">
                <a16:creationId xmlns:a16="http://schemas.microsoft.com/office/drawing/2014/main" id="{D6119FEB-5858-4555-B9D2-ED723DC8D2AF}"/>
              </a:ext>
            </a:extLst>
          </p:cNvPr>
          <p:cNvGrpSpPr>
            <a:grpSpLocks/>
          </p:cNvGrpSpPr>
          <p:nvPr/>
        </p:nvGrpSpPr>
        <p:grpSpPr bwMode="auto">
          <a:xfrm>
            <a:off x="5085848" y="1378932"/>
            <a:ext cx="3479124" cy="2730193"/>
            <a:chOff x="768" y="816"/>
            <a:chExt cx="4271" cy="3203"/>
          </a:xfrm>
        </p:grpSpPr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CADEB10A-AB93-4C06-8BF5-702D2BDF7E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bright="-30000" contrast="6000"/>
            </a:blip>
            <a:srcRect/>
            <a:stretch>
              <a:fillRect/>
            </a:stretch>
          </p:blipFill>
          <p:spPr bwMode="auto">
            <a:xfrm>
              <a:off x="768" y="816"/>
              <a:ext cx="4272" cy="320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7" name="Text Box 4">
              <a:extLst>
                <a:ext uri="{FF2B5EF4-FFF2-40B4-BE49-F238E27FC236}">
                  <a16:creationId xmlns:a16="http://schemas.microsoft.com/office/drawing/2014/main" id="{2F02952A-D5EF-48AB-B365-474B365355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8" y="816"/>
              <a:ext cx="4272" cy="320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8" name="Picture 3">
            <a:extLst>
              <a:ext uri="{FF2B5EF4-FFF2-40B4-BE49-F238E27FC236}">
                <a16:creationId xmlns:a16="http://schemas.microsoft.com/office/drawing/2014/main" id="{60F9E959-61ED-415F-A7FA-069AC5606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2074" y="4275500"/>
            <a:ext cx="3627485" cy="2442338"/>
          </a:xfrm>
          <a:prstGeom prst="rect">
            <a:avLst/>
          </a:prstGeom>
          <a:noFill/>
        </p:spPr>
      </p:pic>
      <p:grpSp>
        <p:nvGrpSpPr>
          <p:cNvPr id="9" name="Group 2">
            <a:extLst>
              <a:ext uri="{FF2B5EF4-FFF2-40B4-BE49-F238E27FC236}">
                <a16:creationId xmlns:a16="http://schemas.microsoft.com/office/drawing/2014/main" id="{58EF4153-0230-4352-9FD4-411DF0CAE125}"/>
              </a:ext>
            </a:extLst>
          </p:cNvPr>
          <p:cNvGrpSpPr>
            <a:grpSpLocks/>
          </p:cNvGrpSpPr>
          <p:nvPr/>
        </p:nvGrpSpPr>
        <p:grpSpPr bwMode="auto">
          <a:xfrm>
            <a:off x="547874" y="4311548"/>
            <a:ext cx="3876676" cy="2418490"/>
            <a:chOff x="480" y="768"/>
            <a:chExt cx="4700" cy="3145"/>
          </a:xfrm>
        </p:grpSpPr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id="{C2901118-DAAE-46F2-8E70-2F26CF90A8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lum bright="-6000" contrast="6000"/>
            </a:blip>
            <a:srcRect/>
            <a:stretch>
              <a:fillRect/>
            </a:stretch>
          </p:blipFill>
          <p:spPr bwMode="auto">
            <a:xfrm>
              <a:off x="480" y="768"/>
              <a:ext cx="4701" cy="314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1" name="Text Box 4">
              <a:extLst>
                <a:ext uri="{FF2B5EF4-FFF2-40B4-BE49-F238E27FC236}">
                  <a16:creationId xmlns:a16="http://schemas.microsoft.com/office/drawing/2014/main" id="{E223B963-9172-46A7-9F95-AA09B751B0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" y="768"/>
              <a:ext cx="4701" cy="314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B023AA0-9EB9-4F94-9A5C-1C5EB686099B}"/>
              </a:ext>
            </a:extLst>
          </p:cNvPr>
          <p:cNvSpPr txBox="1"/>
          <p:nvPr/>
        </p:nvSpPr>
        <p:spPr>
          <a:xfrm flipH="1">
            <a:off x="547874" y="326674"/>
            <a:ext cx="8017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Giant Meterwave Radio Telescope - GMRT</a:t>
            </a:r>
          </a:p>
        </p:txBody>
      </p:sp>
    </p:spTree>
    <p:extLst>
      <p:ext uri="{BB962C8B-B14F-4D97-AF65-F5344CB8AC3E}">
        <p14:creationId xmlns:p14="http://schemas.microsoft.com/office/powerpoint/2010/main" val="257664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18A58C-1F89-4395-AABF-4FF4D267E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232" y="620688"/>
            <a:ext cx="8253536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4142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1410D9B-7422-4F92-BDB6-A8016FEE15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091" y="1636970"/>
            <a:ext cx="2972988" cy="221024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02B73C-B771-45D6-97B1-38DA19D677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21" y="1628800"/>
            <a:ext cx="5596114" cy="31478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C53021-47C3-4EE3-8F03-42B72F5254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091" y="4066548"/>
            <a:ext cx="2946996" cy="22102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9BF8C86-FBA2-42E2-A9B8-86295FAD6FF0}"/>
              </a:ext>
            </a:extLst>
          </p:cNvPr>
          <p:cNvSpPr txBox="1"/>
          <p:nvPr/>
        </p:nvSpPr>
        <p:spPr>
          <a:xfrm flipH="1">
            <a:off x="534572" y="5301208"/>
            <a:ext cx="5117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Cost Per link : 250 USD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5B04EC-FA5A-481C-8AA3-383894E05C4B}"/>
              </a:ext>
            </a:extLst>
          </p:cNvPr>
          <p:cNvSpPr txBox="1"/>
          <p:nvPr/>
        </p:nvSpPr>
        <p:spPr>
          <a:xfrm>
            <a:off x="323529" y="541129"/>
            <a:ext cx="8583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C000"/>
                </a:solidFill>
              </a:rPr>
              <a:t>RF over Fiber links for Phased Array Antenna</a:t>
            </a:r>
          </a:p>
        </p:txBody>
      </p:sp>
    </p:spTree>
    <p:extLst>
      <p:ext uri="{BB962C8B-B14F-4D97-AF65-F5344CB8AC3E}">
        <p14:creationId xmlns:p14="http://schemas.microsoft.com/office/powerpoint/2010/main" val="32992789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CE6844F0-D281-43E2-BF0E-F5EF374A2AB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74892" y="1295136"/>
            <a:ext cx="5012982" cy="3263504"/>
          </a:xfrm>
        </p:spPr>
      </p:pic>
      <p:pic>
        <p:nvPicPr>
          <p:cNvPr id="21" name="Content Placeholder 4">
            <a:extLst>
              <a:ext uri="{FF2B5EF4-FFF2-40B4-BE49-F238E27FC236}">
                <a16:creationId xmlns:a16="http://schemas.microsoft.com/office/drawing/2014/main" id="{975E401C-119E-4E3D-BF37-492075A759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822" y="1295136"/>
            <a:ext cx="2448287" cy="32635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8C824D-B42C-4AC0-BF9F-5F4D5AFE3E0A}"/>
              </a:ext>
            </a:extLst>
          </p:cNvPr>
          <p:cNvSpPr txBox="1"/>
          <p:nvPr/>
        </p:nvSpPr>
        <p:spPr>
          <a:xfrm>
            <a:off x="1655676" y="404664"/>
            <a:ext cx="5832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C000"/>
                </a:solidFill>
              </a:rPr>
              <a:t>60 Element Fiber Routing</a:t>
            </a:r>
          </a:p>
        </p:txBody>
      </p:sp>
    </p:spTree>
    <p:extLst>
      <p:ext uri="{BB962C8B-B14F-4D97-AF65-F5344CB8AC3E}">
        <p14:creationId xmlns:p14="http://schemas.microsoft.com/office/powerpoint/2010/main" val="10944069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57C3567-792A-430B-8C8E-8BF42FA03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960" y="5314950"/>
            <a:ext cx="6400801" cy="45720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D9F039A-C893-453F-B1C7-1346E7582B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4669" y="332656"/>
            <a:ext cx="8429294" cy="6264695"/>
          </a:xfrm>
        </p:spPr>
        <p:txBody>
          <a:bodyPr>
            <a:normAutofit/>
          </a:bodyPr>
          <a:lstStyle/>
          <a:p>
            <a:r>
              <a:rPr lang="en-US" b="1" u="sng" dirty="0">
                <a:solidFill>
                  <a:srgbClr val="FFC000"/>
                </a:solidFill>
              </a:rPr>
              <a:t>Optical Specification</a:t>
            </a:r>
          </a:p>
          <a:p>
            <a:r>
              <a:rPr lang="en-US" dirty="0"/>
              <a:t>Wavelength: 1310 nm</a:t>
            </a:r>
          </a:p>
          <a:p>
            <a:r>
              <a:rPr lang="en-US" dirty="0"/>
              <a:t>Laser: Uncooled Fabry Perot Laser</a:t>
            </a:r>
          </a:p>
          <a:p>
            <a:r>
              <a:rPr lang="en-US" dirty="0"/>
              <a:t>Photodiode: PIN Photodiode</a:t>
            </a:r>
          </a:p>
          <a:p>
            <a:r>
              <a:rPr lang="en-US" dirty="0"/>
              <a:t>Optical Power Output: + 2 dBm</a:t>
            </a:r>
          </a:p>
          <a:p>
            <a:r>
              <a:rPr lang="en-US" dirty="0"/>
              <a:t>Optical Margin for no loss no Gain system: 3 dB</a:t>
            </a:r>
          </a:p>
          <a:p>
            <a:r>
              <a:rPr lang="en-US" b="1" u="sng" dirty="0">
                <a:solidFill>
                  <a:srgbClr val="FFC000"/>
                </a:solidFill>
              </a:rPr>
              <a:t>RF Specification with Pre and Post Amplifier</a:t>
            </a:r>
          </a:p>
          <a:p>
            <a:r>
              <a:rPr lang="en-US" dirty="0"/>
              <a:t>RF Bandwidth: 0.6 – 1.7 GHz</a:t>
            </a:r>
          </a:p>
          <a:p>
            <a:r>
              <a:rPr lang="en-US" dirty="0"/>
              <a:t>Input and Output Impedance: 50 Ohms</a:t>
            </a:r>
          </a:p>
          <a:p>
            <a:r>
              <a:rPr lang="en-US" dirty="0"/>
              <a:t>RF Gain: 6 dB</a:t>
            </a:r>
          </a:p>
          <a:p>
            <a:r>
              <a:rPr lang="en-US" dirty="0"/>
              <a:t>Input P1dB: &gt; - 5  dBm</a:t>
            </a:r>
          </a:p>
          <a:p>
            <a:r>
              <a:rPr lang="en-US" dirty="0"/>
              <a:t>Compression Dynamic Range (CDR):130 dB/Hz</a:t>
            </a:r>
          </a:p>
          <a:p>
            <a:r>
              <a:rPr lang="en-US" b="1" u="sng" dirty="0">
                <a:solidFill>
                  <a:srgbClr val="FFC000"/>
                </a:solidFill>
              </a:rPr>
              <a:t>Physical Specification</a:t>
            </a:r>
          </a:p>
          <a:p>
            <a:r>
              <a:rPr lang="en-US" dirty="0"/>
              <a:t>Transmitter weight:116 grams</a:t>
            </a:r>
          </a:p>
          <a:p>
            <a:r>
              <a:rPr lang="en-US" dirty="0"/>
              <a:t>Receiver weight : 80 grams</a:t>
            </a:r>
          </a:p>
          <a:p>
            <a:r>
              <a:rPr lang="en-US" b="1" u="sng" dirty="0">
                <a:solidFill>
                  <a:srgbClr val="FFC000"/>
                </a:solidFill>
              </a:rPr>
              <a:t>DC Specifications</a:t>
            </a:r>
          </a:p>
          <a:p>
            <a:r>
              <a:rPr lang="en-US" dirty="0"/>
              <a:t>Optical Transmitter: DC 5 V / 120mA, DC-5V / 90 mA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3415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B4ACA9B-4511-4491-AB11-977FA035D3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536" y="1123138"/>
            <a:ext cx="8352928" cy="546208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CF587D-3DCF-45A1-A29E-0F0B8B2A3F74}"/>
              </a:ext>
            </a:extLst>
          </p:cNvPr>
          <p:cNvSpPr txBox="1"/>
          <p:nvPr/>
        </p:nvSpPr>
        <p:spPr>
          <a:xfrm flipH="1">
            <a:off x="395536" y="476672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FPA with Fiber Optic Link - Test Results</a:t>
            </a:r>
          </a:p>
        </p:txBody>
      </p:sp>
    </p:spTree>
    <p:extLst>
      <p:ext uri="{BB962C8B-B14F-4D97-AF65-F5344CB8AC3E}">
        <p14:creationId xmlns:p14="http://schemas.microsoft.com/office/powerpoint/2010/main" val="41537873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9B9EF0D-8346-4D57-A89F-23105281FF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86" y="1961241"/>
            <a:ext cx="4074941" cy="305620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2F7B15-BA4D-405D-968A-E4451FF965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913562"/>
            <a:ext cx="4202086" cy="31515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F88964C-92EF-45E4-9F0F-5F2058674834}"/>
              </a:ext>
            </a:extLst>
          </p:cNvPr>
          <p:cNvSpPr txBox="1"/>
          <p:nvPr/>
        </p:nvSpPr>
        <p:spPr>
          <a:xfrm flipH="1">
            <a:off x="352086" y="764704"/>
            <a:ext cx="8566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RF over Fiber optic link from antenna prime focus</a:t>
            </a:r>
          </a:p>
        </p:txBody>
      </p:sp>
    </p:spTree>
    <p:extLst>
      <p:ext uri="{BB962C8B-B14F-4D97-AF65-F5344CB8AC3E}">
        <p14:creationId xmlns:p14="http://schemas.microsoft.com/office/powerpoint/2010/main" val="14028526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lake_vie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372600" cy="7029450"/>
          </a:xfrm>
          <a:prstGeom prst="rect">
            <a:avLst/>
          </a:prstGeom>
          <a:noFill/>
        </p:spPr>
      </p:pic>
      <p:sp>
        <p:nvSpPr>
          <p:cNvPr id="2054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5877272"/>
            <a:ext cx="6324600" cy="980728"/>
          </a:xfrm>
        </p:spPr>
        <p:txBody>
          <a:bodyPr>
            <a:normAutofit/>
          </a:bodyPr>
          <a:lstStyle/>
          <a:p>
            <a:r>
              <a:rPr lang="en-US" sz="3200" i="1" dirty="0"/>
              <a:t>RF Frontend and Fiber Optics Team</a:t>
            </a:r>
            <a:endParaRPr lang="en-US" sz="2800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EDC600-4B9D-473A-9DA3-AEF8D2FB478A}"/>
              </a:ext>
            </a:extLst>
          </p:cNvPr>
          <p:cNvSpPr txBox="1"/>
          <p:nvPr/>
        </p:nvSpPr>
        <p:spPr>
          <a:xfrm flipH="1">
            <a:off x="4211960" y="5399505"/>
            <a:ext cx="432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THANK YOU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E83810C-81B6-45AC-974D-2244764F44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483" y="1556792"/>
            <a:ext cx="8637034" cy="4907406"/>
          </a:xfrm>
          <a:prstGeom prst="rect">
            <a:avLst/>
          </a:prstGeom>
        </p:spPr>
      </p:pic>
      <p:pic>
        <p:nvPicPr>
          <p:cNvPr id="6" name="Content Placeholder 4" descr="DSCN1343.JPG">
            <a:extLst>
              <a:ext uri="{FF2B5EF4-FFF2-40B4-BE49-F238E27FC236}">
                <a16:creationId xmlns:a16="http://schemas.microsoft.com/office/drawing/2014/main" id="{D4982735-CEB6-4F07-ABA8-EE8F337E5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623" y="2420888"/>
            <a:ext cx="2824085" cy="20882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D4F460-750D-4981-81CD-AF5D65EA4A23}"/>
              </a:ext>
            </a:extLst>
          </p:cNvPr>
          <p:cNvSpPr txBox="1"/>
          <p:nvPr/>
        </p:nvSpPr>
        <p:spPr>
          <a:xfrm>
            <a:off x="264705" y="570746"/>
            <a:ext cx="86370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C000"/>
                </a:solidFill>
              </a:rPr>
              <a:t>Prime Focus Antenna Feeds of GMRT</a:t>
            </a:r>
          </a:p>
          <a:p>
            <a:pPr algn="ctr"/>
            <a:r>
              <a:rPr lang="en-US" sz="2000" dirty="0"/>
              <a:t>Designed By </a:t>
            </a:r>
            <a:r>
              <a:rPr lang="en-US" sz="2000" dirty="0" err="1"/>
              <a:t>Haumanth</a:t>
            </a:r>
            <a:r>
              <a:rPr lang="en-US" sz="2000" dirty="0"/>
              <a:t> Rao</a:t>
            </a:r>
          </a:p>
        </p:txBody>
      </p:sp>
    </p:spTree>
    <p:extLst>
      <p:ext uri="{BB962C8B-B14F-4D97-AF65-F5344CB8AC3E}">
        <p14:creationId xmlns:p14="http://schemas.microsoft.com/office/powerpoint/2010/main" val="19504605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B0F4EB-6DFD-4EDE-B2E7-AF4B8209B4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endParaRPr lang="en-US" dirty="0"/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7AEC2D3A-B527-4D2B-8AA6-1662D2986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320" y="1601790"/>
            <a:ext cx="8027359" cy="4707570"/>
          </a:xfrm>
          <a:prstGeom prst="rect">
            <a:avLst/>
          </a:prstGeom>
        </p:spPr>
      </p:pic>
      <p:pic>
        <p:nvPicPr>
          <p:cNvPr id="8" name="Content Placeholder 7" descr="cdf250_mesh.jpg">
            <a:extLst>
              <a:ext uri="{FF2B5EF4-FFF2-40B4-BE49-F238E27FC236}">
                <a16:creationId xmlns:a16="http://schemas.microsoft.com/office/drawing/2014/main" id="{07DA0A2A-A718-4D6D-977B-4DDDFE30F5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3" y="2348880"/>
            <a:ext cx="3859191" cy="2245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6BA2BD1-03D1-40E8-AFD8-FDFA293EB385}"/>
              </a:ext>
            </a:extLst>
          </p:cNvPr>
          <p:cNvSpPr txBox="1"/>
          <p:nvPr/>
        </p:nvSpPr>
        <p:spPr>
          <a:xfrm>
            <a:off x="264705" y="570746"/>
            <a:ext cx="86370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C000"/>
                </a:solidFill>
              </a:rPr>
              <a:t>Prime Focus Antenna Feeds of GMRT</a:t>
            </a:r>
          </a:p>
          <a:p>
            <a:pPr algn="ctr"/>
            <a:r>
              <a:rPr lang="en-US" dirty="0"/>
              <a:t>Designed By Hanumanth Rao</a:t>
            </a:r>
          </a:p>
        </p:txBody>
      </p:sp>
    </p:spTree>
    <p:extLst>
      <p:ext uri="{BB962C8B-B14F-4D97-AF65-F5344CB8AC3E}">
        <p14:creationId xmlns:p14="http://schemas.microsoft.com/office/powerpoint/2010/main" val="6407799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416C6FD-ED68-47B7-A3FB-B359A25E71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8351" y="1556792"/>
            <a:ext cx="8116416" cy="4824536"/>
          </a:xfrm>
          <a:prstGeom prst="rect">
            <a:avLst/>
          </a:prstGeom>
        </p:spPr>
      </p:pic>
      <p:graphicFrame>
        <p:nvGraphicFramePr>
          <p:cNvPr id="5" name="Content Placeholder 5">
            <a:extLst>
              <a:ext uri="{FF2B5EF4-FFF2-40B4-BE49-F238E27FC236}">
                <a16:creationId xmlns:a16="http://schemas.microsoft.com/office/drawing/2014/main" id="{31825446-42F5-4BA1-BD17-CB738B18519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7065913"/>
              </p:ext>
            </p:extLst>
          </p:nvPr>
        </p:nvGraphicFramePr>
        <p:xfrm>
          <a:off x="1259632" y="2492896"/>
          <a:ext cx="3431113" cy="21994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2" name="CorelDRAW" r:id="rId4" imgW="4457026" imgH="2857700" progId="CorelDraw.Graphic.20">
                  <p:embed/>
                </p:oleObj>
              </mc:Choice>
              <mc:Fallback>
                <p:oleObj name="CorelDRAW" r:id="rId4" imgW="4457026" imgH="2857700" progId="CorelDraw.Graphic.20">
                  <p:embed/>
                  <p:pic>
                    <p:nvPicPr>
                      <p:cNvPr id="4" name="Content Placeholder 5">
                        <a:extLst>
                          <a:ext uri="{FF2B5EF4-FFF2-40B4-BE49-F238E27FC236}">
                            <a16:creationId xmlns:a16="http://schemas.microsoft.com/office/drawing/2014/main" id="{04C7C2B7-E74E-4B3A-98CB-F84837923475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632" y="2492896"/>
                        <a:ext cx="3431113" cy="21994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5F80F84-4C2A-4284-AB03-45632CD2DC68}"/>
              </a:ext>
            </a:extLst>
          </p:cNvPr>
          <p:cNvSpPr txBox="1"/>
          <p:nvPr/>
        </p:nvSpPr>
        <p:spPr>
          <a:xfrm>
            <a:off x="264705" y="570746"/>
            <a:ext cx="86370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C000"/>
                </a:solidFill>
              </a:rPr>
              <a:t>Prime Focus Antenna Feeds of GMRT</a:t>
            </a:r>
          </a:p>
          <a:p>
            <a:pPr algn="ctr"/>
            <a:r>
              <a:rPr lang="en-US" dirty="0"/>
              <a:t>Designed By Hanumanth Rao</a:t>
            </a:r>
          </a:p>
        </p:txBody>
      </p:sp>
    </p:spTree>
    <p:extLst>
      <p:ext uri="{BB962C8B-B14F-4D97-AF65-F5344CB8AC3E}">
        <p14:creationId xmlns:p14="http://schemas.microsoft.com/office/powerpoint/2010/main" val="587286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13" descr="dgf">
            <a:extLst>
              <a:ext uri="{FF2B5EF4-FFF2-40B4-BE49-F238E27FC236}">
                <a16:creationId xmlns:a16="http://schemas.microsoft.com/office/drawing/2014/main" id="{47CE5276-FD16-45CE-A844-C1A79C1B7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3147"/>
            <a:ext cx="3569711" cy="242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23" descr="ncralogo">
            <a:extLst>
              <a:ext uri="{FF2B5EF4-FFF2-40B4-BE49-F238E27FC236}">
                <a16:creationId xmlns:a16="http://schemas.microsoft.com/office/drawing/2014/main" id="{D1AF2A43-5037-4063-9784-2FF661A12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0" t="15703" r="88251" b="79329"/>
          <a:stretch>
            <a:fillRect/>
          </a:stretch>
        </p:blipFill>
        <p:spPr bwMode="auto">
          <a:xfrm>
            <a:off x="0" y="0"/>
            <a:ext cx="6096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L Band OMT">
            <a:extLst>
              <a:ext uri="{FF2B5EF4-FFF2-40B4-BE49-F238E27FC236}">
                <a16:creationId xmlns:a16="http://schemas.microsoft.com/office/drawing/2014/main" id="{EA81ED0D-5A70-4CFB-92A8-0462A7375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57329"/>
            <a:ext cx="3569710" cy="2488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2E4931-6C54-4332-8E1C-945366F89E97}"/>
              </a:ext>
            </a:extLst>
          </p:cNvPr>
          <p:cNvSpPr/>
          <p:nvPr/>
        </p:nvSpPr>
        <p:spPr>
          <a:xfrm>
            <a:off x="4993383" y="4209229"/>
            <a:ext cx="396044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Corrugated Horn</a:t>
            </a:r>
          </a:p>
          <a:p>
            <a:pPr>
              <a:defRPr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Quad-Ridged Orthomode Transducer</a:t>
            </a:r>
          </a:p>
          <a:p>
            <a:pPr>
              <a:defRPr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1000-1450 MHz Band Coverage</a:t>
            </a: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79D1AAF5-44FB-45C9-BFA5-36CCFF7FADC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2199808"/>
              </p:ext>
            </p:extLst>
          </p:nvPr>
        </p:nvGraphicFramePr>
        <p:xfrm>
          <a:off x="4518680" y="1437955"/>
          <a:ext cx="4168120" cy="24216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3" name="CorelDRAW" r:id="rId6" imgW="8476196" imgH="4920635" progId="CorelDraw.Graphic.20">
                  <p:embed/>
                </p:oleObj>
              </mc:Choice>
              <mc:Fallback>
                <p:oleObj name="CorelDRAW" r:id="rId6" imgW="8476196" imgH="4920635" progId="CorelDraw.Graphic.20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F0502CD6-CDAE-46B6-A386-045F10504FD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18680" y="1437955"/>
                        <a:ext cx="4168120" cy="24216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95FADE0-78EB-4619-A6A6-13397565638C}"/>
              </a:ext>
            </a:extLst>
          </p:cNvPr>
          <p:cNvSpPr txBox="1"/>
          <p:nvPr/>
        </p:nvSpPr>
        <p:spPr>
          <a:xfrm>
            <a:off x="264705" y="556679"/>
            <a:ext cx="86370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C000"/>
                </a:solidFill>
              </a:rPr>
              <a:t>Prime Focus Antenna Feeds of GMRT</a:t>
            </a:r>
          </a:p>
          <a:p>
            <a:pPr algn="ctr"/>
            <a:r>
              <a:rPr lang="en-US" dirty="0"/>
              <a:t>Designed By RRI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2C790E81-F186-459E-978D-325215B9859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3225" y="1404151"/>
            <a:ext cx="3394720" cy="2546040"/>
          </a:xfr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6193AEB-2E61-4CEF-90AD-897BF27D1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3226" y="4180828"/>
            <a:ext cx="3394719" cy="2546039"/>
          </a:xfrm>
          <a:prstGeom prst="rect">
            <a:avLst/>
          </a:prstGeom>
        </p:spPr>
      </p:pic>
      <p:pic>
        <p:nvPicPr>
          <p:cNvPr id="6" name="Content Placeholder 2">
            <a:extLst>
              <a:ext uri="{FF2B5EF4-FFF2-40B4-BE49-F238E27FC236}">
                <a16:creationId xmlns:a16="http://schemas.microsoft.com/office/drawing/2014/main" id="{A68163FA-4228-4833-9F8E-E9B11D5DE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16552" y="4193682"/>
            <a:ext cx="3359890" cy="2520333"/>
          </a:xfrm>
          <a:prstGeom prst="rect">
            <a:avLst/>
          </a:prstGeom>
        </p:spPr>
      </p:pic>
      <p:pic>
        <p:nvPicPr>
          <p:cNvPr id="7" name="Content Placeholder 2">
            <a:extLst>
              <a:ext uri="{FF2B5EF4-FFF2-40B4-BE49-F238E27FC236}">
                <a16:creationId xmlns:a16="http://schemas.microsoft.com/office/drawing/2014/main" id="{9FFDDD18-D6E9-40F5-B2E8-086497E32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6056" y="1404151"/>
            <a:ext cx="3429897" cy="25730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BA35D66-7E02-4BB0-BEBB-FCE954543748}"/>
              </a:ext>
            </a:extLst>
          </p:cNvPr>
          <p:cNvSpPr txBox="1"/>
          <p:nvPr/>
        </p:nvSpPr>
        <p:spPr>
          <a:xfrm>
            <a:off x="253483" y="203822"/>
            <a:ext cx="863703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Compact and Light Weight L band feed for GMRT</a:t>
            </a:r>
          </a:p>
          <a:p>
            <a:pPr algn="ctr"/>
            <a:r>
              <a:rPr lang="en-US" dirty="0"/>
              <a:t>Designed By Hanumanth Rao</a:t>
            </a:r>
          </a:p>
        </p:txBody>
      </p:sp>
    </p:spTree>
    <p:extLst>
      <p:ext uri="{BB962C8B-B14F-4D97-AF65-F5344CB8AC3E}">
        <p14:creationId xmlns:p14="http://schemas.microsoft.com/office/powerpoint/2010/main" val="23501079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9">
            <a:extLst>
              <a:ext uri="{FF2B5EF4-FFF2-40B4-BE49-F238E27FC236}">
                <a16:creationId xmlns:a16="http://schemas.microsoft.com/office/drawing/2014/main" id="{020B39F9-333A-4F05-94A7-3857AC29D70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12000"/>
          </a:blip>
          <a:srcRect/>
          <a:stretch>
            <a:fillRect/>
          </a:stretch>
        </p:blipFill>
        <p:spPr bwMode="auto">
          <a:xfrm>
            <a:off x="457200" y="1482803"/>
            <a:ext cx="3348570" cy="18021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pSp>
        <p:nvGrpSpPr>
          <p:cNvPr id="5" name="Group 36">
            <a:extLst>
              <a:ext uri="{FF2B5EF4-FFF2-40B4-BE49-F238E27FC236}">
                <a16:creationId xmlns:a16="http://schemas.microsoft.com/office/drawing/2014/main" id="{C86BAE79-92C6-4E50-9529-FED5F1BBEFCC}"/>
              </a:ext>
            </a:extLst>
          </p:cNvPr>
          <p:cNvGrpSpPr>
            <a:grpSpLocks/>
          </p:cNvGrpSpPr>
          <p:nvPr/>
        </p:nvGrpSpPr>
        <p:grpSpPr bwMode="auto">
          <a:xfrm>
            <a:off x="5508104" y="1484784"/>
            <a:ext cx="2808312" cy="1800201"/>
            <a:chOff x="192" y="1584"/>
            <a:chExt cx="1775" cy="1189"/>
          </a:xfrm>
        </p:grpSpPr>
        <p:pic>
          <p:nvPicPr>
            <p:cNvPr id="6" name="Picture 37">
              <a:extLst>
                <a:ext uri="{FF2B5EF4-FFF2-40B4-BE49-F238E27FC236}">
                  <a16:creationId xmlns:a16="http://schemas.microsoft.com/office/drawing/2014/main" id="{08AA3E7B-4DED-4C2F-97B2-811466904E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bright="-18000" contrast="12000"/>
            </a:blip>
            <a:srcRect/>
            <a:stretch>
              <a:fillRect/>
            </a:stretch>
          </p:blipFill>
          <p:spPr bwMode="auto">
            <a:xfrm>
              <a:off x="192" y="1584"/>
              <a:ext cx="1776" cy="119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7" name="Text Box 38">
              <a:extLst>
                <a:ext uri="{FF2B5EF4-FFF2-40B4-BE49-F238E27FC236}">
                  <a16:creationId xmlns:a16="http://schemas.microsoft.com/office/drawing/2014/main" id="{FDCDD6C5-8B93-4AAD-94A9-79D7E7F576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" y="1584"/>
              <a:ext cx="1776" cy="119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8" name="Picture 40">
            <a:extLst>
              <a:ext uri="{FF2B5EF4-FFF2-40B4-BE49-F238E27FC236}">
                <a16:creationId xmlns:a16="http://schemas.microsoft.com/office/drawing/2014/main" id="{92C97973-08EC-4EFF-89D1-9F70077BF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bright="-12000" contrast="12000"/>
          </a:blip>
          <a:srcRect/>
          <a:stretch>
            <a:fillRect/>
          </a:stretch>
        </p:blipFill>
        <p:spPr bwMode="auto">
          <a:xfrm>
            <a:off x="456163" y="4005064"/>
            <a:ext cx="3348570" cy="21324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A8FAAB47-8275-4C24-A260-30E8F2669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3" y="4032255"/>
            <a:ext cx="2809895" cy="2105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28D7B9C-0B61-48B6-9AEA-AA02DEC79681}"/>
              </a:ext>
            </a:extLst>
          </p:cNvPr>
          <p:cNvSpPr txBox="1"/>
          <p:nvPr/>
        </p:nvSpPr>
        <p:spPr>
          <a:xfrm>
            <a:off x="456163" y="3478847"/>
            <a:ext cx="33485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150 MHz folded thick dipole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92385A-A0DD-4B46-B0EB-BCADEF04F8E9}"/>
              </a:ext>
            </a:extLst>
          </p:cNvPr>
          <p:cNvSpPr txBox="1"/>
          <p:nvPr/>
        </p:nvSpPr>
        <p:spPr>
          <a:xfrm>
            <a:off x="431994" y="6309762"/>
            <a:ext cx="33485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610/233 MHz Dual Co-axial Feed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A27440-AE26-4270-8FC3-D1E2156CD504}"/>
              </a:ext>
            </a:extLst>
          </p:cNvPr>
          <p:cNvSpPr txBox="1"/>
          <p:nvPr/>
        </p:nvSpPr>
        <p:spPr>
          <a:xfrm>
            <a:off x="5238765" y="3478847"/>
            <a:ext cx="33485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327 MHz Cross Dipole with Sleeve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5F5DEB-9912-4E79-B01C-CA7B229CBFFB}"/>
              </a:ext>
            </a:extLst>
          </p:cNvPr>
          <p:cNvSpPr txBox="1"/>
          <p:nvPr/>
        </p:nvSpPr>
        <p:spPr>
          <a:xfrm>
            <a:off x="5238765" y="6333410"/>
            <a:ext cx="33485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  Thick dipole with Line Reflector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69813D-B2C4-4EF0-8063-5EDB48402C51}"/>
              </a:ext>
            </a:extLst>
          </p:cNvPr>
          <p:cNvSpPr txBox="1"/>
          <p:nvPr/>
        </p:nvSpPr>
        <p:spPr>
          <a:xfrm>
            <a:off x="264705" y="570746"/>
            <a:ext cx="86370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C000"/>
                </a:solidFill>
              </a:rPr>
              <a:t>Other Feed designed for GMRT</a:t>
            </a:r>
          </a:p>
          <a:p>
            <a:pPr algn="ctr"/>
            <a:r>
              <a:rPr lang="en-US" dirty="0"/>
              <a:t>Designs by </a:t>
            </a:r>
            <a:r>
              <a:rPr lang="en-US" dirty="0" err="1"/>
              <a:t>G.Shankar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29860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2489</TotalTime>
  <Words>888</Words>
  <Application>Microsoft Office PowerPoint</Application>
  <PresentationFormat>On-screen Show (4:3)</PresentationFormat>
  <Paragraphs>212</Paragraphs>
  <Slides>36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7" baseType="lpstr">
      <vt:lpstr>Arial</vt:lpstr>
      <vt:lpstr>Book Antiqua</vt:lpstr>
      <vt:lpstr>Calibri</vt:lpstr>
      <vt:lpstr>Lucida Sans</vt:lpstr>
      <vt:lpstr>Times New Roman</vt:lpstr>
      <vt:lpstr>Verdana</vt:lpstr>
      <vt:lpstr>Wingdings</vt:lpstr>
      <vt:lpstr>Wingdings 2</vt:lpstr>
      <vt:lpstr>Wingdings 3</vt:lpstr>
      <vt:lpstr>Apex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Feeds, Frontend &amp; Fiber optics – GMRT Upgrade</dc:title>
  <dc:creator>Skumar</dc:creator>
  <cp:lastModifiedBy>Skumar</cp:lastModifiedBy>
  <cp:revision>249</cp:revision>
  <dcterms:created xsi:type="dcterms:W3CDTF">2013-12-11T04:54:29Z</dcterms:created>
  <dcterms:modified xsi:type="dcterms:W3CDTF">2019-11-15T07:40:09Z</dcterms:modified>
</cp:coreProperties>
</file>