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2"/>
  </p:notesMasterIdLst>
  <p:sldIdLst>
    <p:sldId id="274" r:id="rId6"/>
    <p:sldId id="303" r:id="rId7"/>
    <p:sldId id="449" r:id="rId8"/>
    <p:sldId id="363" r:id="rId9"/>
    <p:sldId id="366" r:id="rId10"/>
    <p:sldId id="365" r:id="rId11"/>
    <p:sldId id="372" r:id="rId12"/>
    <p:sldId id="370" r:id="rId13"/>
    <p:sldId id="376" r:id="rId14"/>
    <p:sldId id="285" r:id="rId15"/>
    <p:sldId id="294" r:id="rId16"/>
    <p:sldId id="278" r:id="rId17"/>
    <p:sldId id="287" r:id="rId18"/>
    <p:sldId id="290" r:id="rId19"/>
    <p:sldId id="280" r:id="rId20"/>
    <p:sldId id="281" r:id="rId21"/>
    <p:sldId id="282" r:id="rId22"/>
    <p:sldId id="292" r:id="rId23"/>
    <p:sldId id="293" r:id="rId24"/>
    <p:sldId id="283" r:id="rId25"/>
    <p:sldId id="302" r:id="rId26"/>
    <p:sldId id="284" r:id="rId27"/>
    <p:sldId id="279" r:id="rId28"/>
    <p:sldId id="299" r:id="rId29"/>
    <p:sldId id="298"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 id="2" name="Woolnough, Jessica" initials="WJ" lastIdx="1" clrIdx="1">
    <p:extLst>
      <p:ext uri="{19B8F6BF-5375-455C-9EA6-DF929625EA0E}">
        <p15:presenceInfo xmlns:p15="http://schemas.microsoft.com/office/powerpoint/2012/main" userId="S-1-5-21-2957929095-3120739573-999721741-118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7" autoAdjust="0"/>
    <p:restoredTop sz="94660"/>
  </p:normalViewPr>
  <p:slideViewPr>
    <p:cSldViewPr snapToGrid="0">
      <p:cViewPr varScale="1">
        <p:scale>
          <a:sx n="117" d="100"/>
          <a:sy n="117" d="100"/>
        </p:scale>
        <p:origin x="648" y="184"/>
      </p:cViewPr>
      <p:guideLst/>
    </p:cSldViewPr>
  </p:slideViewPr>
  <p:notesTextViewPr>
    <p:cViewPr>
      <p:scale>
        <a:sx n="1" d="1"/>
        <a:sy n="1" d="1"/>
      </p:scale>
      <p:origin x="0" y="0"/>
    </p:cViewPr>
  </p:notesTextViewPr>
  <p:sorterViewPr>
    <p:cViewPr>
      <p:scale>
        <a:sx n="109" d="100"/>
        <a:sy n="10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21104-3CD1-B14C-9437-3700E0041062}" type="datetimeFigureOut">
              <a:rPr lang="en-US" smtClean="0"/>
              <a:t>11/15/19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11F86-E8F2-8044-A1A7-A9CFD6C4FA02}" type="slidenum">
              <a:rPr lang="en-US" smtClean="0"/>
              <a:t>‹#›</a:t>
            </a:fld>
            <a:endParaRPr lang="en-US"/>
          </a:p>
        </p:txBody>
      </p:sp>
    </p:spTree>
    <p:extLst>
      <p:ext uri="{BB962C8B-B14F-4D97-AF65-F5344CB8AC3E}">
        <p14:creationId xmlns:p14="http://schemas.microsoft.com/office/powerpoint/2010/main" val="203219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 I will go into the current legislation and details of this shortly</a:t>
            </a:r>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4</a:t>
            </a:fld>
            <a:endParaRPr lang="en-US"/>
          </a:p>
        </p:txBody>
      </p:sp>
    </p:spTree>
    <p:extLst>
      <p:ext uri="{BB962C8B-B14F-4D97-AF65-F5344CB8AC3E}">
        <p14:creationId xmlns:p14="http://schemas.microsoft.com/office/powerpoint/2010/main" val="134709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 I will go into the current legislation and details of this shortly</a:t>
            </a:r>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5</a:t>
            </a:fld>
            <a:endParaRPr lang="en-US"/>
          </a:p>
        </p:txBody>
      </p:sp>
    </p:spTree>
    <p:extLst>
      <p:ext uri="{BB962C8B-B14F-4D97-AF65-F5344CB8AC3E}">
        <p14:creationId xmlns:p14="http://schemas.microsoft.com/office/powerpoint/2010/main" val="44356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 I will go into the current legislation and details of this shortly</a:t>
            </a:r>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6</a:t>
            </a:fld>
            <a:endParaRPr lang="en-US"/>
          </a:p>
        </p:txBody>
      </p:sp>
    </p:spTree>
    <p:extLst>
      <p:ext uri="{BB962C8B-B14F-4D97-AF65-F5344CB8AC3E}">
        <p14:creationId xmlns:p14="http://schemas.microsoft.com/office/powerpoint/2010/main" val="254521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18" charset="0"/>
                <a:ea typeface="+mn-ea"/>
                <a:cs typeface="+mn-cs"/>
              </a:rPr>
              <a:t>The smallest circle is 70 km, the next is 100 km, the bright turquoise is 150 km (Band Plan outer but that’s probably not immediately relevant to your talk) and the orange one is 260 km.  I don’t show the 120 km, 140 km, 145 km zones just because it gets too busy, but if you want you can mention that there are a number of zone sizes depending on frequency.  I guess the main point I’m usually making with this slide is that there’s only a few small towns affected and those only at part of the frequency range.</a:t>
            </a:r>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7</a:t>
            </a:fld>
            <a:endParaRPr lang="en-US"/>
          </a:p>
        </p:txBody>
      </p:sp>
    </p:spTree>
    <p:extLst>
      <p:ext uri="{BB962C8B-B14F-4D97-AF65-F5344CB8AC3E}">
        <p14:creationId xmlns:p14="http://schemas.microsoft.com/office/powerpoint/2010/main" val="213654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dirty="0"/>
              <a:t>(there are no plans to change regulations to cover lower frequencies)</a:t>
            </a:r>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a:t>(a modest restricted airspace is being proposed to protect from the most damaging transmissions)</a:t>
            </a:r>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a:t> (there is little scope to ever affect international satellite regulation)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a:t>We</a:t>
            </a:r>
            <a:r>
              <a:rPr lang="en-AU" baseline="0" dirty="0"/>
              <a:t> have seen interference from things beyond this, which I’ll show in a few slides that have been extreme or unpredictable </a:t>
            </a:r>
            <a:r>
              <a:rPr lang="en-AU" baseline="0" dirty="0" err="1"/>
              <a:t>occurances</a:t>
            </a:r>
            <a:r>
              <a:rPr lang="en-AU" baseline="0" dirty="0"/>
              <a:t>. These things have happened not because our protections are inadequate, but because they are </a:t>
            </a:r>
            <a:r>
              <a:rPr lang="en-AU" baseline="0" dirty="0" err="1"/>
              <a:t>unsual</a:t>
            </a:r>
            <a:r>
              <a:rPr lang="en-AU" baseline="0" dirty="0"/>
              <a:t> or extreme occurrences that we don’t know the cause of, and because we can’t control the atmosphere unfortunately</a:t>
            </a:r>
            <a:r>
              <a:rPr lang="is-IS" baseline="0" dirty="0"/>
              <a:t>…</a:t>
            </a:r>
            <a:endParaRPr lang="en-AU" dirty="0"/>
          </a:p>
          <a:p>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8</a:t>
            </a:fld>
            <a:endParaRPr lang="en-US"/>
          </a:p>
        </p:txBody>
      </p:sp>
    </p:spTree>
    <p:extLst>
      <p:ext uri="{BB962C8B-B14F-4D97-AF65-F5344CB8AC3E}">
        <p14:creationId xmlns:p14="http://schemas.microsoft.com/office/powerpoint/2010/main" val="100314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dirty="0"/>
              <a:t>Fact sheets made for visitors, contractors and staff</a:t>
            </a:r>
          </a:p>
          <a:p>
            <a:pPr marL="0" marR="0" indent="0" algn="l" defTabSz="914400" rtl="0" eaLnBrk="1" fontAlgn="base" latinLnBrk="0" hangingPunct="1">
              <a:lnSpc>
                <a:spcPct val="100000"/>
              </a:lnSpc>
              <a:spcBef>
                <a:spcPct val="30000"/>
              </a:spcBef>
              <a:spcAft>
                <a:spcPct val="0"/>
              </a:spcAft>
              <a:buClrTx/>
              <a:buSzTx/>
              <a:buFontTx/>
              <a:buNone/>
              <a:tabLst/>
              <a:defRPr/>
            </a:pPr>
            <a:endParaRPr lang="en-AU" dirty="0"/>
          </a:p>
          <a:p>
            <a:endParaRPr lang="en-US" dirty="0"/>
          </a:p>
        </p:txBody>
      </p:sp>
      <p:sp>
        <p:nvSpPr>
          <p:cNvPr id="4" name="Slide Number Placeholder 3"/>
          <p:cNvSpPr>
            <a:spLocks noGrp="1"/>
          </p:cNvSpPr>
          <p:nvPr>
            <p:ph type="sldNum" sz="quarter" idx="10"/>
          </p:nvPr>
        </p:nvSpPr>
        <p:spPr/>
        <p:txBody>
          <a:bodyPr/>
          <a:lstStyle/>
          <a:p>
            <a:fld id="{CB147B7C-686F-4CE5-92FD-EFDB2F4F9743}" type="slidenum">
              <a:rPr lang="en-US" smtClean="0"/>
              <a:pPr/>
              <a:t>9</a:t>
            </a:fld>
            <a:endParaRPr lang="en-US"/>
          </a:p>
        </p:txBody>
      </p:sp>
    </p:spTree>
    <p:extLst>
      <p:ext uri="{BB962C8B-B14F-4D97-AF65-F5344CB8AC3E}">
        <p14:creationId xmlns:p14="http://schemas.microsoft.com/office/powerpoint/2010/main" val="125311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always finish on this slide </a:t>
            </a:r>
            <a:r>
              <a:rPr lang="mr-IN" baseline="0" dirty="0"/>
              <a:t>–</a:t>
            </a:r>
            <a:r>
              <a:rPr lang="en-US" baseline="0" dirty="0"/>
              <a:t> and keep a few after this as backup if I think I might get questions</a:t>
            </a:r>
          </a:p>
          <a:p>
            <a:endParaRPr lang="en-US" dirty="0"/>
          </a:p>
        </p:txBody>
      </p:sp>
      <p:sp>
        <p:nvSpPr>
          <p:cNvPr id="4" name="Slide Number Placeholder 3"/>
          <p:cNvSpPr>
            <a:spLocks noGrp="1"/>
          </p:cNvSpPr>
          <p:nvPr>
            <p:ph type="sldNum" sz="quarter" idx="10"/>
          </p:nvPr>
        </p:nvSpPr>
        <p:spPr/>
        <p:txBody>
          <a:bodyPr/>
          <a:lstStyle/>
          <a:p>
            <a:pPr>
              <a:defRPr/>
            </a:pPr>
            <a:fld id="{8A4C40F3-60DF-48AB-96BA-17138D0F7534}" type="slidenum">
              <a:rPr lang="en-AU" smtClean="0"/>
              <a:pPr>
                <a:defRPr/>
              </a:pPr>
              <a:t>26</a:t>
            </a:fld>
            <a:endParaRPr lang="en-AU"/>
          </a:p>
        </p:txBody>
      </p:sp>
    </p:spTree>
    <p:extLst>
      <p:ext uri="{BB962C8B-B14F-4D97-AF65-F5344CB8AC3E}">
        <p14:creationId xmlns:p14="http://schemas.microsoft.com/office/powerpoint/2010/main" val="2495206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814" y="5500319"/>
            <a:ext cx="12223751"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solidFill>
                    <a:prstClr val="black"/>
                  </a:solidFill>
                </a:endParaRPr>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solidFill>
                    <a:prstClr val="black"/>
                  </a:solidFill>
                </a:endParaRPr>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solidFill>
                    <a:prstClr val="black"/>
                  </a:solidFill>
                </a:endParaRPr>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2" name="Title 1"/>
          <p:cNvSpPr>
            <a:spLocks noGrp="1"/>
          </p:cNvSpPr>
          <p:nvPr userDrawn="1">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userDrawn="1">
            <p:ph type="body" sz="quarter" idx="17" hasCustomPrompt="1"/>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188468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Presentation title  |  Presenter name</a:t>
            </a:r>
          </a:p>
        </p:txBody>
      </p:sp>
      <p:sp>
        <p:nvSpPr>
          <p:cNvPr id="5"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418060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Presentation title  |  Presenter name</a:t>
            </a:r>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336195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10582" y="6056318"/>
            <a:ext cx="12215284" cy="801687"/>
            <a:chOff x="-7938" y="6056313"/>
            <a:chExt cx="9161463" cy="801687"/>
          </a:xfrm>
        </p:grpSpPr>
        <p:sp>
          <p:nvSpPr>
            <p:cNvPr id="32"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sz="1800">
                <a:solidFill>
                  <a:prstClr val="black"/>
                </a:solidFill>
              </a:endParaRPr>
            </a:p>
          </p:txBody>
        </p:sp>
        <p:grpSp>
          <p:nvGrpSpPr>
            <p:cNvPr id="33" name="Group 1"/>
            <p:cNvGrpSpPr>
              <a:grpSpLocks/>
            </p:cNvGrpSpPr>
            <p:nvPr userDrawn="1"/>
          </p:nvGrpSpPr>
          <p:grpSpPr bwMode="auto">
            <a:xfrm>
              <a:off x="1588" y="6065838"/>
              <a:ext cx="9142412" cy="690562"/>
              <a:chOff x="1495" y="6065893"/>
              <a:chExt cx="9143026" cy="690563"/>
            </a:xfrm>
          </p:grpSpPr>
          <p:sp>
            <p:nvSpPr>
              <p:cNvPr id="35"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sz="1800">
                  <a:solidFill>
                    <a:prstClr val="black"/>
                  </a:solidFill>
                </a:endParaRPr>
              </a:p>
            </p:txBody>
          </p:sp>
          <p:sp>
            <p:nvSpPr>
              <p:cNvPr id="36"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sz="1800">
                  <a:solidFill>
                    <a:prstClr val="black"/>
                  </a:solidFill>
                </a:endParaRPr>
              </a:p>
            </p:txBody>
          </p:sp>
          <p:sp>
            <p:nvSpPr>
              <p:cNvPr id="37"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sz="1800">
                  <a:solidFill>
                    <a:prstClr val="black"/>
                  </a:solidFill>
                </a:endParaRPr>
              </a:p>
            </p:txBody>
          </p:sp>
          <p:sp>
            <p:nvSpPr>
              <p:cNvPr id="38"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p:spPr>
            <p:txBody>
              <a:bodyPr/>
              <a:lstStyle/>
              <a:p>
                <a:pPr>
                  <a:defRPr/>
                </a:pPr>
                <a:endParaRPr lang="en-AU" sz="1800">
                  <a:solidFill>
                    <a:prstClr val="black"/>
                  </a:solidFill>
                </a:endParaRPr>
              </a:p>
            </p:txBody>
          </p:sp>
        </p:grpSp>
        <p:pic>
          <p:nvPicPr>
            <p:cNvPr id="34"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480003" y="1276350"/>
            <a:ext cx="9969500" cy="4559301"/>
          </a:xfrm>
        </p:spPr>
        <p:txBody>
          <a:bodyPr/>
          <a:lstStyle>
            <a:lvl1pPr>
              <a:spcAft>
                <a:spcPts val="0"/>
              </a:spcAft>
              <a:buFontTx/>
              <a:buNone/>
              <a:defRPr sz="4400" b="1">
                <a:solidFill>
                  <a:schemeClr val="accent1"/>
                </a:solidFill>
              </a:defRPr>
            </a:lvl1pPr>
            <a:lvl2pPr marL="0" indent="0">
              <a:lnSpc>
                <a:spcPct val="75000"/>
              </a:lnSpc>
              <a:spcAft>
                <a:spcPts val="851"/>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903992" y="6504332"/>
            <a:ext cx="8111793" cy="124274"/>
          </a:xfrm>
        </p:spPr>
        <p:txBody>
          <a:bodyPr/>
          <a:lstStyle/>
          <a:p>
            <a:r>
              <a:rPr lang="en-AU"/>
              <a:t>Presentation title  |  Presenter name</a:t>
            </a:r>
          </a:p>
        </p:txBody>
      </p:sp>
      <p:sp>
        <p:nvSpPr>
          <p:cNvPr id="13"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281710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814" y="5500319"/>
            <a:ext cx="12223751" cy="996950"/>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solidFill>
                    <a:prstClr val="black"/>
                  </a:solidFill>
                </a:endParaRPr>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solidFill>
                    <a:prstClr val="black"/>
                  </a:solidFill>
                </a:endParaRPr>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solidFill>
                    <a:prstClr val="black"/>
                  </a:solidFill>
                </a:endParaRPr>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3" name="Subtitle 2"/>
          <p:cNvSpPr>
            <a:spLocks noGrp="1"/>
          </p:cNvSpPr>
          <p:nvPr>
            <p:ph type="subTitle" idx="1" hasCustomPrompt="1"/>
          </p:nvPr>
        </p:nvSpPr>
        <p:spPr>
          <a:xfrm>
            <a:off x="478368" y="3717032"/>
            <a:ext cx="8161917"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387" indent="-266387" algn="l">
              <a:lnSpc>
                <a:spcPct val="90000"/>
              </a:lnSpc>
              <a:spcBef>
                <a:spcPts val="0"/>
              </a:spcBef>
              <a:buNone/>
              <a:tabLst>
                <a:tab pos="356382" algn="l"/>
              </a:tabLst>
              <a:defRPr sz="1600">
                <a:solidFill>
                  <a:schemeClr val="bg1"/>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480000" y="5625959"/>
            <a:ext cx="6336000" cy="144000"/>
          </a:xfrm>
        </p:spPr>
        <p:txBody>
          <a:bodyPr anchor="ctr">
            <a:noAutofit/>
          </a:bodyPr>
          <a:lstStyle>
            <a:lvl1pPr marL="215989" marR="0" indent="-215989" algn="l" defTabSz="914354"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
        <p:nvSpPr>
          <p:cNvPr id="23" name="Title 22"/>
          <p:cNvSpPr>
            <a:spLocks noGrp="1"/>
          </p:cNvSpPr>
          <p:nvPr>
            <p:ph type="title"/>
          </p:nvPr>
        </p:nvSpPr>
        <p:spPr>
          <a:xfrm>
            <a:off x="478368" y="2744929"/>
            <a:ext cx="11281832" cy="852487"/>
          </a:xfrm>
        </p:spPr>
        <p:txBody>
          <a:bodyPr>
            <a:noAutofit/>
          </a:bodyPr>
          <a:lstStyle>
            <a:lvl1pPr>
              <a:defRPr sz="55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53411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814" y="5500319"/>
            <a:ext cx="12223751"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solidFill>
                    <a:prstClr val="black"/>
                  </a:solidFill>
                </a:endParaRPr>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solidFill>
                    <a:prstClr val="black"/>
                  </a:solidFill>
                </a:endParaRPr>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solidFill>
                    <a:prstClr val="black"/>
                  </a:solidFill>
                </a:endParaRPr>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3" name="Subtitle 2"/>
          <p:cNvSpPr>
            <a:spLocks noGrp="1"/>
          </p:cNvSpPr>
          <p:nvPr>
            <p:ph type="subTitle" idx="1" hasCustomPrompt="1"/>
          </p:nvPr>
        </p:nvSpPr>
        <p:spPr>
          <a:xfrm>
            <a:off x="478368"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387" indent="-266387" algn="l">
              <a:lnSpc>
                <a:spcPct val="90000"/>
              </a:lnSpc>
              <a:spcBef>
                <a:spcPts val="0"/>
              </a:spcBef>
              <a:buNone/>
              <a:tabLst>
                <a:tab pos="356382" algn="l"/>
              </a:tabLst>
              <a:defRPr sz="1600">
                <a:solidFill>
                  <a:schemeClr val="bg1"/>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480000" y="5625959"/>
            <a:ext cx="6336000" cy="144000"/>
          </a:xfrm>
        </p:spPr>
        <p:txBody>
          <a:bodyPr anchor="ctr">
            <a:noAutofit/>
          </a:bodyPr>
          <a:lstStyle>
            <a:lvl1pPr marL="215989" marR="0" indent="-215989" algn="l" defTabSz="914354"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57208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accent1"/>
        </a:solidFill>
        <a:effectLst/>
      </p:bgPr>
    </p:bg>
    <p:spTree>
      <p:nvGrpSpPr>
        <p:cNvPr id="1" name=""/>
        <p:cNvGrpSpPr/>
        <p:nvPr/>
      </p:nvGrpSpPr>
      <p:grpSpPr>
        <a:xfrm>
          <a:off x="0" y="0"/>
          <a:ext cx="0" cy="0"/>
          <a:chOff x="0" y="0"/>
          <a:chExt cx="0" cy="0"/>
        </a:xfrm>
      </p:grpSpPr>
      <p:grpSp>
        <p:nvGrpSpPr>
          <p:cNvPr id="82946" name="Group 29"/>
          <p:cNvGrpSpPr>
            <a:grpSpLocks/>
          </p:cNvGrpSpPr>
          <p:nvPr/>
        </p:nvGrpSpPr>
        <p:grpSpPr bwMode="auto">
          <a:xfrm>
            <a:off x="2118" y="5500688"/>
            <a:ext cx="12227983" cy="1357312"/>
            <a:chOff x="1497" y="5500319"/>
            <a:chExt cx="9170984" cy="1357681"/>
          </a:xfrm>
        </p:grpSpPr>
        <p:sp>
          <p:nvSpPr>
            <p:cNvPr id="24" name="Rectangle 30"/>
            <p:cNvSpPr>
              <a:spLocks noChangeArrowheads="1"/>
            </p:cNvSpPr>
            <p:nvPr userDrawn="1"/>
          </p:nvSpPr>
          <p:spPr bwMode="auto">
            <a:xfrm>
              <a:off x="1497" y="5940320"/>
              <a:ext cx="9158377" cy="917680"/>
            </a:xfrm>
            <a:prstGeom prst="rect">
              <a:avLst/>
            </a:prstGeom>
            <a:noFill/>
            <a:ln w="9525" algn="ctr">
              <a:noFill/>
              <a:miter lim="800000"/>
              <a:headEnd/>
              <a:tailEnd/>
            </a:ln>
          </p:spPr>
          <p:txBody>
            <a:bodyPr anchor="ctr"/>
            <a:lstStyle/>
            <a:p>
              <a:pPr algn="ctr" fontAlgn="auto">
                <a:spcBef>
                  <a:spcPts val="0"/>
                </a:spcBef>
                <a:spcAft>
                  <a:spcPts val="0"/>
                </a:spcAft>
                <a:defRPr/>
              </a:pPr>
              <a:endParaRPr lang="en-AU" sz="1800">
                <a:solidFill>
                  <a:schemeClr val="lt1"/>
                </a:solidFill>
                <a:latin typeface="+mn-lt"/>
              </a:endParaRPr>
            </a:p>
          </p:txBody>
        </p:sp>
        <p:grpSp>
          <p:nvGrpSpPr>
            <p:cNvPr id="82948" name="Group 31"/>
            <p:cNvGrpSpPr>
              <a:grpSpLocks/>
            </p:cNvGrpSpPr>
            <p:nvPr userDrawn="1"/>
          </p:nvGrpSpPr>
          <p:grpSpPr bwMode="auto">
            <a:xfrm>
              <a:off x="1497" y="5500319"/>
              <a:ext cx="9170984" cy="996231"/>
              <a:chOff x="1497" y="5500319"/>
              <a:chExt cx="9170984" cy="996231"/>
            </a:xfrm>
          </p:grpSpPr>
          <p:sp>
            <p:nvSpPr>
              <p:cNvPr id="42" name="Freeform 7"/>
              <p:cNvSpPr>
                <a:spLocks noEditPoints="1"/>
              </p:cNvSpPr>
              <p:nvPr userDrawn="1"/>
            </p:nvSpPr>
            <p:spPr bwMode="auto">
              <a:xfrm>
                <a:off x="1497" y="5563679"/>
                <a:ext cx="9170984" cy="932871"/>
              </a:xfrm>
              <a:custGeom>
                <a:avLst/>
                <a:gdLst>
                  <a:gd name="T0" fmla="*/ 2313 w 2880"/>
                  <a:gd name="T1" fmla="*/ 117 h 293"/>
                  <a:gd name="T2" fmla="*/ 0 w 2880"/>
                  <a:gd name="T3" fmla="*/ 117 h 293"/>
                  <a:gd name="T4" fmla="*/ 0 w 2880"/>
                  <a:gd name="T5" fmla="*/ 137 h 293"/>
                  <a:gd name="T6" fmla="*/ 2030 w 2880"/>
                  <a:gd name="T7" fmla="*/ 137 h 293"/>
                  <a:gd name="T8" fmla="*/ 2313 w 2880"/>
                  <a:gd name="T9" fmla="*/ 117 h 293"/>
                  <a:gd name="T10" fmla="*/ 2880 w 2880"/>
                  <a:gd name="T11" fmla="*/ 0 h 293"/>
                  <a:gd name="T12" fmla="*/ 2880 w 2880"/>
                  <a:gd name="T13" fmla="*/ 0 h 293"/>
                  <a:gd name="T14" fmla="*/ 2880 w 2880"/>
                  <a:gd name="T15" fmla="*/ 117 h 293"/>
                  <a:gd name="T16" fmla="*/ 2313 w 2880"/>
                  <a:gd name="T17" fmla="*/ 117 h 293"/>
                  <a:gd name="T18" fmla="*/ 2784 w 2880"/>
                  <a:gd name="T19" fmla="*/ 293 h 293"/>
                  <a:gd name="T20" fmla="*/ 2880 w 2880"/>
                  <a:gd name="T21" fmla="*/ 293 h 293"/>
                  <a:gd name="T22" fmla="*/ 2880 w 2880"/>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0"/>
                  <a:gd name="T37" fmla="*/ 0 h 293"/>
                  <a:gd name="T38" fmla="*/ 2880 w 2880"/>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007F9B"/>
              </a:solidFill>
              <a:ln w="9525">
                <a:noFill/>
                <a:round/>
                <a:headEnd/>
                <a:tailEnd/>
              </a:ln>
            </p:spPr>
            <p:txBody>
              <a:bodyPr/>
              <a:lstStyle/>
              <a:p>
                <a:endParaRPr lang="en-GB" sz="1800"/>
              </a:p>
            </p:txBody>
          </p:sp>
          <p:sp>
            <p:nvSpPr>
              <p:cNvPr id="45" name="Freeform 8"/>
              <p:cNvSpPr>
                <a:spLocks noEditPoints="1"/>
              </p:cNvSpPr>
              <p:nvPr userDrawn="1"/>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fontAlgn="auto">
                  <a:spcBef>
                    <a:spcPts val="0"/>
                  </a:spcBef>
                  <a:spcAft>
                    <a:spcPts val="0"/>
                  </a:spcAft>
                  <a:defRPr/>
                </a:pPr>
                <a:endParaRPr lang="en-AU" sz="1800">
                  <a:latin typeface="+mn-lt"/>
                </a:endParaRPr>
              </a:p>
            </p:txBody>
          </p:sp>
          <p:sp>
            <p:nvSpPr>
              <p:cNvPr id="46" name="Freeform 9"/>
              <p:cNvSpPr>
                <a:spLocks/>
              </p:cNvSpPr>
              <p:nvPr userDrawn="1"/>
            </p:nvSpPr>
            <p:spPr bwMode="auto">
              <a:xfrm>
                <a:off x="1497" y="5563836"/>
                <a:ext cx="7365998" cy="431917"/>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fontAlgn="auto">
                  <a:spcBef>
                    <a:spcPts val="0"/>
                  </a:spcBef>
                  <a:spcAft>
                    <a:spcPts val="0"/>
                  </a:spcAft>
                  <a:defRPr/>
                </a:pPr>
                <a:endParaRPr lang="en-AU" sz="1800">
                  <a:latin typeface="+mn-lt"/>
                </a:endParaRPr>
              </a:p>
            </p:txBody>
          </p:sp>
          <p:sp>
            <p:nvSpPr>
              <p:cNvPr id="47" name="Freeform 10"/>
              <p:cNvSpPr>
                <a:spLocks/>
              </p:cNvSpPr>
              <p:nvPr userDrawn="1"/>
            </p:nvSpPr>
            <p:spPr bwMode="auto">
              <a:xfrm>
                <a:off x="7367495" y="5563836"/>
                <a:ext cx="1804986" cy="868598"/>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fontAlgn="auto">
                  <a:spcBef>
                    <a:spcPts val="0"/>
                  </a:spcBef>
                  <a:spcAft>
                    <a:spcPts val="0"/>
                  </a:spcAft>
                  <a:defRPr/>
                </a:pPr>
                <a:endParaRPr lang="en-AU" sz="1800">
                  <a:latin typeface="+mn-lt"/>
                </a:endParaRPr>
              </a:p>
            </p:txBody>
          </p:sp>
        </p:grpSp>
        <p:pic>
          <p:nvPicPr>
            <p:cNvPr id="8295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27" name="Group 19"/>
            <p:cNvGrpSpPr/>
            <p:nvPr userDrawn="1"/>
          </p:nvGrpSpPr>
          <p:grpSpPr>
            <a:xfrm>
              <a:off x="360000" y="5807505"/>
              <a:ext cx="814388" cy="95250"/>
              <a:chOff x="3495675" y="5969000"/>
              <a:chExt cx="814388" cy="95250"/>
            </a:xfrm>
            <a:solidFill>
              <a:schemeClr val="accent1"/>
            </a:solidFill>
          </p:grpSpPr>
          <p:sp>
            <p:nvSpPr>
              <p:cNvPr id="28"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29"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30"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31" name="Oval 29"/>
              <p:cNvSpPr>
                <a:spLocks noChangeArrowheads="1"/>
              </p:cNvSpPr>
              <p:nvPr/>
            </p:nvSpPr>
            <p:spPr bwMode="auto">
              <a:xfrm>
                <a:off x="3819525" y="6042025"/>
                <a:ext cx="19050" cy="22225"/>
              </a:xfrm>
              <a:prstGeom prst="ellipse">
                <a:avLst/>
              </a:prstGeom>
              <a:grpFill/>
              <a:ln>
                <a:noFill/>
              </a:ln>
            </p:spPr>
            <p:txBody>
              <a:bodyPr/>
              <a:lstStyle/>
              <a:p>
                <a:pPr fontAlgn="auto">
                  <a:spcBef>
                    <a:spcPts val="0"/>
                  </a:spcBef>
                  <a:spcAft>
                    <a:spcPts val="0"/>
                  </a:spcAft>
                  <a:defRPr/>
                </a:pPr>
                <a:endParaRPr lang="en-AU" sz="1800">
                  <a:latin typeface="+mn-lt"/>
                </a:endParaRPr>
              </a:p>
            </p:txBody>
          </p:sp>
          <p:sp>
            <p:nvSpPr>
              <p:cNvPr id="32"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33"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fontAlgn="auto">
                  <a:spcBef>
                    <a:spcPts val="0"/>
                  </a:spcBef>
                  <a:spcAft>
                    <a:spcPts val="0"/>
                  </a:spcAft>
                  <a:defRPr/>
                </a:pPr>
                <a:endParaRPr lang="en-AU" sz="1800">
                  <a:latin typeface="+mn-lt"/>
                </a:endParaRPr>
              </a:p>
            </p:txBody>
          </p:sp>
          <p:sp>
            <p:nvSpPr>
              <p:cNvPr id="34"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fontAlgn="auto">
                  <a:spcBef>
                    <a:spcPts val="0"/>
                  </a:spcBef>
                  <a:spcAft>
                    <a:spcPts val="0"/>
                  </a:spcAft>
                  <a:defRPr/>
                </a:pPr>
                <a:endParaRPr lang="en-AU" sz="1800">
                  <a:latin typeface="+mn-lt"/>
                </a:endParaRPr>
              </a:p>
            </p:txBody>
          </p:sp>
          <p:sp>
            <p:nvSpPr>
              <p:cNvPr id="35"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3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fontAlgn="auto">
                  <a:spcBef>
                    <a:spcPts val="0"/>
                  </a:spcBef>
                  <a:spcAft>
                    <a:spcPts val="0"/>
                  </a:spcAft>
                  <a:defRPr/>
                </a:pPr>
                <a:endParaRPr lang="en-AU" sz="1800">
                  <a:latin typeface="+mn-lt"/>
                </a:endParaRPr>
              </a:p>
            </p:txBody>
          </p:sp>
          <p:sp>
            <p:nvSpPr>
              <p:cNvPr id="39" name="Oval 35"/>
              <p:cNvSpPr>
                <a:spLocks noChangeArrowheads="1"/>
              </p:cNvSpPr>
              <p:nvPr/>
            </p:nvSpPr>
            <p:spPr bwMode="auto">
              <a:xfrm>
                <a:off x="4141788" y="6042025"/>
                <a:ext cx="19050" cy="22225"/>
              </a:xfrm>
              <a:prstGeom prst="ellipse">
                <a:avLst/>
              </a:prstGeom>
              <a:grpFill/>
              <a:ln>
                <a:noFill/>
              </a:ln>
            </p:spPr>
            <p:txBody>
              <a:bodyPr/>
              <a:lstStyle/>
              <a:p>
                <a:pPr fontAlgn="auto">
                  <a:spcBef>
                    <a:spcPts val="0"/>
                  </a:spcBef>
                  <a:spcAft>
                    <a:spcPts val="0"/>
                  </a:spcAft>
                  <a:defRPr/>
                </a:pPr>
                <a:endParaRPr lang="en-AU" sz="1800">
                  <a:latin typeface="+mn-lt"/>
                </a:endParaRPr>
              </a:p>
            </p:txBody>
          </p:sp>
          <p:sp>
            <p:nvSpPr>
              <p:cNvPr id="40"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fontAlgn="auto">
                  <a:spcBef>
                    <a:spcPts val="0"/>
                  </a:spcBef>
                  <a:spcAft>
                    <a:spcPts val="0"/>
                  </a:spcAft>
                  <a:defRPr/>
                </a:pPr>
                <a:endParaRPr lang="en-AU" sz="1800">
                  <a:latin typeface="+mn-lt"/>
                </a:endParaRPr>
              </a:p>
            </p:txBody>
          </p:sp>
          <p:sp>
            <p:nvSpPr>
              <p:cNvPr id="4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fontAlgn="auto">
                  <a:spcBef>
                    <a:spcPts val="0"/>
                  </a:spcBef>
                  <a:spcAft>
                    <a:spcPts val="0"/>
                  </a:spcAft>
                  <a:defRPr/>
                </a:pPr>
                <a:endParaRPr lang="en-AU" sz="1800">
                  <a:latin typeface="+mn-lt"/>
                </a:endParaRPr>
              </a:p>
            </p:txBody>
          </p:sp>
        </p:grpSp>
      </p:grpSp>
      <p:sp>
        <p:nvSpPr>
          <p:cNvPr id="82955" name="Title Placeholder 1"/>
          <p:cNvSpPr>
            <a:spLocks noGrp="1"/>
          </p:cNvSpPr>
          <p:nvPr>
            <p:ph type="ctrTitle"/>
          </p:nvPr>
        </p:nvSpPr>
        <p:spPr>
          <a:xfrm>
            <a:off x="478368" y="3105151"/>
            <a:ext cx="11281833" cy="1096963"/>
          </a:xfrm>
        </p:spPr>
        <p:txBody>
          <a:bodyPr anchor="b"/>
          <a:lstStyle>
            <a:lvl1pPr>
              <a:defRPr sz="4400">
                <a:solidFill>
                  <a:schemeClr val="bg1"/>
                </a:solidFill>
              </a:defRPr>
            </a:lvl1pPr>
          </a:lstStyle>
          <a:p>
            <a:r>
              <a:rPr lang="en-GB"/>
              <a:t>Click to edit Master title style</a:t>
            </a:r>
          </a:p>
        </p:txBody>
      </p:sp>
      <p:sp>
        <p:nvSpPr>
          <p:cNvPr id="82956" name="Text Placeholder 2"/>
          <p:cNvSpPr>
            <a:spLocks noGrp="1"/>
          </p:cNvSpPr>
          <p:nvPr>
            <p:ph type="subTitle" idx="1"/>
          </p:nvPr>
        </p:nvSpPr>
        <p:spPr>
          <a:xfrm>
            <a:off x="478368" y="4257676"/>
            <a:ext cx="11281833" cy="396875"/>
          </a:xfrm>
        </p:spPr>
        <p:txBody>
          <a:bodyPr/>
          <a:lstStyle>
            <a:lvl1pPr marL="0" indent="0">
              <a:buFont typeface="Arial" pitchFamily="34" charset="0"/>
              <a:buNone/>
              <a:defRPr sz="2200" b="1">
                <a:solidFill>
                  <a:schemeClr val="bg1"/>
                </a:solidFill>
              </a:defRPr>
            </a:lvl1pPr>
          </a:lstStyle>
          <a:p>
            <a:r>
              <a:rPr lang="en-GB"/>
              <a:t>Click to edit Master subtitle style</a:t>
            </a:r>
          </a:p>
        </p:txBody>
      </p:sp>
      <p:sp>
        <p:nvSpPr>
          <p:cNvPr id="36" name="AutoShape 4"/>
          <p:cNvSpPr>
            <a:spLocks noChangeAspect="1" noChangeArrowheads="1" noTextEdit="1"/>
          </p:cNvSpPr>
          <p:nvPr/>
        </p:nvSpPr>
        <p:spPr bwMode="auto">
          <a:xfrm>
            <a:off x="4234" y="3325813"/>
            <a:ext cx="12215284" cy="801687"/>
          </a:xfrm>
          <a:prstGeom prst="rect">
            <a:avLst/>
          </a:prstGeom>
          <a:noFill/>
          <a:ln>
            <a:noFill/>
          </a:ln>
        </p:spPr>
        <p:txBody>
          <a:bodyPr/>
          <a:lstStyle/>
          <a:p>
            <a:pPr fontAlgn="auto">
              <a:spcBef>
                <a:spcPts val="0"/>
              </a:spcBef>
              <a:spcAft>
                <a:spcPts val="0"/>
              </a:spcAft>
              <a:defRPr/>
            </a:pPr>
            <a:endParaRPr lang="en-AU" sz="1800">
              <a:latin typeface="+mn-lt"/>
            </a:endParaRPr>
          </a:p>
        </p:txBody>
      </p:sp>
      <p:sp>
        <p:nvSpPr>
          <p:cNvPr id="43" name="AutoShape 81"/>
          <p:cNvSpPr>
            <a:spLocks noChangeAspect="1" noChangeArrowheads="1" noTextEdit="1"/>
          </p:cNvSpPr>
          <p:nvPr/>
        </p:nvSpPr>
        <p:spPr bwMode="auto">
          <a:xfrm>
            <a:off x="2117" y="3321051"/>
            <a:ext cx="12225867" cy="849313"/>
          </a:xfrm>
          <a:prstGeom prst="rect">
            <a:avLst/>
          </a:prstGeom>
          <a:noFill/>
          <a:ln w="9525">
            <a:noFill/>
            <a:miter lim="800000"/>
            <a:headEnd/>
            <a:tailEnd/>
          </a:ln>
        </p:spPr>
        <p:txBody>
          <a:bodyPr/>
          <a:lstStyle/>
          <a:p>
            <a:pPr fontAlgn="auto">
              <a:spcBef>
                <a:spcPts val="0"/>
              </a:spcBef>
              <a:spcAft>
                <a:spcPts val="0"/>
              </a:spcAft>
              <a:defRPr/>
            </a:pPr>
            <a:endParaRPr lang="en-US" sz="1800">
              <a:latin typeface="+mn-lt"/>
            </a:endParaRPr>
          </a:p>
        </p:txBody>
      </p:sp>
    </p:spTree>
    <p:extLst>
      <p:ext uri="{BB962C8B-B14F-4D97-AF65-F5344CB8AC3E}">
        <p14:creationId xmlns:p14="http://schemas.microsoft.com/office/powerpoint/2010/main" val="2787194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5"/>
          </p:nvPr>
        </p:nvSpPr>
        <p:spPr>
          <a:xfrm>
            <a:off x="480485" y="1276350"/>
            <a:ext cx="11279716" cy="4559300"/>
          </a:xfrm>
        </p:spPr>
        <p:txBody>
          <a:bodyPr>
            <a:noAutofit/>
          </a:bodyPr>
          <a:lstStyle>
            <a:lvl1pPr marL="378000" indent="-378000">
              <a:buFont typeface="+mj-lt"/>
              <a:buAutoNum type="arabicPeriod"/>
              <a:defRPr/>
            </a:lvl1pPr>
            <a:lvl2pPr marL="648000" indent="-270000">
              <a:defRPr/>
            </a:lvl2pPr>
            <a:lvl3pPr marL="648000" indent="-270000">
              <a:defRPr/>
            </a:lvl3pPr>
            <a:lvl4pPr marL="648000" indent="-270000">
              <a:defRPr/>
            </a:lvl4pPr>
            <a:lvl5pPr marL="648000" indent="-270000">
              <a:defRPr/>
            </a:lvl5pPr>
            <a:lvl6pPr marL="648000" indent="-270000">
              <a:defRPr/>
            </a:lvl6pPr>
            <a:lvl7pPr marL="648000" indent="-270000">
              <a:defRPr/>
            </a:lvl7pPr>
            <a:lvl8pPr marL="648000" indent="-270000">
              <a:defRPr/>
            </a:lvl8pPr>
            <a:lvl9pPr marL="648000" indent="-270000">
              <a:defRPr/>
            </a:lvl9pPr>
          </a:lstStyle>
          <a:p>
            <a:pPr lvl="0"/>
            <a:r>
              <a:rPr lang="en-US"/>
              <a:t>Click to edit Master text styles</a:t>
            </a:r>
          </a:p>
          <a:p>
            <a:pPr lvl="1"/>
            <a:r>
              <a:rPr lang="en-US"/>
              <a:t>Second level</a:t>
            </a:r>
          </a:p>
        </p:txBody>
      </p:sp>
      <p:sp>
        <p:nvSpPr>
          <p:cNvPr id="4" name="Footer Placeholder 4"/>
          <p:cNvSpPr>
            <a:spLocks noGrp="1"/>
          </p:cNvSpPr>
          <p:nvPr>
            <p:ph type="ftr" sz="quarter" idx="16"/>
          </p:nvPr>
        </p:nvSpPr>
        <p:spPr/>
        <p:txBody>
          <a:bodyPr/>
          <a:lstStyle>
            <a:lvl1pPr>
              <a:defRPr/>
            </a:lvl1pPr>
          </a:lstStyle>
          <a:p>
            <a:r>
              <a:rPr lang="en-AU"/>
              <a:t>OzSKA, Mt Stromlo Observatory, 6 - 7 November, 2019</a:t>
            </a:r>
          </a:p>
        </p:txBody>
      </p:sp>
    </p:spTree>
    <p:extLst>
      <p:ext uri="{BB962C8B-B14F-4D97-AF65-F5344CB8AC3E}">
        <p14:creationId xmlns:p14="http://schemas.microsoft.com/office/powerpoint/2010/main" val="387911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Numb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76350"/>
            <a:ext cx="11280000" cy="4555650"/>
          </a:xfrm>
        </p:spPr>
        <p:txBody>
          <a:bodyPr/>
          <a:lstStyle>
            <a:lvl1pPr marL="378000" indent="-378000">
              <a:buFont typeface="+mj-lt"/>
              <a:buAutoNum type="arabicPeriod"/>
              <a:defRPr/>
            </a:lvl1pPr>
            <a:lvl2pPr marL="630000" indent="-250825">
              <a:defRPr/>
            </a:lvl2pPr>
            <a:lvl3pPr marL="756000">
              <a:defRPr/>
            </a:lvl3pPr>
            <a:lvl4pPr marL="1008000">
              <a:defRPr/>
            </a:lvl4pPr>
            <a:lvl5pPr marL="1260000">
              <a:buClr>
                <a:srgbClr val="4F4C4D"/>
              </a:buClr>
              <a:defRPr>
                <a:solidFill>
                  <a:srgbClr val="4F4C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7"/>
          <p:cNvSpPr>
            <a:spLocks noGrp="1"/>
          </p:cNvSpPr>
          <p:nvPr>
            <p:ph type="body" sz="quarter" idx="13"/>
          </p:nvPr>
        </p:nvSpPr>
        <p:spPr>
          <a:xfrm>
            <a:off x="480484" y="270000"/>
            <a:ext cx="1128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a:lvl1pPr>
          </a:lstStyle>
          <a:p>
            <a:r>
              <a:rPr lang="en-AU"/>
              <a:t>OzSKA, Mt Stromlo Observatory, 6 - 7 November, 2019</a:t>
            </a:r>
          </a:p>
        </p:txBody>
      </p:sp>
    </p:spTree>
    <p:extLst>
      <p:ext uri="{BB962C8B-B14F-4D97-AF65-F5344CB8AC3E}">
        <p14:creationId xmlns:p14="http://schemas.microsoft.com/office/powerpoint/2010/main" val="267721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35981" y="357193"/>
            <a:ext cx="12260545" cy="6140081"/>
            <a:chOff x="-26988" y="357188"/>
            <a:chExt cx="9195409" cy="6140081"/>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solidFill>
                      <a:prstClr val="black"/>
                    </a:solidFill>
                  </a:endParaRPr>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solidFill>
                      <a:prstClr val="black"/>
                    </a:solidFill>
                  </a:endParaRPr>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solidFill>
                      <a:prstClr val="black"/>
                    </a:solidFill>
                  </a:endParaRPr>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grpSp>
          <p:nvGrpSpPr>
            <p:cNvPr id="30" name="Group 66"/>
            <p:cNvGrpSpPr>
              <a:grpSpLocks/>
            </p:cNvGrpSpPr>
            <p:nvPr userDrawn="1"/>
          </p:nvGrpSpPr>
          <p:grpSpPr bwMode="auto">
            <a:xfrm>
              <a:off x="-26988" y="357188"/>
              <a:ext cx="9178926" cy="2571750"/>
              <a:chOff x="-17463" y="357188"/>
              <a:chExt cx="9186863" cy="2571750"/>
            </a:xfrm>
          </p:grpSpPr>
          <p:sp>
            <p:nvSpPr>
              <p:cNvPr id="3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3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3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3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3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3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3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3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3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4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4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4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396835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AU" dirty="0"/>
          </a:p>
        </p:txBody>
      </p:sp>
      <p:grpSp>
        <p:nvGrpSpPr>
          <p:cNvPr id="7" name="Group 6"/>
          <p:cNvGrpSpPr/>
          <p:nvPr userDrawn="1"/>
        </p:nvGrpSpPr>
        <p:grpSpPr>
          <a:xfrm>
            <a:off x="1997" y="5500324"/>
            <a:ext cx="12227979" cy="1357681"/>
            <a:chOff x="1497" y="5500319"/>
            <a:chExt cx="9170984" cy="1357681"/>
          </a:xfrm>
        </p:grpSpPr>
        <p:sp>
          <p:nvSpPr>
            <p:cNvPr id="8" name="Rectangle 7"/>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solidFill>
                  <a:srgbClr val="FFFFFF"/>
                </a:solidFill>
              </a:endParaRPr>
            </a:p>
          </p:txBody>
        </p:sp>
        <p:sp>
          <p:nvSpPr>
            <p:cNvPr id="9"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10"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11"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12"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pic>
          <p:nvPicPr>
            <p:cNvPr id="1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userDrawn="1"/>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1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2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sp>
        <p:nvSpPr>
          <p:cNvPr id="27" name="Text Placeholder 14"/>
          <p:cNvSpPr>
            <a:spLocks noGrp="1"/>
          </p:cNvSpPr>
          <p:nvPr>
            <p:ph type="body" sz="quarter" idx="17" hasCustomPrompt="1"/>
          </p:nvPr>
        </p:nvSpPr>
        <p:spPr>
          <a:xfrm>
            <a:off x="480000" y="5625959"/>
            <a:ext cx="6336000" cy="144000"/>
          </a:xfrm>
        </p:spPr>
        <p:txBody>
          <a:bodyPr anchor="ctr">
            <a:noAutofit/>
          </a:bodyPr>
          <a:lstStyle>
            <a:lvl1pPr marL="215989" marR="0" indent="-215989" algn="l" defTabSz="914354"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200182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35984" y="357188"/>
            <a:ext cx="12265959" cy="6500812"/>
            <a:chOff x="-26988" y="357188"/>
            <a:chExt cx="9199469" cy="6500812"/>
          </a:xfrm>
        </p:grpSpPr>
        <p:grpSp>
          <p:nvGrpSpPr>
            <p:cNvPr id="29" name="Group 66"/>
            <p:cNvGrpSpPr>
              <a:grpSpLocks/>
            </p:cNvGrpSpPr>
            <p:nvPr userDrawn="1"/>
          </p:nvGrpSpPr>
          <p:grpSpPr bwMode="auto">
            <a:xfrm>
              <a:off x="-26988" y="357188"/>
              <a:ext cx="9178926" cy="2571750"/>
              <a:chOff x="-17463" y="357188"/>
              <a:chExt cx="9186863" cy="2571750"/>
            </a:xfrm>
          </p:grpSpPr>
          <p:sp>
            <p:nvSpPr>
              <p:cNvPr id="5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5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5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5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5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5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5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5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sp>
            <p:nvSpPr>
              <p:cNvPr id="5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sz="1800">
                  <a:solidFill>
                    <a:prstClr val="black"/>
                  </a:solidFill>
                </a:endParaRPr>
              </a:p>
            </p:txBody>
          </p:sp>
          <p:sp>
            <p:nvSpPr>
              <p:cNvPr id="6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solidFill>
                    <a:prstClr val="black"/>
                  </a:solidFill>
                </a:endParaRPr>
              </a:p>
            </p:txBody>
          </p:sp>
          <p:sp>
            <p:nvSpPr>
              <p:cNvPr id="6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solidFill>
                    <a:prstClr val="black"/>
                  </a:solidFill>
                </a:endParaRPr>
              </a:p>
            </p:txBody>
          </p:sp>
          <p:sp>
            <p:nvSpPr>
              <p:cNvPr id="6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solidFill>
                    <a:prstClr val="black"/>
                  </a:solidFill>
                </a:endParaRPr>
              </a:p>
            </p:txBody>
          </p:sp>
        </p:grpSp>
        <p:grpSp>
          <p:nvGrpSpPr>
            <p:cNvPr id="30" name="Group 29"/>
            <p:cNvGrpSpPr/>
            <p:nvPr userDrawn="1"/>
          </p:nvGrpSpPr>
          <p:grpSpPr>
            <a:xfrm>
              <a:off x="1497" y="5500319"/>
              <a:ext cx="9170984" cy="1357681"/>
              <a:chOff x="1497" y="5500319"/>
              <a:chExt cx="9170984" cy="1357681"/>
            </a:xfrm>
          </p:grpSpPr>
          <p:sp>
            <p:nvSpPr>
              <p:cNvPr id="31" name="Rectangle 30"/>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solidFill>
                    <a:srgbClr val="FFFFFF"/>
                  </a:solidFill>
                </a:endParaRPr>
              </a:p>
            </p:txBody>
          </p:sp>
          <p:grpSp>
            <p:nvGrpSpPr>
              <p:cNvPr id="32" name="Group 31"/>
              <p:cNvGrpSpPr/>
              <p:nvPr userDrawn="1"/>
            </p:nvGrpSpPr>
            <p:grpSpPr>
              <a:xfrm>
                <a:off x="1497" y="5500319"/>
                <a:ext cx="9170984" cy="996231"/>
                <a:chOff x="1497" y="5500319"/>
                <a:chExt cx="9170984" cy="996231"/>
              </a:xfrm>
            </p:grpSpPr>
            <p:sp>
              <p:nvSpPr>
                <p:cNvPr id="47"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48"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49"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sp>
              <p:nvSpPr>
                <p:cNvPr id="50"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sz="1800">
                    <a:solidFill>
                      <a:prstClr val="black"/>
                    </a:solidFill>
                  </a:endParaRPr>
                </a:p>
              </p:txBody>
            </p:sp>
          </p:grpSp>
          <p:pic>
            <p:nvPicPr>
              <p:cNvPr id="3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userDrawn="1"/>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solidFill>
                      <a:prstClr val="black"/>
                    </a:solidFill>
                  </a:endParaRPr>
                </a:p>
              </p:txBody>
            </p:sp>
            <p:sp>
              <p:nvSpPr>
                <p:cNvPr id="3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solidFill>
                      <a:prstClr val="black"/>
                    </a:solidFill>
                  </a:endParaRPr>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solidFill>
                      <a:prstClr val="black"/>
                    </a:solidFill>
                  </a:endParaRPr>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solidFill>
                      <a:prstClr val="black"/>
                    </a:solidFill>
                  </a:endParaRPr>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solidFill>
                      <a:prstClr val="black"/>
                    </a:solidFill>
                  </a:endParaRPr>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solidFill>
                      <a:prstClr val="black"/>
                    </a:solidFill>
                  </a:endParaRPr>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solidFill>
                      <a:prstClr val="black"/>
                    </a:solidFill>
                  </a:endParaRPr>
                </a:p>
              </p:txBody>
            </p:sp>
            <p:sp>
              <p:nvSpPr>
                <p:cNvPr id="4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solidFill>
                      <a:prstClr val="black"/>
                    </a:solidFill>
                  </a:endParaRPr>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solidFill>
                      <a:prstClr val="black"/>
                    </a:solidFill>
                  </a:endParaRPr>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solidFill>
                      <a:prstClr val="black"/>
                    </a:solidFill>
                  </a:endParaRPr>
                </a:p>
              </p:txBody>
            </p:sp>
          </p:gr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hasCustomPrompt="1"/>
          </p:nvPr>
        </p:nvSpPr>
        <p:spPr>
          <a:xfrm>
            <a:off x="480000" y="5625959"/>
            <a:ext cx="6336000" cy="144000"/>
          </a:xfrm>
        </p:spPr>
        <p:txBody>
          <a:bodyPr anchor="ctr">
            <a:noAutofit/>
          </a:bodyPr>
          <a:lstStyle>
            <a:lvl1pPr marL="215989" marR="0" indent="-215989" algn="l" defTabSz="914354"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Tree>
    <p:extLst>
      <p:ext uri="{BB962C8B-B14F-4D97-AF65-F5344CB8AC3E}">
        <p14:creationId xmlns:p14="http://schemas.microsoft.com/office/powerpoint/2010/main" val="305260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Presentation title  |  Presenter name</a:t>
            </a:r>
          </a:p>
        </p:txBody>
      </p:sp>
      <p:sp>
        <p:nvSpPr>
          <p:cNvPr id="10"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227713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Presentation title  |  Presenter name</a:t>
            </a:r>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140927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Presentation title  |  Presenter name</a:t>
            </a:r>
          </a:p>
        </p:txBody>
      </p:sp>
      <p:sp>
        <p:nvSpPr>
          <p:cNvPr id="6" name="Text Placeholder 7"/>
          <p:cNvSpPr>
            <a:spLocks noGrp="1"/>
          </p:cNvSpPr>
          <p:nvPr>
            <p:ph type="body" sz="quarter" idx="13" hasCustomPrompt="1"/>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382718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78367" y="1268418"/>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75400" y="1268418"/>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r>
              <a:rPr lang="en-AU"/>
              <a:t>Presentation title  |  Presenter name</a:t>
            </a:r>
          </a:p>
        </p:txBody>
      </p:sp>
      <p:sp>
        <p:nvSpPr>
          <p:cNvPr id="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9571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Presentation title  |  Presenter name</a:t>
            </a:r>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Tree>
    <p:extLst>
      <p:ext uri="{BB962C8B-B14F-4D97-AF65-F5344CB8AC3E}">
        <p14:creationId xmlns:p14="http://schemas.microsoft.com/office/powerpoint/2010/main" val="64746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12700" y="6051555"/>
            <a:ext cx="12225867"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sz="1800">
                <a:solidFill>
                  <a:prstClr val="black"/>
                </a:solidFill>
              </a:endParaRPr>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p:spPr>
          <p:txBody>
            <a:bodyPr/>
            <a:lstStyle/>
            <a:p>
              <a:pPr>
                <a:defRPr/>
              </a:pPr>
              <a:endParaRPr lang="en-AU" sz="1800">
                <a:solidFill>
                  <a:prstClr val="black"/>
                </a:solidFill>
              </a:endParaRPr>
            </a:p>
          </p:txBody>
        </p:sp>
        <p:sp>
          <p:nvSpPr>
            <p:cNvPr id="10" name="Rectangle 7"/>
            <p:cNvSpPr>
              <a:spLocks noChangeArrowheads="1"/>
            </p:cNvSpPr>
            <p:nvPr userDrawn="1"/>
          </p:nvSpPr>
          <p:spPr bwMode="auto">
            <a:xfrm>
              <a:off x="1588" y="6367463"/>
              <a:ext cx="9142412" cy="490537"/>
            </a:xfrm>
            <a:prstGeom prst="rect">
              <a:avLst/>
            </a:prstGeom>
            <a:noFill/>
            <a:ln>
              <a:noFill/>
            </a:ln>
          </p:spPr>
          <p:txBody>
            <a:bodyPr/>
            <a:lstStyle/>
            <a:p>
              <a:pPr>
                <a:defRPr/>
              </a:pPr>
              <a:endParaRPr lang="en-AU" sz="1800">
                <a:solidFill>
                  <a:prstClr val="black"/>
                </a:solidFill>
              </a:endParaRPr>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p:spPr>
          <p:txBody>
            <a:bodyPr/>
            <a:lstStyle/>
            <a:p>
              <a:pPr>
                <a:defRPr/>
              </a:pPr>
              <a:endParaRPr lang="en-AU" sz="1800">
                <a:solidFill>
                  <a:prstClr val="black"/>
                </a:solidFill>
              </a:endParaRPr>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sz="1800">
                <a:solidFill>
                  <a:prstClr val="black"/>
                </a:solidFill>
              </a:endParaRPr>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sz="1800">
                <a:solidFill>
                  <a:prstClr val="black"/>
                </a:solidFill>
              </a:endParaRPr>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p:spPr>
          <p:txBody>
            <a:bodyPr/>
            <a:lstStyle/>
            <a:p>
              <a:pPr>
                <a:defRPr/>
              </a:pPr>
              <a:endParaRPr lang="en-AU" sz="1800">
                <a:solidFill>
                  <a:prstClr val="black"/>
                </a:solidFill>
              </a:endParaRPr>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sz="1800">
                <a:solidFill>
                  <a:prstClr val="black"/>
                </a:solidFill>
              </a:endParaRPr>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sz="1800">
                <a:solidFill>
                  <a:prstClr val="black"/>
                </a:solidFill>
              </a:endParaRPr>
            </a:p>
          </p:txBody>
        </p:sp>
        <p:pic>
          <p:nvPicPr>
            <p:cNvPr id="17" name="Picture 78"/>
            <p:cNvPicPr>
              <a:picLocks noChangeAspect="1" noChangeArrowheads="1"/>
            </p:cNvPicPr>
            <p:nvPr/>
          </p:nvPicPr>
          <p:blipFill>
            <a:blip r:embed="rId19"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478368" y="274643"/>
            <a:ext cx="11281832"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478370" y="1268413"/>
            <a:ext cx="11281833" cy="45728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903992" y="6504332"/>
            <a:ext cx="8111793" cy="124274"/>
          </a:xfrm>
          <a:prstGeom prst="rect">
            <a:avLst/>
          </a:prstGeom>
        </p:spPr>
        <p:txBody>
          <a:bodyPr vert="horz" lIns="0" tIns="0" rIns="0" bIns="0" rtlCol="0" anchor="ctr"/>
          <a:lstStyle>
            <a:lvl1pPr algn="l">
              <a:defRPr sz="900">
                <a:solidFill>
                  <a:srgbClr val="FFFFFF"/>
                </a:solidFill>
              </a:defRPr>
            </a:lvl1pPr>
          </a:lstStyle>
          <a:p>
            <a:r>
              <a:rPr lang="en-AU" dirty="0"/>
              <a:t>Presentation title  |  Presenter name</a:t>
            </a:r>
          </a:p>
        </p:txBody>
      </p:sp>
      <p:sp>
        <p:nvSpPr>
          <p:cNvPr id="1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solidFill>
                  <a:srgbClr val="FFFFFF"/>
                </a:solidFill>
              </a:rPr>
              <a:pPr/>
              <a:t>‹#›</a:t>
            </a:fld>
            <a:r>
              <a:rPr lang="en-AU" dirty="0">
                <a:solidFill>
                  <a:srgbClr val="FFFFFF"/>
                </a:solidFill>
              </a:rPr>
              <a:t>  |</a:t>
            </a:r>
          </a:p>
        </p:txBody>
      </p:sp>
      <p:sp>
        <p:nvSpPr>
          <p:cNvPr id="36" name="AutoShape 4"/>
          <p:cNvSpPr>
            <a:spLocks noChangeAspect="1" noChangeArrowheads="1" noTextEdit="1"/>
          </p:cNvSpPr>
          <p:nvPr userDrawn="1"/>
        </p:nvSpPr>
        <p:spPr bwMode="auto">
          <a:xfrm>
            <a:off x="4235" y="3326609"/>
            <a:ext cx="12215284" cy="801687"/>
          </a:xfrm>
          <a:prstGeom prst="rect">
            <a:avLst/>
          </a:prstGeom>
          <a:noFill/>
          <a:ln>
            <a:noFill/>
          </a:ln>
        </p:spPr>
        <p:txBody>
          <a:bodyPr/>
          <a:lstStyle/>
          <a:p>
            <a:pPr>
              <a:defRPr/>
            </a:pPr>
            <a:endParaRPr lang="en-AU" sz="1800">
              <a:solidFill>
                <a:prstClr val="black"/>
              </a:solidFill>
            </a:endParaRPr>
          </a:p>
        </p:txBody>
      </p:sp>
      <p:sp>
        <p:nvSpPr>
          <p:cNvPr id="38" name="Rectangle 7"/>
          <p:cNvSpPr>
            <a:spLocks noChangeArrowheads="1"/>
          </p:cNvSpPr>
          <p:nvPr userDrawn="1"/>
        </p:nvSpPr>
        <p:spPr bwMode="auto">
          <a:xfrm>
            <a:off x="16937" y="3637756"/>
            <a:ext cx="12189883" cy="490537"/>
          </a:xfrm>
          <a:prstGeom prst="rect">
            <a:avLst/>
          </a:prstGeom>
          <a:noFill/>
          <a:ln>
            <a:noFill/>
          </a:ln>
        </p:spPr>
        <p:txBody>
          <a:bodyPr/>
          <a:lstStyle/>
          <a:p>
            <a:pPr>
              <a:defRPr/>
            </a:pPr>
            <a:endParaRPr lang="en-AU" sz="1800">
              <a:solidFill>
                <a:prstClr val="black"/>
              </a:solidFill>
            </a:endParaRPr>
          </a:p>
        </p:txBody>
      </p:sp>
      <p:sp>
        <p:nvSpPr>
          <p:cNvPr id="43" name="AutoShape 81"/>
          <p:cNvSpPr>
            <a:spLocks noChangeAspect="1" noChangeArrowheads="1" noTextEdit="1"/>
          </p:cNvSpPr>
          <p:nvPr/>
        </p:nvSpPr>
        <p:spPr bwMode="auto">
          <a:xfrm>
            <a:off x="2117" y="3321845"/>
            <a:ext cx="12225867" cy="849313"/>
          </a:xfrm>
          <a:prstGeom prst="rect">
            <a:avLst/>
          </a:prstGeom>
          <a:noFill/>
          <a:ln w="9525">
            <a:noFill/>
            <a:miter lim="800000"/>
            <a:headEnd/>
            <a:tailEnd/>
          </a:ln>
        </p:spPr>
        <p:txBody>
          <a:bodyPr/>
          <a:lstStyle/>
          <a:p>
            <a:pPr>
              <a:defRPr/>
            </a:pPr>
            <a:endParaRPr lang="en-US" sz="1800">
              <a:solidFill>
                <a:prstClr val="black"/>
              </a:solidFill>
            </a:endParaRPr>
          </a:p>
        </p:txBody>
      </p:sp>
      <p:sp>
        <p:nvSpPr>
          <p:cNvPr id="44" name="Rectangle 84"/>
          <p:cNvSpPr>
            <a:spLocks noChangeArrowheads="1"/>
          </p:cNvSpPr>
          <p:nvPr/>
        </p:nvSpPr>
        <p:spPr bwMode="auto">
          <a:xfrm>
            <a:off x="2121" y="3626648"/>
            <a:ext cx="12223751" cy="544513"/>
          </a:xfrm>
          <a:prstGeom prst="rect">
            <a:avLst/>
          </a:prstGeom>
          <a:noFill/>
          <a:ln w="9525">
            <a:noFill/>
            <a:miter lim="800000"/>
            <a:headEnd/>
            <a:tailEnd/>
          </a:ln>
        </p:spPr>
        <p:txBody>
          <a:bodyPr/>
          <a:lstStyle/>
          <a:p>
            <a:pPr>
              <a:defRPr/>
            </a:pPr>
            <a:endParaRPr lang="en-US" sz="1800">
              <a:solidFill>
                <a:prstClr val="black"/>
              </a:solidFill>
            </a:endParaRPr>
          </a:p>
        </p:txBody>
      </p:sp>
    </p:spTree>
    <p:extLst>
      <p:ext uri="{BB962C8B-B14F-4D97-AF65-F5344CB8AC3E}">
        <p14:creationId xmlns:p14="http://schemas.microsoft.com/office/powerpoint/2010/main" val="3862766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hf hdr="0" dt="0"/>
  <p:txStyles>
    <p:titleStyle>
      <a:lvl1pPr algn="l" defTabSz="914354" rtl="0" eaLnBrk="1" latinLnBrk="0" hangingPunct="1">
        <a:spcBef>
          <a:spcPct val="0"/>
        </a:spcBef>
        <a:buNone/>
        <a:defRPr sz="3600" b="1" kern="1200">
          <a:solidFill>
            <a:schemeClr val="accent2"/>
          </a:solidFill>
          <a:latin typeface="+mj-lt"/>
          <a:ea typeface="+mj-ea"/>
          <a:cs typeface="+mj-cs"/>
        </a:defRPr>
      </a:lvl1pPr>
    </p:titleStyle>
    <p:bodyStyle>
      <a:lvl1pPr marL="215989" indent="-215989" algn="l" defTabSz="914354"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1979"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7968"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3957"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79946" indent="-215989" algn="l" defTabSz="914354"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69007" y="3660862"/>
            <a:ext cx="8816341" cy="1080000"/>
          </a:xfrm>
        </p:spPr>
        <p:txBody>
          <a:bodyPr>
            <a:normAutofit/>
          </a:bodyPr>
          <a:lstStyle/>
          <a:p>
            <a:r>
              <a:rPr lang="en-US" dirty="0"/>
              <a:t>SKA Low site &amp; infrastructure</a:t>
            </a:r>
            <a:endParaRPr lang="en-AU" dirty="0"/>
          </a:p>
        </p:txBody>
      </p:sp>
      <p:sp>
        <p:nvSpPr>
          <p:cNvPr id="13" name="Text Placeholder 12"/>
          <p:cNvSpPr>
            <a:spLocks noGrp="1"/>
          </p:cNvSpPr>
          <p:nvPr>
            <p:ph type="body" sz="quarter" idx="17"/>
          </p:nvPr>
        </p:nvSpPr>
        <p:spPr/>
        <p:txBody>
          <a:bodyPr/>
          <a:lstStyle/>
          <a:p>
            <a:r>
              <a:rPr lang="en-US" dirty="0"/>
              <a:t>CSIRO Astronomy and space science</a:t>
            </a:r>
            <a:endParaRPr lang="en-AU" dirty="0"/>
          </a:p>
        </p:txBody>
      </p:sp>
      <p:sp>
        <p:nvSpPr>
          <p:cNvPr id="16" name="Footer Placeholder 2"/>
          <p:cNvSpPr txBox="1">
            <a:spLocks/>
          </p:cNvSpPr>
          <p:nvPr/>
        </p:nvSpPr>
        <p:spPr bwMode="auto">
          <a:xfrm>
            <a:off x="478411" y="4276439"/>
            <a:ext cx="8042275" cy="250825"/>
          </a:xfrm>
          <a:prstGeom prst="rect">
            <a:avLst/>
          </a:prstGeom>
          <a:noFill/>
          <a:ln w="9525">
            <a:noFill/>
            <a:miter lim="800000"/>
            <a:headEnd/>
            <a:tailEnd/>
          </a:ln>
        </p:spPr>
        <p:txBody>
          <a:bodyPr lIns="0" tIns="0" rIns="0" bIns="0"/>
          <a:lstStyle/>
          <a:p>
            <a:r>
              <a:rPr lang="en-AU" sz="1600" b="1" dirty="0">
                <a:solidFill>
                  <a:srgbClr val="FFFFFF"/>
                </a:solidFill>
              </a:rPr>
              <a:t>Phil Edwards </a:t>
            </a:r>
            <a:r>
              <a:rPr lang="en-AU" sz="1600" dirty="0">
                <a:solidFill>
                  <a:srgbClr val="FFFFFF"/>
                </a:solidFill>
              </a:rPr>
              <a:t>  </a:t>
            </a:r>
          </a:p>
          <a:p>
            <a:r>
              <a:rPr lang="en-AU" sz="1600" dirty="0">
                <a:solidFill>
                  <a:srgbClr val="FFFFFF"/>
                </a:solidFill>
              </a:rPr>
              <a:t>Slides provided by</a:t>
            </a:r>
          </a:p>
          <a:p>
            <a:r>
              <a:rPr lang="en-AU" sz="1600" dirty="0">
                <a:solidFill>
                  <a:srgbClr val="FFFFFF"/>
                </a:solidFill>
              </a:rPr>
              <a:t>Ant </a:t>
            </a:r>
            <a:r>
              <a:rPr lang="en-AU" sz="1600" dirty="0" err="1">
                <a:solidFill>
                  <a:srgbClr val="FFFFFF"/>
                </a:solidFill>
              </a:rPr>
              <a:t>Schinckel</a:t>
            </a:r>
            <a:r>
              <a:rPr lang="en-AU" sz="1600" dirty="0">
                <a:solidFill>
                  <a:srgbClr val="FFFFFF"/>
                </a:solidFill>
              </a:rPr>
              <a:t> and Kate Chow</a:t>
            </a:r>
          </a:p>
        </p:txBody>
      </p:sp>
      <p:sp>
        <p:nvSpPr>
          <p:cNvPr id="17" name="Footer Placeholder 2"/>
          <p:cNvSpPr txBox="1">
            <a:spLocks/>
          </p:cNvSpPr>
          <p:nvPr/>
        </p:nvSpPr>
        <p:spPr bwMode="auto">
          <a:xfrm>
            <a:off x="478412" y="5071238"/>
            <a:ext cx="8042275" cy="252413"/>
          </a:xfrm>
          <a:prstGeom prst="rect">
            <a:avLst/>
          </a:prstGeom>
          <a:noFill/>
          <a:ln w="9525">
            <a:noFill/>
            <a:miter lim="800000"/>
            <a:headEnd/>
            <a:tailEnd/>
          </a:ln>
        </p:spPr>
        <p:txBody>
          <a:bodyPr lIns="0" tIns="0" rIns="0" bIns="0"/>
          <a:lstStyle/>
          <a:p>
            <a:r>
              <a:rPr lang="en-AU" sz="1600" dirty="0">
                <a:solidFill>
                  <a:srgbClr val="FFFFFF"/>
                </a:solidFill>
              </a:rPr>
              <a:t>15 November 2019</a:t>
            </a:r>
            <a:endParaRPr lang="en-US" sz="1600" dirty="0">
              <a:solidFill>
                <a:srgbClr val="FFFFFF"/>
              </a:solidFill>
            </a:endParaRPr>
          </a:p>
        </p:txBody>
      </p:sp>
      <p:pic>
        <p:nvPicPr>
          <p:cNvPr id="8" name="Picture 7">
            <a:extLst>
              <a:ext uri="{FF2B5EF4-FFF2-40B4-BE49-F238E27FC236}">
                <a16:creationId xmlns:a16="http://schemas.microsoft.com/office/drawing/2014/main" id="{B42484B8-B95E-4640-84F0-E578031157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777" y="-918315"/>
            <a:ext cx="12798998" cy="5043600"/>
          </a:xfrm>
          <a:prstGeom prst="rect">
            <a:avLst/>
          </a:prstGeom>
        </p:spPr>
      </p:pic>
      <p:sp>
        <p:nvSpPr>
          <p:cNvPr id="2" name="TextBox 1">
            <a:extLst>
              <a:ext uri="{FF2B5EF4-FFF2-40B4-BE49-F238E27FC236}">
                <a16:creationId xmlns:a16="http://schemas.microsoft.com/office/drawing/2014/main" id="{4947D35E-5D34-604F-B17E-4E74265A3383}"/>
              </a:ext>
            </a:extLst>
          </p:cNvPr>
          <p:cNvSpPr txBox="1"/>
          <p:nvPr/>
        </p:nvSpPr>
        <p:spPr>
          <a:xfrm>
            <a:off x="478411" y="6161314"/>
            <a:ext cx="1454244" cy="646331"/>
          </a:xfrm>
          <a:prstGeom prst="rect">
            <a:avLst/>
          </a:prstGeom>
          <a:noFill/>
        </p:spPr>
        <p:txBody>
          <a:bodyPr wrap="none" rtlCol="0">
            <a:spAutoFit/>
          </a:bodyPr>
          <a:lstStyle/>
          <a:p>
            <a:r>
              <a:rPr lang="en-US" dirty="0">
                <a:solidFill>
                  <a:schemeClr val="bg1"/>
                </a:solidFill>
              </a:rPr>
              <a:t>___________</a:t>
            </a:r>
          </a:p>
          <a:p>
            <a:r>
              <a:rPr lang="en-US" dirty="0">
                <a:solidFill>
                  <a:schemeClr val="bg1"/>
                </a:solidFill>
              </a:rPr>
              <a:t>m |u||q </a:t>
            </a:r>
            <a:r>
              <a:rPr lang="en-US" dirty="0" err="1">
                <a:solidFill>
                  <a:schemeClr val="bg1"/>
                </a:solidFill>
              </a:rPr>
              <a:t>oo</a:t>
            </a:r>
            <a:r>
              <a:rPr lang="en-US" dirty="0">
                <a:solidFill>
                  <a:schemeClr val="bg1"/>
                </a:solidFill>
              </a:rPr>
              <a:t> |</a:t>
            </a:r>
          </a:p>
        </p:txBody>
      </p:sp>
    </p:spTree>
    <p:extLst>
      <p:ext uri="{BB962C8B-B14F-4D97-AF65-F5344CB8AC3E}">
        <p14:creationId xmlns:p14="http://schemas.microsoft.com/office/powerpoint/2010/main" val="250800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dirty="0"/>
              <a:t>Square Kilometre Array – Infrastructure overview  |  Ant </a:t>
            </a:r>
            <a:r>
              <a:rPr lang="en-AU" dirty="0" err="1"/>
              <a:t>Schinckel</a:t>
            </a:r>
            <a:endParaRPr lang="en-US" dirty="0"/>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10</a:t>
            </a:fld>
            <a:r>
              <a:rPr lang="en-AU">
                <a:solidFill>
                  <a:srgbClr val="FFFFFF"/>
                </a:solidFill>
              </a:rPr>
              <a:t>  |</a:t>
            </a:r>
            <a:endParaRPr lang="en-AU" dirty="0">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9714" y="768513"/>
            <a:ext cx="7408784" cy="5237680"/>
          </a:xfrm>
          <a:prstGeom prst="rect">
            <a:avLst/>
          </a:prstGeom>
        </p:spPr>
      </p:pic>
      <p:sp>
        <p:nvSpPr>
          <p:cNvPr id="5" name="Text Placeholder 5"/>
          <p:cNvSpPr>
            <a:spLocks noGrp="1"/>
          </p:cNvSpPr>
          <p:nvPr>
            <p:ph type="body" sz="quarter" idx="13"/>
          </p:nvPr>
        </p:nvSpPr>
        <p:spPr>
          <a:xfrm>
            <a:off x="480484" y="270000"/>
            <a:ext cx="11280000" cy="853200"/>
          </a:xfrm>
        </p:spPr>
        <p:txBody>
          <a:bodyPr>
            <a:normAutofit/>
          </a:bodyPr>
          <a:lstStyle/>
          <a:p>
            <a:r>
              <a:rPr lang="en-AU" dirty="0"/>
              <a:t>SKA Low Infrastructure Overview</a:t>
            </a:r>
          </a:p>
        </p:txBody>
      </p:sp>
    </p:spTree>
    <p:extLst>
      <p:ext uri="{BB962C8B-B14F-4D97-AF65-F5344CB8AC3E}">
        <p14:creationId xmlns:p14="http://schemas.microsoft.com/office/powerpoint/2010/main" val="320747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Key boundary conditions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11</a:t>
            </a:fld>
            <a:r>
              <a:rPr lang="en-AU">
                <a:solidFill>
                  <a:srgbClr val="FFFFFF"/>
                </a:solidFill>
              </a:rPr>
              <a:t>  |</a:t>
            </a:r>
            <a:endParaRPr lang="en-AU" dirty="0">
              <a:solidFill>
                <a:srgbClr val="FFFFFF"/>
              </a:solidFill>
            </a:endParaRPr>
          </a:p>
        </p:txBody>
      </p:sp>
      <p:sp>
        <p:nvSpPr>
          <p:cNvPr id="2" name="Content Placeholder 1">
            <a:extLst>
              <a:ext uri="{FF2B5EF4-FFF2-40B4-BE49-F238E27FC236}">
                <a16:creationId xmlns:a16="http://schemas.microsoft.com/office/drawing/2014/main" id="{4DA3B901-DF22-564C-860E-71FF494A9426}"/>
              </a:ext>
            </a:extLst>
          </p:cNvPr>
          <p:cNvSpPr>
            <a:spLocks noGrp="1"/>
          </p:cNvSpPr>
          <p:nvPr>
            <p:ph idx="1"/>
          </p:nvPr>
        </p:nvSpPr>
        <p:spPr>
          <a:xfrm>
            <a:off x="517605" y="871520"/>
            <a:ext cx="6754052" cy="3481820"/>
          </a:xfrm>
        </p:spPr>
        <p:txBody>
          <a:bodyPr/>
          <a:lstStyle/>
          <a:p>
            <a:r>
              <a:rPr lang="en-US" sz="2000" dirty="0"/>
              <a:t>Heritage	</a:t>
            </a:r>
          </a:p>
          <a:p>
            <a:pPr lvl="1">
              <a:buFont typeface="Arial" panose="020B0604020202020204" pitchFamily="34" charset="0"/>
              <a:buChar char="•"/>
            </a:pPr>
            <a:r>
              <a:rPr lang="en-US" dirty="0"/>
              <a:t>Survey (walkover) results</a:t>
            </a:r>
          </a:p>
          <a:p>
            <a:pPr lvl="1">
              <a:buFont typeface="Arial" panose="020B0604020202020204" pitchFamily="34" charset="0"/>
              <a:buChar char="•"/>
            </a:pPr>
            <a:r>
              <a:rPr lang="en-US" dirty="0"/>
              <a:t>Levels of significance respected</a:t>
            </a:r>
          </a:p>
          <a:p>
            <a:pPr lvl="1">
              <a:buFont typeface="Arial" panose="020B0604020202020204" pitchFamily="34" charset="0"/>
              <a:buChar char="•"/>
            </a:pPr>
            <a:r>
              <a:rPr lang="en-US" dirty="0"/>
              <a:t>Artefacts managed correctly</a:t>
            </a:r>
          </a:p>
          <a:p>
            <a:r>
              <a:rPr lang="en-US" sz="2000" dirty="0"/>
              <a:t>Employment and contracting opportunities for </a:t>
            </a:r>
            <a:r>
              <a:rPr lang="en-US" sz="2000" dirty="0" err="1"/>
              <a:t>Wajarri</a:t>
            </a:r>
            <a:r>
              <a:rPr lang="en-US" sz="2000" dirty="0"/>
              <a:t> entities</a:t>
            </a:r>
          </a:p>
          <a:p>
            <a:r>
              <a:rPr lang="en-US" sz="2000" dirty="0"/>
              <a:t>Sustainability and HSE</a:t>
            </a:r>
          </a:p>
          <a:p>
            <a:r>
              <a:rPr lang="en-US" sz="2000" dirty="0"/>
              <a:t>RFI</a:t>
            </a:r>
          </a:p>
          <a:p>
            <a:r>
              <a:rPr lang="en-US" sz="2000" dirty="0"/>
              <a:t>Budget and performance</a:t>
            </a:r>
          </a:p>
          <a:p>
            <a:r>
              <a:rPr lang="en-US" sz="2000" dirty="0"/>
              <a:t>Site establishment – lease, ILUA, new Site Entity </a:t>
            </a:r>
            <a:r>
              <a:rPr lang="en-US" sz="2000" dirty="0" err="1"/>
              <a:t>etc</a:t>
            </a:r>
            <a:endParaRPr lang="en-US" sz="2000" dirty="0"/>
          </a:p>
          <a:p>
            <a:pPr lvl="1"/>
            <a:endParaRPr lang="en-US" dirty="0"/>
          </a:p>
          <a:p>
            <a:pPr lvl="1"/>
            <a:endParaRPr lang="en-US" dirty="0"/>
          </a:p>
        </p:txBody>
      </p:sp>
      <p:pic>
        <p:nvPicPr>
          <p:cNvPr id="5" name="Picture 4">
            <a:extLst>
              <a:ext uri="{FF2B5EF4-FFF2-40B4-BE49-F238E27FC236}">
                <a16:creationId xmlns:a16="http://schemas.microsoft.com/office/drawing/2014/main" id="{5113FE5B-66EF-E54A-AC5B-AFCB3D0788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837414" y="190481"/>
            <a:ext cx="4354586" cy="2898000"/>
          </a:xfrm>
          <a:prstGeom prst="rect">
            <a:avLst/>
          </a:prstGeom>
        </p:spPr>
      </p:pic>
      <p:pic>
        <p:nvPicPr>
          <p:cNvPr id="10" name="Picture 9">
            <a:extLst>
              <a:ext uri="{FF2B5EF4-FFF2-40B4-BE49-F238E27FC236}">
                <a16:creationId xmlns:a16="http://schemas.microsoft.com/office/drawing/2014/main" id="{7FCD0E96-F71A-664C-AA21-21CF381C68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28000" y="3168000"/>
            <a:ext cx="3864000" cy="2898000"/>
          </a:xfrm>
          <a:prstGeom prst="rect">
            <a:avLst/>
          </a:prstGeom>
        </p:spPr>
      </p:pic>
      <p:pic>
        <p:nvPicPr>
          <p:cNvPr id="16" name="Picture 15">
            <a:extLst>
              <a:ext uri="{FF2B5EF4-FFF2-40B4-BE49-F238E27FC236}">
                <a16:creationId xmlns:a16="http://schemas.microsoft.com/office/drawing/2014/main" id="{7AD29A2F-1BA2-0D44-8016-265BF65C67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862" y="4241499"/>
            <a:ext cx="8138297" cy="1800000"/>
          </a:xfrm>
          <a:prstGeom prst="rect">
            <a:avLst/>
          </a:prstGeom>
        </p:spPr>
      </p:pic>
    </p:spTree>
    <p:extLst>
      <p:ext uri="{BB962C8B-B14F-4D97-AF65-F5344CB8AC3E}">
        <p14:creationId xmlns:p14="http://schemas.microsoft.com/office/powerpoint/2010/main" val="27438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484973" y="1333216"/>
            <a:ext cx="5964748" cy="4572855"/>
          </a:xfrm>
        </p:spPr>
        <p:txBody>
          <a:bodyPr>
            <a:normAutofit/>
          </a:bodyPr>
          <a:lstStyle/>
          <a:p>
            <a:pPr marL="0" indent="0">
              <a:buNone/>
            </a:pPr>
            <a:r>
              <a:rPr lang="en-US" dirty="0"/>
              <a:t>Site Technical Buildings</a:t>
            </a:r>
          </a:p>
          <a:p>
            <a:r>
              <a:rPr lang="en-AU" sz="2000" dirty="0"/>
              <a:t>Build the entire central (CPF) and remote (RPF) processing facility structures (from foundations to roofs), including:</a:t>
            </a:r>
          </a:p>
          <a:p>
            <a:pPr lvl="1">
              <a:buFont typeface="Calibri" panose="020F0502020204030204" pitchFamily="34" charset="0"/>
              <a:buChar char="‒"/>
            </a:pPr>
            <a:r>
              <a:rPr lang="en-US" dirty="0"/>
              <a:t>Full construction of the building (possibly done off-site and transported as modules)</a:t>
            </a:r>
          </a:p>
          <a:p>
            <a:pPr lvl="1">
              <a:buFont typeface="Calibri" panose="020F0502020204030204" pitchFamily="34" charset="0"/>
              <a:buChar char="‒"/>
            </a:pPr>
            <a:r>
              <a:rPr lang="en-US" dirty="0"/>
              <a:t>Cladding and radiofrequency shielding</a:t>
            </a:r>
            <a:endParaRPr lang="en-AU" dirty="0"/>
          </a:p>
          <a:p>
            <a:pPr lvl="1">
              <a:buFont typeface="Calibri" panose="020F0502020204030204" pitchFamily="34" charset="0"/>
              <a:buChar char="‒"/>
            </a:pPr>
            <a:r>
              <a:rPr lang="en-AU" dirty="0"/>
              <a:t>Internal walls, ceilings, floors</a:t>
            </a:r>
          </a:p>
          <a:p>
            <a:pPr lvl="1">
              <a:buFont typeface="Calibri" panose="020F0502020204030204" pitchFamily="34" charset="0"/>
              <a:buChar char="‒"/>
            </a:pPr>
            <a:r>
              <a:rPr lang="en-AU" dirty="0"/>
              <a:t>Fittings, fixtures, furniture and decorations</a:t>
            </a:r>
          </a:p>
          <a:p>
            <a:pPr lvl="1">
              <a:buFont typeface="Calibri" panose="020F0502020204030204" pitchFamily="34" charset="0"/>
              <a:buChar char="‒"/>
            </a:pPr>
            <a:r>
              <a:rPr lang="en-AU" dirty="0"/>
              <a:t>Power and net cabling, plumbing </a:t>
            </a:r>
            <a:r>
              <a:rPr lang="en-AU" dirty="0" err="1"/>
              <a:t>etc</a:t>
            </a:r>
            <a:endParaRPr lang="en-AU" dirty="0"/>
          </a:p>
          <a:p>
            <a:pPr lvl="1">
              <a:buFont typeface="Calibri" panose="020F0502020204030204" pitchFamily="34" charset="0"/>
              <a:buChar char="‒"/>
            </a:pPr>
            <a:r>
              <a:rPr lang="en-AU" dirty="0"/>
              <a:t>Cable trenches, cable trays, ductwork</a:t>
            </a:r>
          </a:p>
          <a:p>
            <a:pPr lvl="1">
              <a:buFont typeface="Calibri" panose="020F0502020204030204" pitchFamily="34" charset="0"/>
              <a:buChar char="‒"/>
            </a:pPr>
            <a:r>
              <a:rPr lang="en-AU" dirty="0"/>
              <a:t>Fully RFI shielded ~ 100+ dB </a:t>
            </a:r>
          </a:p>
          <a:p>
            <a:pPr lvl="1">
              <a:buFont typeface="Calibri" panose="020F0502020204030204" pitchFamily="34" charset="0"/>
              <a:buChar char="‒"/>
            </a:pPr>
            <a:r>
              <a:rPr lang="en-AU" dirty="0"/>
              <a:t>CPF ~ 1300 </a:t>
            </a:r>
            <a:r>
              <a:rPr lang="en-AU" dirty="0" err="1"/>
              <a:t>sq</a:t>
            </a:r>
            <a:r>
              <a:rPr lang="en-AU" dirty="0"/>
              <a:t> m</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12</a:t>
            </a:fld>
            <a:r>
              <a:rPr lang="en-AU">
                <a:solidFill>
                  <a:srgbClr val="FFFFFF"/>
                </a:solidFill>
              </a:rPr>
              <a:t>  |</a:t>
            </a:r>
            <a:endParaRPr lang="en-AU" dirty="0">
              <a:solidFill>
                <a:srgbClr val="FFFFFF"/>
              </a:solidFill>
            </a:endParaRPr>
          </a:p>
        </p:txBody>
      </p:sp>
      <p:sp>
        <p:nvSpPr>
          <p:cNvPr id="7" name="TextBox 6"/>
          <p:cNvSpPr txBox="1"/>
          <p:nvPr/>
        </p:nvSpPr>
        <p:spPr>
          <a:xfrm>
            <a:off x="10833727" y="3520025"/>
            <a:ext cx="1635967" cy="307777"/>
          </a:xfrm>
          <a:prstGeom prst="rect">
            <a:avLst/>
          </a:prstGeom>
          <a:noFill/>
        </p:spPr>
        <p:txBody>
          <a:bodyPr wrap="square" rtlCol="0">
            <a:spAutoFit/>
          </a:bodyPr>
          <a:lstStyle/>
          <a:p>
            <a:r>
              <a:rPr lang="en-US" sz="1400" dirty="0"/>
              <a:t>Credit: CSIRO</a:t>
            </a:r>
            <a:endParaRPr lang="en-AU"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49726" y="652723"/>
            <a:ext cx="4049116" cy="2682000"/>
          </a:xfrm>
          <a:prstGeom prst="rect">
            <a:avLst/>
          </a:prstGeom>
        </p:spPr>
      </p:pic>
      <p:pic>
        <p:nvPicPr>
          <p:cNvPr id="9" name="Picture 8">
            <a:extLst>
              <a:ext uri="{FF2B5EF4-FFF2-40B4-BE49-F238E27FC236}">
                <a16:creationId xmlns:a16="http://schemas.microsoft.com/office/drawing/2014/main" id="{1EBFF8C6-58A2-5044-B721-69FD0CE1F4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9724" y="3396491"/>
            <a:ext cx="3384000" cy="253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454" y="1333216"/>
            <a:ext cx="816866" cy="1130810"/>
          </a:xfrm>
          <a:prstGeom prst="rect">
            <a:avLst/>
          </a:prstGeom>
        </p:spPr>
      </p:pic>
    </p:spTree>
    <p:extLst>
      <p:ext uri="{BB962C8B-B14F-4D97-AF65-F5344CB8AC3E}">
        <p14:creationId xmlns:p14="http://schemas.microsoft.com/office/powerpoint/2010/main" val="326382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Central Processor Facility (CPF)</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13</a:t>
            </a:fld>
            <a:r>
              <a:rPr lang="en-AU">
                <a:solidFill>
                  <a:srgbClr val="FFFFFF"/>
                </a:solidFill>
              </a:rPr>
              <a:t>  |</a:t>
            </a:r>
            <a:endParaRPr lang="en-AU" dirty="0">
              <a:solidFill>
                <a:srgbClr val="FFFFFF"/>
              </a:solidFill>
            </a:endParaRPr>
          </a:p>
        </p:txBody>
      </p:sp>
      <p:sp>
        <p:nvSpPr>
          <p:cNvPr id="7" name="TextBox 6"/>
          <p:cNvSpPr txBox="1"/>
          <p:nvPr/>
        </p:nvSpPr>
        <p:spPr>
          <a:xfrm>
            <a:off x="86008" y="5486231"/>
            <a:ext cx="1635967" cy="523220"/>
          </a:xfrm>
          <a:prstGeom prst="rect">
            <a:avLst/>
          </a:prstGeom>
          <a:noFill/>
        </p:spPr>
        <p:txBody>
          <a:bodyPr wrap="square" rtlCol="0">
            <a:spAutoFit/>
          </a:bodyPr>
          <a:lstStyle/>
          <a:p>
            <a:r>
              <a:rPr lang="en-US" sz="1400" dirty="0"/>
              <a:t>Credit: Aurecon, CSIRO</a:t>
            </a:r>
            <a:endParaRPr lang="en-AU" sz="1400" dirty="0"/>
          </a:p>
        </p:txBody>
      </p:sp>
      <p:pic>
        <p:nvPicPr>
          <p:cNvPr id="11" name="Picture 10">
            <a:extLst>
              <a:ext uri="{FF2B5EF4-FFF2-40B4-BE49-F238E27FC236}">
                <a16:creationId xmlns:a16="http://schemas.microsoft.com/office/drawing/2014/main" id="{1534B8AF-BBAC-5045-9673-B5481B173D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265" y="777952"/>
            <a:ext cx="7507592" cy="2643978"/>
          </a:xfrm>
          <a:prstGeom prst="rect">
            <a:avLst/>
          </a:prstGeom>
        </p:spPr>
      </p:pic>
      <p:sp>
        <p:nvSpPr>
          <p:cNvPr id="12" name="TextBox 11">
            <a:extLst>
              <a:ext uri="{FF2B5EF4-FFF2-40B4-BE49-F238E27FC236}">
                <a16:creationId xmlns:a16="http://schemas.microsoft.com/office/drawing/2014/main" id="{1AD82639-C366-DB44-869B-8C6B7459A6C3}"/>
              </a:ext>
            </a:extLst>
          </p:cNvPr>
          <p:cNvSpPr txBox="1"/>
          <p:nvPr/>
        </p:nvSpPr>
        <p:spPr>
          <a:xfrm>
            <a:off x="86008" y="5178454"/>
            <a:ext cx="2476512" cy="307777"/>
          </a:xfrm>
          <a:prstGeom prst="rect">
            <a:avLst/>
          </a:prstGeom>
          <a:noFill/>
        </p:spPr>
        <p:txBody>
          <a:bodyPr wrap="none" rtlCol="0">
            <a:spAutoFit/>
          </a:bodyPr>
          <a:lstStyle/>
          <a:p>
            <a:r>
              <a:rPr lang="en-US" sz="1400" dirty="0"/>
              <a:t>Artists impression new SKA CPF</a:t>
            </a:r>
          </a:p>
        </p:txBody>
      </p:sp>
      <p:pic>
        <p:nvPicPr>
          <p:cNvPr id="8" name="Content Placeholder 4">
            <a:extLst>
              <a:ext uri="{FF2B5EF4-FFF2-40B4-BE49-F238E27FC236}">
                <a16:creationId xmlns:a16="http://schemas.microsoft.com/office/drawing/2014/main" id="{091384C5-F9A8-BE42-A462-C1CF04CC3DBF}"/>
              </a:ext>
            </a:extLst>
          </p:cNvPr>
          <p:cNvPicPr>
            <a:picLocks noGrp="1" noChangeAspect="1"/>
          </p:cNvPicPr>
          <p:nvPr>
            <p:ph idx="1"/>
          </p:nvPr>
        </p:nvPicPr>
        <p:blipFill>
          <a:blip r:embed="rId3"/>
          <a:stretch>
            <a:fillRect/>
          </a:stretch>
        </p:blipFill>
        <p:spPr>
          <a:xfrm>
            <a:off x="2856179" y="3152707"/>
            <a:ext cx="5564757" cy="3357421"/>
          </a:xfrm>
          <a:prstGeom prst="rect">
            <a:avLst/>
          </a:prstGeom>
        </p:spPr>
      </p:pic>
      <p:pic>
        <p:nvPicPr>
          <p:cNvPr id="9" name="Picture 8">
            <a:extLst>
              <a:ext uri="{FF2B5EF4-FFF2-40B4-BE49-F238E27FC236}">
                <a16:creationId xmlns:a16="http://schemas.microsoft.com/office/drawing/2014/main" id="{90018ED2-03C7-1849-8A82-28AE4827E340}"/>
              </a:ext>
            </a:extLst>
          </p:cNvPr>
          <p:cNvPicPr>
            <a:picLocks noChangeAspect="1"/>
          </p:cNvPicPr>
          <p:nvPr/>
        </p:nvPicPr>
        <p:blipFill>
          <a:blip r:embed="rId4"/>
          <a:stretch>
            <a:fillRect/>
          </a:stretch>
        </p:blipFill>
        <p:spPr>
          <a:xfrm>
            <a:off x="6901493" y="540920"/>
            <a:ext cx="5200444" cy="2858400"/>
          </a:xfrm>
          <a:prstGeom prst="rect">
            <a:avLst/>
          </a:prstGeom>
        </p:spPr>
      </p:pic>
    </p:spTree>
    <p:extLst>
      <p:ext uri="{BB962C8B-B14F-4D97-AF65-F5344CB8AC3E}">
        <p14:creationId xmlns:p14="http://schemas.microsoft.com/office/powerpoint/2010/main" val="126955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14</a:t>
            </a:fld>
            <a:r>
              <a:rPr lang="en-AU">
                <a:solidFill>
                  <a:srgbClr val="FFFFFF"/>
                </a:solidFill>
              </a:rPr>
              <a:t>  |</a:t>
            </a:r>
            <a:endParaRPr lang="en-AU" dirty="0">
              <a:solidFill>
                <a:srgbClr val="FFFFFF"/>
              </a:solidFill>
            </a:endParaRPr>
          </a:p>
        </p:txBody>
      </p:sp>
      <p:sp>
        <p:nvSpPr>
          <p:cNvPr id="7" name="TextBox 6"/>
          <p:cNvSpPr txBox="1"/>
          <p:nvPr/>
        </p:nvSpPr>
        <p:spPr>
          <a:xfrm>
            <a:off x="10124517" y="5197996"/>
            <a:ext cx="1635967" cy="523220"/>
          </a:xfrm>
          <a:prstGeom prst="rect">
            <a:avLst/>
          </a:prstGeom>
          <a:noFill/>
        </p:spPr>
        <p:txBody>
          <a:bodyPr wrap="square" rtlCol="0">
            <a:spAutoFit/>
          </a:bodyPr>
          <a:lstStyle/>
          <a:p>
            <a:r>
              <a:rPr lang="en-US" sz="1400" dirty="0"/>
              <a:t>Credit: Aurecon, CSIRO</a:t>
            </a:r>
            <a:endParaRPr lang="en-AU" sz="1400" dirty="0"/>
          </a:p>
        </p:txBody>
      </p:sp>
      <p:pic>
        <p:nvPicPr>
          <p:cNvPr id="4" name="Picture 3">
            <a:extLst>
              <a:ext uri="{FF2B5EF4-FFF2-40B4-BE49-F238E27FC236}">
                <a16:creationId xmlns:a16="http://schemas.microsoft.com/office/drawing/2014/main" id="{938523CA-F98F-FF4E-9EE2-0B9E38AC49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9044" y="-17250"/>
            <a:ext cx="7048500" cy="6045200"/>
          </a:xfrm>
          <a:prstGeom prst="rect">
            <a:avLst/>
          </a:prstGeom>
        </p:spPr>
      </p:pic>
      <p:sp>
        <p:nvSpPr>
          <p:cNvPr id="9" name="TextBox 8">
            <a:extLst>
              <a:ext uri="{FF2B5EF4-FFF2-40B4-BE49-F238E27FC236}">
                <a16:creationId xmlns:a16="http://schemas.microsoft.com/office/drawing/2014/main" id="{330B958F-7742-AF48-A5EF-201B06D75E41}"/>
              </a:ext>
            </a:extLst>
          </p:cNvPr>
          <p:cNvSpPr txBox="1"/>
          <p:nvPr/>
        </p:nvSpPr>
        <p:spPr>
          <a:xfrm>
            <a:off x="8467994" y="4628772"/>
            <a:ext cx="3378361" cy="461665"/>
          </a:xfrm>
          <a:prstGeom prst="rect">
            <a:avLst/>
          </a:prstGeom>
          <a:noFill/>
        </p:spPr>
        <p:txBody>
          <a:bodyPr wrap="none" rtlCol="0">
            <a:spAutoFit/>
          </a:bodyPr>
          <a:lstStyle/>
          <a:p>
            <a:r>
              <a:rPr lang="en-US" sz="2400" dirty="0"/>
              <a:t>Remote Processor Facility</a:t>
            </a:r>
          </a:p>
        </p:txBody>
      </p:sp>
    </p:spTree>
    <p:extLst>
      <p:ext uri="{BB962C8B-B14F-4D97-AF65-F5344CB8AC3E}">
        <p14:creationId xmlns:p14="http://schemas.microsoft.com/office/powerpoint/2010/main" val="312484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995130" y="1198701"/>
            <a:ext cx="9223830" cy="4572855"/>
          </a:xfrm>
        </p:spPr>
        <p:txBody>
          <a:bodyPr>
            <a:normAutofit/>
          </a:bodyPr>
          <a:lstStyle/>
          <a:p>
            <a:pPr marL="0" indent="0">
              <a:buNone/>
            </a:pPr>
            <a:r>
              <a:rPr lang="en-US" dirty="0"/>
              <a:t>Facility Cooling </a:t>
            </a:r>
          </a:p>
          <a:p>
            <a:pPr lvl="1"/>
            <a:r>
              <a:rPr lang="en-US" dirty="0"/>
              <a:t>Procure, construct, install, verify and maintain cooling systems and components for CPF and RPF as required</a:t>
            </a:r>
          </a:p>
          <a:p>
            <a:pPr marL="457178" lvl="1" indent="0">
              <a:buNone/>
            </a:pPr>
            <a:endParaRPr lang="en-US" sz="2500" dirty="0"/>
          </a:p>
          <a:p>
            <a:pPr marL="457178" lvl="1" indent="0">
              <a:buNone/>
            </a:pPr>
            <a:endParaRPr lang="en-US" sz="2500" dirty="0"/>
          </a:p>
          <a:p>
            <a:pPr marL="457178" lvl="1" indent="0">
              <a:buNone/>
            </a:pPr>
            <a:endParaRPr lang="en-US" sz="2500" dirty="0"/>
          </a:p>
          <a:p>
            <a:pPr marL="457178" lvl="1" indent="0">
              <a:buNone/>
            </a:pPr>
            <a:endParaRPr lang="en-US" sz="2500" dirty="0"/>
          </a:p>
          <a:p>
            <a:pPr marL="457178" lvl="1" indent="0">
              <a:buNone/>
            </a:pPr>
            <a:endParaRPr lang="en-US" sz="2500" dirty="0"/>
          </a:p>
          <a:p>
            <a:pPr marL="457178" lvl="1" indent="0">
              <a:buNone/>
            </a:pPr>
            <a:endParaRPr lang="en-US" sz="2500" dirty="0"/>
          </a:p>
          <a:p>
            <a:pPr marL="0" indent="0">
              <a:buNone/>
            </a:pPr>
            <a:r>
              <a:rPr lang="en-US" dirty="0"/>
              <a:t>Water &amp; Waste </a:t>
            </a:r>
          </a:p>
          <a:p>
            <a:pPr lvl="1"/>
            <a:r>
              <a:rPr lang="en-US" dirty="0"/>
              <a:t>Procure, construct, install, commission, verify and maintain all water and waste disposal components</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15</a:t>
            </a:fld>
            <a:r>
              <a:rPr lang="en-AU">
                <a:solidFill>
                  <a:srgbClr val="FFFFFF"/>
                </a:solidFill>
              </a:rPr>
              <a:t>  |</a:t>
            </a:r>
            <a:endParaRPr lang="en-AU" dirty="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198" y="1123199"/>
            <a:ext cx="882642" cy="12844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484" y="4758839"/>
            <a:ext cx="868356" cy="1095707"/>
          </a:xfrm>
          <a:prstGeom prst="rect">
            <a:avLst/>
          </a:prstGeom>
        </p:spPr>
      </p:pic>
      <p:pic>
        <p:nvPicPr>
          <p:cNvPr id="7" name="Picture 6">
            <a:extLst>
              <a:ext uri="{FF2B5EF4-FFF2-40B4-BE49-F238E27FC236}">
                <a16:creationId xmlns:a16="http://schemas.microsoft.com/office/drawing/2014/main" id="{CFA6FEDF-8C18-9049-946A-DDDC987429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4451" y="2220839"/>
            <a:ext cx="3813644" cy="2538000"/>
          </a:xfrm>
          <a:prstGeom prst="rect">
            <a:avLst/>
          </a:prstGeom>
        </p:spPr>
      </p:pic>
      <p:pic>
        <p:nvPicPr>
          <p:cNvPr id="9" name="Picture 8">
            <a:extLst>
              <a:ext uri="{FF2B5EF4-FFF2-40B4-BE49-F238E27FC236}">
                <a16:creationId xmlns:a16="http://schemas.microsoft.com/office/drawing/2014/main" id="{B46CFED4-1742-9E43-9D5D-95656473D6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4343" y="2367540"/>
            <a:ext cx="3272702" cy="2178000"/>
          </a:xfrm>
          <a:prstGeom prst="rect">
            <a:avLst/>
          </a:prstGeom>
        </p:spPr>
      </p:pic>
    </p:spTree>
    <p:extLst>
      <p:ext uri="{BB962C8B-B14F-4D97-AF65-F5344CB8AC3E}">
        <p14:creationId xmlns:p14="http://schemas.microsoft.com/office/powerpoint/2010/main" val="216220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384381" y="1258908"/>
            <a:ext cx="5808131" cy="4572855"/>
          </a:xfrm>
        </p:spPr>
        <p:txBody>
          <a:bodyPr>
            <a:normAutofit/>
          </a:bodyPr>
          <a:lstStyle/>
          <a:p>
            <a:pPr marL="0" indent="0">
              <a:buNone/>
            </a:pPr>
            <a:r>
              <a:rPr lang="en-US" dirty="0"/>
              <a:t>Power and </a:t>
            </a:r>
            <a:r>
              <a:rPr lang="en-US" dirty="0" err="1"/>
              <a:t>Fibre</a:t>
            </a:r>
            <a:r>
              <a:rPr lang="en-US" dirty="0"/>
              <a:t> Networks Infrastructure </a:t>
            </a:r>
          </a:p>
          <a:p>
            <a:pPr lvl="1"/>
            <a:r>
              <a:rPr lang="en-US" dirty="0"/>
              <a:t>Construct, install and maintain analog, digital and long haul </a:t>
            </a:r>
            <a:r>
              <a:rPr lang="en-US" dirty="0" err="1"/>
              <a:t>fibres</a:t>
            </a:r>
            <a:r>
              <a:rPr lang="en-US" dirty="0"/>
              <a:t>, reticulation infrastructure, as well as buried and non-buried power network infrastructure (sharing trench with power as appropriate)</a:t>
            </a:r>
            <a:endParaRPr lang="en-AU" dirty="0"/>
          </a:p>
          <a:p>
            <a:pPr marL="0" indent="0">
              <a:buNone/>
            </a:pPr>
            <a:endParaRPr lang="en-US" dirty="0"/>
          </a:p>
          <a:p>
            <a:pPr marL="0" indent="0">
              <a:buNone/>
            </a:pPr>
            <a:r>
              <a:rPr lang="en-US" dirty="0"/>
              <a:t>Power </a:t>
            </a:r>
          </a:p>
          <a:p>
            <a:pPr lvl="1"/>
            <a:r>
              <a:rPr lang="en-US" dirty="0"/>
              <a:t>Trench and install buried power supply lines</a:t>
            </a:r>
          </a:p>
          <a:p>
            <a:pPr lvl="1"/>
            <a:r>
              <a:rPr lang="en-US" dirty="0"/>
              <a:t>Provide and install all transformers, switchgear, power controls etc.</a:t>
            </a:r>
          </a:p>
          <a:p>
            <a:pPr lvl="1"/>
            <a:r>
              <a:rPr lang="en-US" dirty="0"/>
              <a:t>Power reticulation (including trays and trenches)</a:t>
            </a:r>
          </a:p>
          <a:p>
            <a:pPr lvl="1"/>
            <a:r>
              <a:rPr lang="en-US" dirty="0"/>
              <a:t>11 kV backbone for efficiency</a:t>
            </a:r>
          </a:p>
          <a:p>
            <a:pPr marL="215990" lvl="1" indent="0">
              <a:buNone/>
            </a:pPr>
            <a:endParaRPr lang="en-US" dirty="0"/>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16</a:t>
            </a:fld>
            <a:r>
              <a:rPr lang="en-AU">
                <a:solidFill>
                  <a:srgbClr val="FFFFFF"/>
                </a:solidFill>
              </a:rPr>
              <a:t>  |</a:t>
            </a:r>
            <a:endParaRPr lang="en-AU" dirty="0">
              <a:solidFill>
                <a:srgbClr val="FFFFFF"/>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9359" y="3242686"/>
            <a:ext cx="3837396" cy="2507649"/>
          </a:xfrm>
          <a:prstGeom prst="rect">
            <a:avLst/>
          </a:prstGeom>
        </p:spPr>
      </p:pic>
      <p:sp>
        <p:nvSpPr>
          <p:cNvPr id="8" name="TextBox 7"/>
          <p:cNvSpPr txBox="1"/>
          <p:nvPr/>
        </p:nvSpPr>
        <p:spPr>
          <a:xfrm>
            <a:off x="8675146" y="5716577"/>
            <a:ext cx="2881608" cy="307777"/>
          </a:xfrm>
          <a:prstGeom prst="rect">
            <a:avLst/>
          </a:prstGeom>
          <a:noFill/>
        </p:spPr>
        <p:txBody>
          <a:bodyPr wrap="square" rtlCol="0">
            <a:spAutoFit/>
          </a:bodyPr>
          <a:lstStyle/>
          <a:p>
            <a:pPr algn="r"/>
            <a:r>
              <a:rPr lang="en-US" sz="1400" dirty="0"/>
              <a:t>Credit: Murchison </a:t>
            </a:r>
            <a:r>
              <a:rPr lang="en-US" sz="1400" dirty="0" err="1"/>
              <a:t>Widefield</a:t>
            </a:r>
            <a:r>
              <a:rPr lang="en-US" sz="1400" dirty="0"/>
              <a:t> Array</a:t>
            </a:r>
            <a:endParaRPr lang="en-AU" sz="1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19358" y="962486"/>
            <a:ext cx="3837396" cy="1881384"/>
          </a:xfrm>
          <a:prstGeom prst="rect">
            <a:avLst/>
          </a:prstGeom>
        </p:spPr>
      </p:pic>
      <p:sp>
        <p:nvSpPr>
          <p:cNvPr id="10" name="TextBox 9"/>
          <p:cNvSpPr txBox="1"/>
          <p:nvPr/>
        </p:nvSpPr>
        <p:spPr>
          <a:xfrm>
            <a:off x="10307515" y="2810880"/>
            <a:ext cx="1249239" cy="307777"/>
          </a:xfrm>
          <a:prstGeom prst="rect">
            <a:avLst/>
          </a:prstGeom>
          <a:noFill/>
        </p:spPr>
        <p:txBody>
          <a:bodyPr wrap="square" rtlCol="0">
            <a:spAutoFit/>
          </a:bodyPr>
          <a:lstStyle/>
          <a:p>
            <a:pPr algn="r"/>
            <a:r>
              <a:rPr lang="en-US" sz="1400" dirty="0"/>
              <a:t>Credit: SKAO</a:t>
            </a:r>
            <a:endParaRPr lang="en-AU" sz="1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2169" y="1260765"/>
            <a:ext cx="822962" cy="1173482"/>
          </a:xfrm>
          <a:prstGeom prst="rect">
            <a:avLst/>
          </a:prstGeom>
        </p:spPr>
      </p:pic>
    </p:spTree>
    <p:extLst>
      <p:ext uri="{BB962C8B-B14F-4D97-AF65-F5344CB8AC3E}">
        <p14:creationId xmlns:p14="http://schemas.microsoft.com/office/powerpoint/2010/main" val="18208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872392" y="975629"/>
            <a:ext cx="9839124" cy="4572855"/>
          </a:xfrm>
        </p:spPr>
        <p:txBody>
          <a:bodyPr>
            <a:normAutofit/>
          </a:bodyPr>
          <a:lstStyle/>
          <a:p>
            <a:pPr marL="0" indent="0">
              <a:buNone/>
            </a:pPr>
            <a:r>
              <a:rPr lang="en-US" dirty="0"/>
              <a:t>Communications </a:t>
            </a:r>
          </a:p>
          <a:p>
            <a:pPr lvl="1"/>
            <a:r>
              <a:rPr lang="en-US" dirty="0"/>
              <a:t>Detailed design and then expand, upgrade and verify communications for both off-site and on site, routine and emergency use </a:t>
            </a:r>
          </a:p>
          <a:p>
            <a:pPr lvl="2"/>
            <a:r>
              <a:rPr lang="en-US" dirty="0"/>
              <a:t>two-way radios, satellite phones, emergency communications vehicle tracking devices</a:t>
            </a:r>
          </a:p>
          <a:p>
            <a:pPr lvl="2"/>
            <a:r>
              <a:rPr lang="en-US" dirty="0"/>
              <a:t>RFI compliant !</a:t>
            </a:r>
          </a:p>
          <a:p>
            <a:pPr marL="457178" lvl="1" indent="0">
              <a:buNone/>
            </a:pPr>
            <a:endParaRPr lang="en-US" dirty="0"/>
          </a:p>
          <a:p>
            <a:pPr marL="0" indent="0">
              <a:buNone/>
            </a:pPr>
            <a:r>
              <a:rPr lang="en-US" dirty="0"/>
              <a:t>Site Monitoring </a:t>
            </a:r>
          </a:p>
          <a:p>
            <a:pPr lvl="1"/>
            <a:r>
              <a:rPr lang="en-US" dirty="0"/>
              <a:t>Design, build and deliver radio-quiet weather stations, visual monitoring cameras, RFI monitoring, ionosphere, troposphere, etc.</a:t>
            </a:r>
          </a:p>
          <a:p>
            <a:pPr lvl="1"/>
            <a:r>
              <a:rPr lang="en-US" dirty="0"/>
              <a:t>Design, build and connect </a:t>
            </a:r>
            <a:r>
              <a:rPr lang="en-US" dirty="0" err="1"/>
              <a:t>fibre</a:t>
            </a:r>
            <a:r>
              <a:rPr lang="en-US" dirty="0"/>
              <a:t> and power cables to all monitoring equipment</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17</a:t>
            </a:fld>
            <a:r>
              <a:rPr lang="en-AU">
                <a:solidFill>
                  <a:srgbClr val="FFFFFF"/>
                </a:solidFill>
              </a:rPr>
              <a:t>  |</a:t>
            </a:r>
            <a:endParaRPr lang="en-AU" dirty="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484" y="1268413"/>
            <a:ext cx="941834" cy="10515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540" y="2983039"/>
            <a:ext cx="874778" cy="1024130"/>
          </a:xfrm>
          <a:prstGeom prst="rect">
            <a:avLst/>
          </a:prstGeom>
        </p:spPr>
      </p:pic>
      <p:pic>
        <p:nvPicPr>
          <p:cNvPr id="8" name="Content Placeholder 11" descr="C:\Users\ber124\AppData\Local\Microsoft\Windows\Temporary Internet Files\Content.Outlook\23GBD95L\IMG_20171128_113121.jpg">
            <a:extLst>
              <a:ext uri="{FF2B5EF4-FFF2-40B4-BE49-F238E27FC236}">
                <a16:creationId xmlns:a16="http://schemas.microsoft.com/office/drawing/2014/main" id="{276C2E1A-26BE-294F-A68D-E81D2AD90C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rot="16200000">
            <a:off x="7366415" y="3534709"/>
            <a:ext cx="2264423" cy="3925956"/>
          </a:xfrm>
          <a:prstGeom prst="rect">
            <a:avLst/>
          </a:prstGeom>
          <a:noFill/>
          <a:ln>
            <a:noFill/>
          </a:ln>
        </p:spPr>
      </p:pic>
    </p:spTree>
    <p:extLst>
      <p:ext uri="{BB962C8B-B14F-4D97-AF65-F5344CB8AC3E}">
        <p14:creationId xmlns:p14="http://schemas.microsoft.com/office/powerpoint/2010/main" val="236027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RFI Monitoring system</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18</a:t>
            </a:fld>
            <a:r>
              <a:rPr lang="en-AU">
                <a:solidFill>
                  <a:srgbClr val="FFFFFF"/>
                </a:solidFill>
              </a:rPr>
              <a:t>  |</a:t>
            </a:r>
            <a:endParaRPr lang="en-AU" dirty="0">
              <a:solidFill>
                <a:srgbClr val="FFFFFF"/>
              </a:solidFill>
            </a:endParaRPr>
          </a:p>
        </p:txBody>
      </p:sp>
      <p:pic>
        <p:nvPicPr>
          <p:cNvPr id="7" name="Content Placeholder 9">
            <a:extLst>
              <a:ext uri="{FF2B5EF4-FFF2-40B4-BE49-F238E27FC236}">
                <a16:creationId xmlns:a16="http://schemas.microsoft.com/office/drawing/2014/main" id="{BEA5410B-3663-324A-B757-E4D80756AB70}"/>
              </a:ext>
            </a:extLst>
          </p:cNvPr>
          <p:cNvPicPr>
            <a:picLocks noGrp="1" noChangeAspect="1"/>
          </p:cNvPicPr>
          <p:nvPr>
            <p:ph sz="half" idx="1"/>
          </p:nvPr>
        </p:nvPicPr>
        <p:blipFill>
          <a:blip r:embed="rId2"/>
          <a:stretch>
            <a:fillRect/>
          </a:stretch>
        </p:blipFill>
        <p:spPr>
          <a:xfrm>
            <a:off x="431516" y="1022187"/>
            <a:ext cx="7141908" cy="5030269"/>
          </a:xfrm>
        </p:spPr>
      </p:pic>
      <p:pic>
        <p:nvPicPr>
          <p:cNvPr id="8" name="Picture 7" descr="RFI_tower.jpg">
            <a:extLst>
              <a:ext uri="{FF2B5EF4-FFF2-40B4-BE49-F238E27FC236}">
                <a16:creationId xmlns:a16="http://schemas.microsoft.com/office/drawing/2014/main" id="{1AAC795D-0BDF-9346-8A19-FA45B54C96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5977" y="1050292"/>
            <a:ext cx="3435096" cy="4584192"/>
          </a:xfrm>
          <a:prstGeom prst="rect">
            <a:avLst/>
          </a:prstGeom>
        </p:spPr>
      </p:pic>
    </p:spTree>
    <p:extLst>
      <p:ext uri="{BB962C8B-B14F-4D97-AF65-F5344CB8AC3E}">
        <p14:creationId xmlns:p14="http://schemas.microsoft.com/office/powerpoint/2010/main" val="359426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Communications</a:t>
            </a:r>
          </a:p>
          <a:p>
            <a:endParaRPr lang="en-AU" dirty="0"/>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19</a:t>
            </a:fld>
            <a:r>
              <a:rPr lang="en-AU">
                <a:solidFill>
                  <a:srgbClr val="FFFFFF"/>
                </a:solidFill>
              </a:rPr>
              <a:t>  |</a:t>
            </a:r>
            <a:endParaRPr lang="en-AU" dirty="0">
              <a:solidFill>
                <a:srgbClr val="FFFFFF"/>
              </a:solidFill>
            </a:endParaRPr>
          </a:p>
        </p:txBody>
      </p:sp>
      <p:pic>
        <p:nvPicPr>
          <p:cNvPr id="8" name="Picture 7">
            <a:extLst>
              <a:ext uri="{FF2B5EF4-FFF2-40B4-BE49-F238E27FC236}">
                <a16:creationId xmlns:a16="http://schemas.microsoft.com/office/drawing/2014/main" id="{4640F1E9-DF06-4C44-8C6B-77CE05F0BF46}"/>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8777" y="152400"/>
            <a:ext cx="6368365" cy="5831840"/>
          </a:xfrm>
          <a:prstGeom prst="rect">
            <a:avLst/>
          </a:prstGeom>
          <a:noFill/>
        </p:spPr>
      </p:pic>
    </p:spTree>
    <p:extLst>
      <p:ext uri="{BB962C8B-B14F-4D97-AF65-F5344CB8AC3E}">
        <p14:creationId xmlns:p14="http://schemas.microsoft.com/office/powerpoint/2010/main" val="186890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SKA Low</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a:t>
            </a:fld>
            <a:r>
              <a:rPr lang="en-AU">
                <a:solidFill>
                  <a:srgbClr val="FFFFFF"/>
                </a:solidFill>
              </a:rPr>
              <a:t>  |</a:t>
            </a:r>
            <a:endParaRPr lang="en-AU" dirty="0">
              <a:solidFill>
                <a:srgbClr val="FFFFFF"/>
              </a:solidFill>
            </a:endParaRPr>
          </a:p>
        </p:txBody>
      </p:sp>
      <p:pic>
        <p:nvPicPr>
          <p:cNvPr id="8" name="Picture 7">
            <a:extLst>
              <a:ext uri="{FF2B5EF4-FFF2-40B4-BE49-F238E27FC236}">
                <a16:creationId xmlns:a16="http://schemas.microsoft.com/office/drawing/2014/main" id="{8F5F7DC0-244F-2B4B-BDD0-3DAF576902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03155" y="80101"/>
            <a:ext cx="5860519" cy="6152400"/>
          </a:xfrm>
          <a:prstGeom prst="rect">
            <a:avLst/>
          </a:prstGeom>
        </p:spPr>
      </p:pic>
      <p:sp>
        <p:nvSpPr>
          <p:cNvPr id="7" name="TextBox 6">
            <a:extLst>
              <a:ext uri="{FF2B5EF4-FFF2-40B4-BE49-F238E27FC236}">
                <a16:creationId xmlns:a16="http://schemas.microsoft.com/office/drawing/2014/main" id="{F5EB4184-3B06-D546-AFC5-6F500D15019E}"/>
              </a:ext>
            </a:extLst>
          </p:cNvPr>
          <p:cNvSpPr txBox="1"/>
          <p:nvPr/>
        </p:nvSpPr>
        <p:spPr>
          <a:xfrm>
            <a:off x="431516" y="896840"/>
            <a:ext cx="4878067" cy="5293757"/>
          </a:xfrm>
          <a:prstGeom prst="rect">
            <a:avLst/>
          </a:prstGeom>
          <a:noFill/>
        </p:spPr>
        <p:txBody>
          <a:bodyPr wrap="none" rtlCol="0">
            <a:spAutoFit/>
          </a:bodyPr>
          <a:lstStyle/>
          <a:p>
            <a:r>
              <a:rPr lang="en-US" sz="2000" dirty="0"/>
              <a:t>Design baseline:</a:t>
            </a:r>
          </a:p>
          <a:p>
            <a:pPr marL="285750" indent="-285750">
              <a:buFont typeface="Arial" panose="020B0604020202020204" pitchFamily="34" charset="0"/>
              <a:buChar char="•"/>
            </a:pPr>
            <a:r>
              <a:rPr lang="en-US" sz="2000" dirty="0"/>
              <a:t>512 stations</a:t>
            </a:r>
          </a:p>
          <a:p>
            <a:pPr marL="285750" indent="-285750">
              <a:buFont typeface="Arial" panose="020B0604020202020204" pitchFamily="34" charset="0"/>
              <a:buChar char="•"/>
            </a:pPr>
            <a:r>
              <a:rPr lang="en-US" sz="2000" dirty="0"/>
              <a:t>Each 42 </a:t>
            </a:r>
            <a:r>
              <a:rPr lang="en-US" sz="2000" dirty="0" err="1"/>
              <a:t>metres</a:t>
            </a:r>
            <a:r>
              <a:rPr lang="en-US" sz="2000" dirty="0"/>
              <a:t> in diameter</a:t>
            </a:r>
          </a:p>
          <a:p>
            <a:pPr marL="285750" indent="-285750">
              <a:buFont typeface="Arial" panose="020B0604020202020204" pitchFamily="34" charset="0"/>
              <a:buChar char="•"/>
            </a:pPr>
            <a:r>
              <a:rPr lang="en-US" sz="2000" dirty="0"/>
              <a:t>256 antennas in each station</a:t>
            </a:r>
          </a:p>
          <a:p>
            <a:pPr marL="285750" indent="-285750">
              <a:buFont typeface="Arial" panose="020B0604020202020204" pitchFamily="34" charset="0"/>
              <a:buChar char="•"/>
            </a:pPr>
            <a:r>
              <a:rPr lang="en-US" sz="2000" dirty="0"/>
              <a:t>224 stations in 1 km </a:t>
            </a:r>
            <a:r>
              <a:rPr lang="en-US" sz="2000" dirty="0" err="1"/>
              <a:t>dia</a:t>
            </a:r>
            <a:r>
              <a:rPr lang="en-US" sz="2000" dirty="0"/>
              <a:t> core</a:t>
            </a:r>
          </a:p>
          <a:p>
            <a:pPr marL="742950" lvl="1" indent="-285750">
              <a:buFont typeface="Arial" panose="020B0604020202020204" pitchFamily="34" charset="0"/>
              <a:buChar char="•"/>
            </a:pPr>
            <a:r>
              <a:rPr lang="en-US" sz="2000" dirty="0"/>
              <a:t>57,344 antennas!</a:t>
            </a:r>
          </a:p>
          <a:p>
            <a:pPr marL="285750" indent="-285750">
              <a:buFont typeface="Arial" panose="020B0604020202020204" pitchFamily="34" charset="0"/>
              <a:buChar char="•"/>
            </a:pPr>
            <a:r>
              <a:rPr lang="en-US" sz="2000" dirty="0"/>
              <a:t>288 stations in clusters of 6 stations</a:t>
            </a:r>
          </a:p>
          <a:p>
            <a:r>
              <a:rPr lang="en-US" sz="2000" dirty="0"/>
              <a:t>      in 100 x 120 m groups along arms</a:t>
            </a:r>
          </a:p>
          <a:p>
            <a:pPr marL="285750" indent="-285750">
              <a:buFont typeface="Arial" panose="020B0604020202020204" pitchFamily="34" charset="0"/>
              <a:buChar char="•"/>
            </a:pPr>
            <a:r>
              <a:rPr lang="en-US" sz="2000" dirty="0"/>
              <a:t>3 spiral arms</a:t>
            </a:r>
          </a:p>
          <a:p>
            <a:pPr marL="285750" indent="-285750">
              <a:buFont typeface="Arial" panose="020B0604020202020204" pitchFamily="34" charset="0"/>
              <a:buChar char="•"/>
            </a:pPr>
            <a:r>
              <a:rPr lang="en-US" sz="2000" dirty="0"/>
              <a:t>Up to 65 km baselines</a:t>
            </a:r>
          </a:p>
          <a:p>
            <a:pPr marL="285750" indent="-285750">
              <a:buFont typeface="Arial" panose="020B0604020202020204" pitchFamily="34" charset="0"/>
              <a:buChar char="•"/>
            </a:pPr>
            <a:r>
              <a:rPr lang="en-US" sz="2000" dirty="0" err="1"/>
              <a:t>Fibres</a:t>
            </a:r>
            <a:r>
              <a:rPr lang="en-US" sz="2000" dirty="0"/>
              <a:t> and power to each</a:t>
            </a:r>
          </a:p>
          <a:p>
            <a:pPr marL="742950" lvl="1" indent="-285750">
              <a:buFont typeface="Arial" panose="020B0604020202020204" pitchFamily="34" charset="0"/>
              <a:buChar char="•"/>
            </a:pPr>
            <a:r>
              <a:rPr lang="en-US" sz="2000" dirty="0"/>
              <a:t>Power to end clusters may be local PV</a:t>
            </a:r>
          </a:p>
          <a:p>
            <a:endParaRPr lang="en-US" sz="2000" dirty="0"/>
          </a:p>
          <a:p>
            <a:r>
              <a:rPr lang="en-US" sz="2000" dirty="0"/>
              <a:t>Deployment baseline</a:t>
            </a:r>
          </a:p>
          <a:p>
            <a:pPr marL="285750" indent="-285750">
              <a:buFont typeface="Arial" panose="020B0604020202020204" pitchFamily="34" charset="0"/>
              <a:buChar char="•"/>
            </a:pPr>
            <a:r>
              <a:rPr lang="en-US" sz="2000" dirty="0"/>
              <a:t>Budget constraints</a:t>
            </a:r>
          </a:p>
          <a:p>
            <a:pPr marL="285750" indent="-285750">
              <a:buFont typeface="Arial" panose="020B0604020202020204" pitchFamily="34" charset="0"/>
              <a:buChar char="•"/>
            </a:pPr>
            <a:r>
              <a:rPr lang="en-US" sz="2000" dirty="0"/>
              <a:t>Ensure recoverable - expandable</a:t>
            </a:r>
          </a:p>
          <a:p>
            <a:endParaRPr lang="en-US" dirty="0"/>
          </a:p>
        </p:txBody>
      </p:sp>
    </p:spTree>
    <p:extLst>
      <p:ext uri="{BB962C8B-B14F-4D97-AF65-F5344CB8AC3E}">
        <p14:creationId xmlns:p14="http://schemas.microsoft.com/office/powerpoint/2010/main" val="379394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375994" y="1281289"/>
            <a:ext cx="6122456" cy="4572855"/>
          </a:xfrm>
        </p:spPr>
        <p:txBody>
          <a:bodyPr>
            <a:normAutofit/>
          </a:bodyPr>
          <a:lstStyle/>
          <a:p>
            <a:pPr marL="0" indent="0">
              <a:buNone/>
            </a:pPr>
            <a:r>
              <a:rPr lang="en-US" dirty="0"/>
              <a:t>Access, Airstrip and Prepared Ground </a:t>
            </a:r>
          </a:p>
          <a:p>
            <a:pPr lvl="1"/>
            <a:r>
              <a:rPr lang="en-US" dirty="0"/>
              <a:t>build and test an airstrip, on-site roads and tracks, </a:t>
            </a:r>
          </a:p>
          <a:p>
            <a:pPr lvl="1"/>
            <a:r>
              <a:rPr lang="en-US" dirty="0"/>
              <a:t>prepared access for SKA1 LOW antennas,</a:t>
            </a:r>
          </a:p>
          <a:p>
            <a:pPr lvl="1"/>
            <a:r>
              <a:rPr lang="en-US" dirty="0"/>
              <a:t>access tracks to all buildings</a:t>
            </a:r>
          </a:p>
          <a:p>
            <a:pPr lvl="1"/>
            <a:r>
              <a:rPr lang="en-US" dirty="0"/>
              <a:t>approximately 250 km total</a:t>
            </a:r>
          </a:p>
          <a:p>
            <a:pPr lvl="1"/>
            <a:endParaRPr lang="en-US" dirty="0"/>
          </a:p>
          <a:p>
            <a:pPr marL="457178" lvl="1" indent="0">
              <a:buNone/>
            </a:pPr>
            <a:endParaRPr lang="en-US" dirty="0"/>
          </a:p>
          <a:p>
            <a:pPr marL="457178" lvl="1" indent="0">
              <a:buNone/>
            </a:pPr>
            <a:endParaRPr lang="en-US" dirty="0"/>
          </a:p>
          <a:p>
            <a:pPr marL="0" indent="0">
              <a:buNone/>
            </a:pPr>
            <a:r>
              <a:rPr lang="en-US" dirty="0"/>
              <a:t>Supply &amp; Install Plane Mesh </a:t>
            </a:r>
          </a:p>
          <a:p>
            <a:pPr lvl="1"/>
            <a:r>
              <a:rPr lang="en-US" dirty="0"/>
              <a:t>install ground plane mesh for the array</a:t>
            </a:r>
          </a:p>
          <a:p>
            <a:pPr lvl="1"/>
            <a:r>
              <a:rPr lang="en-US" dirty="0"/>
              <a:t>512 stations of 42m diameter</a:t>
            </a:r>
            <a:endParaRPr lang="en-AU" dirty="0"/>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20</a:t>
            </a:fld>
            <a:r>
              <a:rPr lang="en-AU">
                <a:solidFill>
                  <a:srgbClr val="FFFFFF"/>
                </a:solidFill>
              </a:rPr>
              <a:t>  |</a:t>
            </a:r>
            <a:endParaRPr lang="en-AU" dirty="0">
              <a:solidFill>
                <a:srgbClr val="FFFFFF"/>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71017" y="3900437"/>
            <a:ext cx="3900195" cy="189728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6079" y="737375"/>
            <a:ext cx="2586184" cy="2761861"/>
          </a:xfrm>
          <a:prstGeom prst="rect">
            <a:avLst/>
          </a:prstGeom>
        </p:spPr>
      </p:pic>
      <p:sp>
        <p:nvSpPr>
          <p:cNvPr id="9" name="TextBox 8"/>
          <p:cNvSpPr txBox="1"/>
          <p:nvPr/>
        </p:nvSpPr>
        <p:spPr>
          <a:xfrm>
            <a:off x="8504076" y="3457373"/>
            <a:ext cx="2631235" cy="307777"/>
          </a:xfrm>
          <a:prstGeom prst="rect">
            <a:avLst/>
          </a:prstGeom>
          <a:noFill/>
        </p:spPr>
        <p:txBody>
          <a:bodyPr wrap="square" rtlCol="0">
            <a:spAutoFit/>
          </a:bodyPr>
          <a:lstStyle/>
          <a:p>
            <a:r>
              <a:rPr lang="en-US" sz="1400" dirty="0"/>
              <a:t>Credit: WA Dept. Commerce</a:t>
            </a:r>
            <a:endParaRPr lang="en-AU" sz="1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962" y="3721606"/>
            <a:ext cx="1018034" cy="11460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3346" y="1238288"/>
            <a:ext cx="993650" cy="1030226"/>
          </a:xfrm>
          <a:prstGeom prst="rect">
            <a:avLst/>
          </a:prstGeom>
        </p:spPr>
      </p:pic>
      <p:sp>
        <p:nvSpPr>
          <p:cNvPr id="11" name="TextBox 10">
            <a:extLst>
              <a:ext uri="{FF2B5EF4-FFF2-40B4-BE49-F238E27FC236}">
                <a16:creationId xmlns:a16="http://schemas.microsoft.com/office/drawing/2014/main" id="{AA2F9F74-2D97-624E-B96B-4284D5D644FF}"/>
              </a:ext>
            </a:extLst>
          </p:cNvPr>
          <p:cNvSpPr txBox="1"/>
          <p:nvPr/>
        </p:nvSpPr>
        <p:spPr>
          <a:xfrm>
            <a:off x="8066079" y="5812848"/>
            <a:ext cx="2881608" cy="307777"/>
          </a:xfrm>
          <a:prstGeom prst="rect">
            <a:avLst/>
          </a:prstGeom>
          <a:noFill/>
        </p:spPr>
        <p:txBody>
          <a:bodyPr wrap="square" rtlCol="0">
            <a:spAutoFit/>
          </a:bodyPr>
          <a:lstStyle/>
          <a:p>
            <a:pPr algn="r"/>
            <a:r>
              <a:rPr lang="en-US" sz="1400" dirty="0"/>
              <a:t>Credit: Murchison </a:t>
            </a:r>
            <a:r>
              <a:rPr lang="en-US" sz="1400" dirty="0" err="1"/>
              <a:t>Widefield</a:t>
            </a:r>
            <a:r>
              <a:rPr lang="en-US" sz="1400" dirty="0"/>
              <a:t> Array</a:t>
            </a:r>
            <a:endParaRPr lang="en-AU" sz="1400" dirty="0"/>
          </a:p>
        </p:txBody>
      </p:sp>
    </p:spTree>
    <p:extLst>
      <p:ext uri="{BB962C8B-B14F-4D97-AF65-F5344CB8AC3E}">
        <p14:creationId xmlns:p14="http://schemas.microsoft.com/office/powerpoint/2010/main" val="3984349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Access – roads and tracks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21</a:t>
            </a:fld>
            <a:r>
              <a:rPr lang="en-AU">
                <a:solidFill>
                  <a:srgbClr val="FFFFFF"/>
                </a:solidFill>
              </a:rPr>
              <a:t>  |</a:t>
            </a:r>
            <a:endParaRPr lang="en-AU" dirty="0">
              <a:solidFill>
                <a:srgbClr val="FFFFFF"/>
              </a:solidFill>
            </a:endParaRPr>
          </a:p>
        </p:txBody>
      </p:sp>
      <p:pic>
        <p:nvPicPr>
          <p:cNvPr id="8" name="Content Placeholder 7">
            <a:extLst>
              <a:ext uri="{FF2B5EF4-FFF2-40B4-BE49-F238E27FC236}">
                <a16:creationId xmlns:a16="http://schemas.microsoft.com/office/drawing/2014/main" id="{DBF4AE6A-11A1-8147-9536-CB8606D3D89A}"/>
              </a:ext>
            </a:extLst>
          </p:cNvPr>
          <p:cNvPicPr>
            <a:picLocks noGrp="1" noChangeAspect="1"/>
          </p:cNvPicPr>
          <p:nvPr>
            <p:ph idx="1"/>
          </p:nvPr>
        </p:nvPicPr>
        <p:blipFill>
          <a:blip r:embed="rId2"/>
          <a:stretch>
            <a:fillRect/>
          </a:stretch>
        </p:blipFill>
        <p:spPr>
          <a:xfrm>
            <a:off x="6096000" y="529074"/>
            <a:ext cx="6122579" cy="5327440"/>
          </a:xfrm>
          <a:prstGeom prst="rect">
            <a:avLst/>
          </a:prstGeom>
        </p:spPr>
      </p:pic>
      <p:sp>
        <p:nvSpPr>
          <p:cNvPr id="9" name="Content Placeholder 6">
            <a:extLst>
              <a:ext uri="{FF2B5EF4-FFF2-40B4-BE49-F238E27FC236}">
                <a16:creationId xmlns:a16="http://schemas.microsoft.com/office/drawing/2014/main" id="{D7274541-3A0D-E34D-B5AE-68EB89BCF5B2}"/>
              </a:ext>
            </a:extLst>
          </p:cNvPr>
          <p:cNvSpPr txBox="1">
            <a:spLocks/>
          </p:cNvSpPr>
          <p:nvPr/>
        </p:nvSpPr>
        <p:spPr>
          <a:xfrm>
            <a:off x="298174" y="1189830"/>
            <a:ext cx="7961971" cy="4525963"/>
          </a:xfrm>
          <a:prstGeom prst="rect">
            <a:avLst/>
          </a:prstGeom>
        </p:spPr>
        <p:txBody>
          <a:bodyPr vert="horz" lIns="0" tIns="0" rIns="0" bIns="0" rtlCol="0">
            <a:normAutofit/>
          </a:bodyPr>
          <a:lstStyle>
            <a:lvl1pPr marL="215989" indent="-215989" algn="l" defTabSz="914354"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1979"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7968"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3957" indent="-215989" algn="l" defTabSz="914354"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79946" indent="-215989" algn="l" defTabSz="914354"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Includes: </a:t>
            </a:r>
          </a:p>
          <a:p>
            <a:pPr lvl="1">
              <a:buFontTx/>
              <a:buChar char="-"/>
            </a:pPr>
            <a:r>
              <a:rPr lang="en-US" dirty="0"/>
              <a:t>Des</a:t>
            </a:r>
            <a:r>
              <a:rPr lang="en-GB" dirty="0" err="1"/>
              <a:t>ign</a:t>
            </a:r>
            <a:r>
              <a:rPr lang="en-GB" dirty="0"/>
              <a:t> of the main access road and tracks</a:t>
            </a:r>
            <a:endParaRPr lang="en-AU" dirty="0"/>
          </a:p>
          <a:p>
            <a:pPr lvl="1">
              <a:buFontTx/>
              <a:buChar char="-"/>
            </a:pPr>
            <a:r>
              <a:rPr lang="en-GB" dirty="0"/>
              <a:t>Optimised road and track alignment design drawings</a:t>
            </a:r>
          </a:p>
          <a:p>
            <a:pPr lvl="2">
              <a:buFontTx/>
              <a:buChar char="-"/>
            </a:pPr>
            <a:r>
              <a:rPr lang="en-GB" sz="1800" dirty="0"/>
              <a:t>Including trenching and hand-hole interactions</a:t>
            </a:r>
            <a:endParaRPr lang="en-AU" sz="1800" dirty="0"/>
          </a:p>
          <a:p>
            <a:pPr lvl="1">
              <a:buFontTx/>
              <a:buChar char="-"/>
            </a:pPr>
            <a:r>
              <a:rPr lang="en-GB" dirty="0"/>
              <a:t>Preliminary design of a new airstrip</a:t>
            </a:r>
            <a:endParaRPr lang="en-AU" dirty="0"/>
          </a:p>
          <a:p>
            <a:pPr lvl="1">
              <a:buFontTx/>
              <a:buChar char="-"/>
            </a:pPr>
            <a:r>
              <a:rPr lang="en-GB" dirty="0"/>
              <a:t>Appropriate construction techniques and routing to  </a:t>
            </a:r>
          </a:p>
          <a:p>
            <a:pPr lvl="2">
              <a:buFontTx/>
              <a:buChar char="-"/>
            </a:pPr>
            <a:r>
              <a:rPr lang="en-GB" dirty="0"/>
              <a:t>Minimise ground and flora disturbance</a:t>
            </a:r>
          </a:p>
          <a:p>
            <a:pPr lvl="2">
              <a:buFontTx/>
              <a:buChar char="-"/>
            </a:pPr>
            <a:r>
              <a:rPr lang="en-GB" dirty="0"/>
              <a:t>Respect heritage aspects</a:t>
            </a:r>
            <a:endParaRPr lang="en-AU" dirty="0"/>
          </a:p>
          <a:p>
            <a:pPr lvl="1">
              <a:buFontTx/>
              <a:buChar char="-"/>
            </a:pPr>
            <a:r>
              <a:rPr lang="en-GB" dirty="0"/>
              <a:t>Construction planning and sequencing</a:t>
            </a:r>
          </a:p>
          <a:p>
            <a:pPr lvl="1">
              <a:buFontTx/>
              <a:buChar char="-"/>
            </a:pPr>
            <a:r>
              <a:rPr lang="en-GB" dirty="0"/>
              <a:t>Capital and operating cost estimates</a:t>
            </a:r>
          </a:p>
          <a:p>
            <a:pPr lvl="1">
              <a:buFontTx/>
              <a:buChar char="-"/>
            </a:pPr>
            <a:r>
              <a:rPr lang="en-GB" dirty="0"/>
              <a:t>Flood study</a:t>
            </a:r>
          </a:p>
          <a:p>
            <a:pPr lvl="1">
              <a:buFontTx/>
              <a:buChar char="-"/>
            </a:pPr>
            <a:r>
              <a:rPr lang="en-GB" dirty="0"/>
              <a:t>Design reports and drawings to suit</a:t>
            </a:r>
          </a:p>
          <a:p>
            <a:pPr lvl="1">
              <a:buFontTx/>
              <a:buChar char="-"/>
            </a:pPr>
            <a:endParaRPr lang="en-US" dirty="0"/>
          </a:p>
        </p:txBody>
      </p:sp>
    </p:spTree>
    <p:extLst>
      <p:ext uri="{BB962C8B-B14F-4D97-AF65-F5344CB8AC3E}">
        <p14:creationId xmlns:p14="http://schemas.microsoft.com/office/powerpoint/2010/main" val="3183665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183047" y="1268414"/>
            <a:ext cx="6579656" cy="4572855"/>
          </a:xfrm>
        </p:spPr>
        <p:txBody>
          <a:bodyPr>
            <a:normAutofit/>
          </a:bodyPr>
          <a:lstStyle/>
          <a:p>
            <a:pPr marL="0" indent="0">
              <a:buNone/>
            </a:pPr>
            <a:r>
              <a:rPr lang="en-US" dirty="0"/>
              <a:t>Assembly, Integration and Verification</a:t>
            </a:r>
          </a:p>
          <a:p>
            <a:pPr lvl="1"/>
            <a:r>
              <a:rPr lang="en-US" dirty="0"/>
              <a:t>Inherit and assemble all infrastructure components and products, integrate the components and verify their functionality or quality.</a:t>
            </a:r>
          </a:p>
          <a:p>
            <a:pPr marL="0" indent="0">
              <a:buNone/>
            </a:pPr>
            <a:r>
              <a:rPr lang="en-US" dirty="0"/>
              <a:t>(Field Node Installation)</a:t>
            </a:r>
          </a:p>
          <a:p>
            <a:pPr lvl="1"/>
            <a:r>
              <a:rPr lang="en-US" dirty="0"/>
              <a:t>Assemble, install and test antennas, antenna power interface units, and some aspects of cabling for the array within each of the 512 antenna stations.</a:t>
            </a:r>
          </a:p>
          <a:p>
            <a:pPr marL="0" indent="0">
              <a:buNone/>
            </a:pPr>
            <a:r>
              <a:rPr lang="en-US" dirty="0"/>
              <a:t>Maintenance</a:t>
            </a:r>
          </a:p>
          <a:p>
            <a:pPr lvl="1"/>
            <a:r>
              <a:rPr lang="en-US" dirty="0"/>
              <a:t>Conduct preventative maintenance, and perform any needed corrective actions, for the infrastructural systems until handover.</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22</a:t>
            </a:fld>
            <a:r>
              <a:rPr lang="en-AU">
                <a:solidFill>
                  <a:srgbClr val="FFFFFF"/>
                </a:solidFill>
              </a:rPr>
              <a:t>  |</a:t>
            </a:r>
            <a:endParaRPr lang="en-AU" dirty="0">
              <a:solidFill>
                <a:srgbClr val="FFFF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2852" y="1268414"/>
            <a:ext cx="3739049" cy="3739049"/>
          </a:xfrm>
          <a:prstGeom prst="rect">
            <a:avLst/>
          </a:prstGeom>
        </p:spPr>
      </p:pic>
      <p:sp>
        <p:nvSpPr>
          <p:cNvPr id="8" name="TextBox 7"/>
          <p:cNvSpPr txBox="1"/>
          <p:nvPr/>
        </p:nvSpPr>
        <p:spPr>
          <a:xfrm>
            <a:off x="10132462" y="4998787"/>
            <a:ext cx="1169439" cy="307777"/>
          </a:xfrm>
          <a:prstGeom prst="rect">
            <a:avLst/>
          </a:prstGeom>
          <a:noFill/>
        </p:spPr>
        <p:txBody>
          <a:bodyPr wrap="square" rtlCol="0">
            <a:spAutoFit/>
          </a:bodyPr>
          <a:lstStyle/>
          <a:p>
            <a:pPr algn="r"/>
            <a:r>
              <a:rPr lang="en-US" sz="1400" dirty="0"/>
              <a:t>Credit: SKAO</a:t>
            </a:r>
            <a:endParaRPr lang="en-AU"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360" y="1268414"/>
            <a:ext cx="816866" cy="11399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360" y="3905237"/>
            <a:ext cx="819914" cy="1042418"/>
          </a:xfrm>
          <a:prstGeom prst="rect">
            <a:avLst/>
          </a:prstGeom>
        </p:spPr>
      </p:pic>
    </p:spTree>
    <p:extLst>
      <p:ext uri="{BB962C8B-B14F-4D97-AF65-F5344CB8AC3E}">
        <p14:creationId xmlns:p14="http://schemas.microsoft.com/office/powerpoint/2010/main" val="88707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1300293" y="1268975"/>
            <a:ext cx="6385125" cy="4572855"/>
          </a:xfrm>
        </p:spPr>
        <p:txBody>
          <a:bodyPr>
            <a:normAutofit/>
          </a:bodyPr>
          <a:lstStyle/>
          <a:p>
            <a:pPr marL="0" indent="0">
              <a:buNone/>
            </a:pPr>
            <a:r>
              <a:rPr lang="en-US" dirty="0"/>
              <a:t>(Temporary Construction Accommodation) </a:t>
            </a:r>
          </a:p>
          <a:p>
            <a:pPr lvl="1"/>
            <a:r>
              <a:rPr lang="en-US" dirty="0"/>
              <a:t>Supply accommodation for up to 250 people</a:t>
            </a:r>
          </a:p>
          <a:p>
            <a:pPr lvl="1"/>
            <a:r>
              <a:rPr lang="en-US" dirty="0"/>
              <a:t>Supply the laundry, kitchen and dining hall</a:t>
            </a:r>
          </a:p>
          <a:p>
            <a:pPr lvl="1"/>
            <a:r>
              <a:rPr lang="en-US" dirty="0"/>
              <a:t>Supply first aid, administration and recreation facilities</a:t>
            </a:r>
          </a:p>
          <a:p>
            <a:pPr lvl="1"/>
            <a:r>
              <a:rPr lang="en-US" dirty="0"/>
              <a:t>Supply water and sewerage treatment plants</a:t>
            </a:r>
          </a:p>
          <a:p>
            <a:pPr lvl="1"/>
            <a:r>
              <a:rPr lang="en-US" dirty="0"/>
              <a:t>Install power, external lighting, and storm water management </a:t>
            </a:r>
          </a:p>
          <a:p>
            <a:pPr lvl="1"/>
            <a:r>
              <a:rPr lang="en-US" dirty="0"/>
              <a:t>Install all loose furniture and equipment</a:t>
            </a:r>
          </a:p>
          <a:p>
            <a:pPr lvl="1"/>
            <a:r>
              <a:rPr lang="en-US" dirty="0"/>
              <a:t>Operate temporary accommodation under contract as required</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Work Packages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23</a:t>
            </a:fld>
            <a:r>
              <a:rPr lang="en-AU">
                <a:solidFill>
                  <a:srgbClr val="FFFFFF"/>
                </a:solidFill>
              </a:rPr>
              <a:t>  |</a:t>
            </a:r>
            <a:endParaRPr lang="en-AU" dirty="0">
              <a:solidFill>
                <a:srgbClr val="FFFFFF"/>
              </a:solidFill>
            </a:endParaRPr>
          </a:p>
        </p:txBody>
      </p:sp>
      <p:sp>
        <p:nvSpPr>
          <p:cNvPr id="7" name="TextBox 6"/>
          <p:cNvSpPr txBox="1"/>
          <p:nvPr/>
        </p:nvSpPr>
        <p:spPr>
          <a:xfrm>
            <a:off x="10662992" y="4613945"/>
            <a:ext cx="2687217" cy="307777"/>
          </a:xfrm>
          <a:prstGeom prst="rect">
            <a:avLst/>
          </a:prstGeom>
          <a:noFill/>
        </p:spPr>
        <p:txBody>
          <a:bodyPr wrap="square" rtlCol="0">
            <a:spAutoFit/>
          </a:bodyPr>
          <a:lstStyle/>
          <a:p>
            <a:r>
              <a:rPr lang="en-US" sz="1400" dirty="0"/>
              <a:t>Credit: ATCO Ltd.</a:t>
            </a:r>
            <a:endParaRPr lang="en-AU" sz="14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09179" y="1786264"/>
            <a:ext cx="4497422" cy="282768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696" y="1268975"/>
            <a:ext cx="908306" cy="1286259"/>
          </a:xfrm>
          <a:prstGeom prst="rect">
            <a:avLst/>
          </a:prstGeom>
        </p:spPr>
      </p:pic>
    </p:spTree>
    <p:extLst>
      <p:ext uri="{BB962C8B-B14F-4D97-AF65-F5344CB8AC3E}">
        <p14:creationId xmlns:p14="http://schemas.microsoft.com/office/powerpoint/2010/main" val="2436710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616338" y="1068770"/>
            <a:ext cx="6407793" cy="4572855"/>
          </a:xfrm>
        </p:spPr>
        <p:txBody>
          <a:bodyPr>
            <a:normAutofit fontScale="85000" lnSpcReduction="20000"/>
          </a:bodyPr>
          <a:lstStyle/>
          <a:p>
            <a:pPr marL="0" indent="0">
              <a:buNone/>
            </a:pPr>
            <a:r>
              <a:rPr lang="en-US" b="1" dirty="0"/>
              <a:t>Engineering Operations Centre (EOC):</a:t>
            </a:r>
          </a:p>
          <a:p>
            <a:pPr marL="0" indent="0">
              <a:buNone/>
            </a:pPr>
            <a:r>
              <a:rPr lang="en-US" dirty="0"/>
              <a:t>	- Geraldton </a:t>
            </a:r>
          </a:p>
          <a:p>
            <a:pPr marL="0" indent="0">
              <a:buNone/>
            </a:pPr>
            <a:r>
              <a:rPr lang="en-US" dirty="0"/>
              <a:t>	- home base for SKA Ops, Maintenance </a:t>
            </a:r>
          </a:p>
          <a:p>
            <a:pPr marL="0" indent="0">
              <a:buNone/>
            </a:pPr>
            <a:r>
              <a:rPr lang="en-US" dirty="0"/>
              <a:t>	- 1200 - 1500 </a:t>
            </a:r>
            <a:r>
              <a:rPr lang="en-US" dirty="0" err="1"/>
              <a:t>sq</a:t>
            </a:r>
            <a:r>
              <a:rPr lang="en-US" dirty="0"/>
              <a:t> </a:t>
            </a:r>
            <a:r>
              <a:rPr lang="en-US" dirty="0" err="1"/>
              <a:t>metres</a:t>
            </a:r>
            <a:endParaRPr lang="en-US" dirty="0"/>
          </a:p>
          <a:p>
            <a:pPr marL="0" indent="0">
              <a:buNone/>
            </a:pPr>
            <a:endParaRPr lang="en-US" dirty="0"/>
          </a:p>
          <a:p>
            <a:pPr marL="0" indent="0">
              <a:buNone/>
            </a:pPr>
            <a:r>
              <a:rPr lang="en-US" b="1" dirty="0"/>
              <a:t>Boolardy Accommodation Facility (BAF):</a:t>
            </a:r>
          </a:p>
          <a:p>
            <a:pPr marL="0" indent="0">
              <a:buNone/>
            </a:pPr>
            <a:r>
              <a:rPr lang="en-US" dirty="0"/>
              <a:t>	- new permanent 75 – 90 people facility</a:t>
            </a:r>
          </a:p>
          <a:p>
            <a:pPr marL="0" indent="0">
              <a:buNone/>
            </a:pPr>
            <a:r>
              <a:rPr lang="en-US" dirty="0"/>
              <a:t>	- sustainable, sympathetic to enviro, </a:t>
            </a:r>
            <a:r>
              <a:rPr lang="en-US" dirty="0" err="1"/>
              <a:t>Wajarri</a:t>
            </a:r>
            <a:endParaRPr lang="en-US" dirty="0"/>
          </a:p>
          <a:p>
            <a:pPr marL="0" indent="0">
              <a:buNone/>
            </a:pPr>
            <a:r>
              <a:rPr lang="en-US" dirty="0"/>
              <a:t>	   heritage</a:t>
            </a:r>
          </a:p>
          <a:p>
            <a:pPr marL="0" indent="0">
              <a:buNone/>
            </a:pPr>
            <a:endParaRPr lang="en-US" dirty="0"/>
          </a:p>
          <a:p>
            <a:pPr marL="0" indent="0">
              <a:buNone/>
            </a:pPr>
            <a:r>
              <a:rPr lang="en-US" b="1" dirty="0"/>
              <a:t>Power:</a:t>
            </a:r>
          </a:p>
          <a:p>
            <a:pPr marL="0" indent="0">
              <a:buNone/>
            </a:pPr>
            <a:r>
              <a:rPr lang="en-US" dirty="0"/>
              <a:t>	- 3 MW off grid</a:t>
            </a:r>
          </a:p>
          <a:p>
            <a:pPr marL="0" indent="0">
              <a:buNone/>
            </a:pPr>
            <a:r>
              <a:rPr lang="en-US" dirty="0"/>
              <a:t>	- recent approach to industry for information</a:t>
            </a:r>
          </a:p>
          <a:p>
            <a:pPr marL="0" indent="0">
              <a:buNone/>
            </a:pPr>
            <a:r>
              <a:rPr lang="en-US" dirty="0"/>
              <a:t>	- begin procurement 2020 </a:t>
            </a:r>
          </a:p>
          <a:p>
            <a:pPr marL="0" indent="0">
              <a:buNone/>
            </a:pPr>
            <a:r>
              <a:rPr lang="en-US" dirty="0"/>
              <a:t>	- significant renewable !!!! (current MRO model)</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Related facilities  (out of Project scope):</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24</a:t>
            </a:fld>
            <a:r>
              <a:rPr lang="en-AU">
                <a:solidFill>
                  <a:srgbClr val="FFFFFF"/>
                </a:solidFill>
              </a:rPr>
              <a:t>  |</a:t>
            </a:r>
            <a:endParaRPr lang="en-AU" dirty="0">
              <a:solidFill>
                <a:srgbClr val="FFFFFF"/>
              </a:solidFill>
            </a:endParaRPr>
          </a:p>
        </p:txBody>
      </p:sp>
      <p:sp>
        <p:nvSpPr>
          <p:cNvPr id="2" name="TextBox 1">
            <a:extLst>
              <a:ext uri="{FF2B5EF4-FFF2-40B4-BE49-F238E27FC236}">
                <a16:creationId xmlns:a16="http://schemas.microsoft.com/office/drawing/2014/main" id="{CF3993D9-0EFD-0241-921A-861FC91F24A0}"/>
              </a:ext>
            </a:extLst>
          </p:cNvPr>
          <p:cNvSpPr txBox="1"/>
          <p:nvPr/>
        </p:nvSpPr>
        <p:spPr>
          <a:xfrm>
            <a:off x="6715924" y="944295"/>
            <a:ext cx="4696735" cy="2862322"/>
          </a:xfrm>
          <a:prstGeom prst="rect">
            <a:avLst/>
          </a:prstGeom>
          <a:noFill/>
        </p:spPr>
        <p:txBody>
          <a:bodyPr wrap="none" rtlCol="0">
            <a:spAutoFit/>
          </a:bodyPr>
          <a:lstStyle/>
          <a:p>
            <a:r>
              <a:rPr lang="en-US" sz="2000" b="1" dirty="0"/>
              <a:t>Science Operations Centre (SOC):</a:t>
            </a:r>
          </a:p>
          <a:p>
            <a:r>
              <a:rPr lang="en-US" sz="2000" dirty="0"/>
              <a:t>	- Perth based</a:t>
            </a:r>
          </a:p>
          <a:p>
            <a:r>
              <a:rPr lang="en-US" sz="2000" dirty="0"/>
              <a:t>	- facility for the science operations</a:t>
            </a:r>
          </a:p>
          <a:p>
            <a:r>
              <a:rPr lang="en-US" sz="2000" b="1" dirty="0" err="1"/>
              <a:t>Pawsey</a:t>
            </a:r>
            <a:r>
              <a:rPr lang="en-US" sz="2000" b="1" dirty="0"/>
              <a:t> Centre:</a:t>
            </a:r>
          </a:p>
          <a:p>
            <a:r>
              <a:rPr lang="en-US" sz="2000" dirty="0"/>
              <a:t>	- supercomputer, archive</a:t>
            </a:r>
          </a:p>
          <a:p>
            <a:r>
              <a:rPr lang="en-US" sz="2000" dirty="0"/>
              <a:t>	- 500 </a:t>
            </a:r>
            <a:r>
              <a:rPr lang="en-US" sz="2000" dirty="0" err="1"/>
              <a:t>sq</a:t>
            </a:r>
            <a:r>
              <a:rPr lang="en-US" sz="2000" dirty="0"/>
              <a:t> m of white space</a:t>
            </a:r>
          </a:p>
          <a:p>
            <a:r>
              <a:rPr lang="en-US" sz="2000" b="1" dirty="0"/>
              <a:t>SKA Regional Centre (</a:t>
            </a:r>
            <a:r>
              <a:rPr lang="en-US" sz="2000" b="1" dirty="0" err="1"/>
              <a:t>AusSRC</a:t>
            </a:r>
            <a:r>
              <a:rPr lang="en-US" sz="2000" b="1" dirty="0"/>
              <a:t>):</a:t>
            </a:r>
          </a:p>
          <a:p>
            <a:r>
              <a:rPr lang="en-US" sz="2000" dirty="0"/>
              <a:t>	- processing, storage and science </a:t>
            </a:r>
          </a:p>
          <a:p>
            <a:r>
              <a:rPr lang="en-US" sz="2000" dirty="0"/>
              <a:t>	   support</a:t>
            </a:r>
          </a:p>
        </p:txBody>
      </p:sp>
      <p:pic>
        <p:nvPicPr>
          <p:cNvPr id="7" name="Picture 6">
            <a:extLst>
              <a:ext uri="{FF2B5EF4-FFF2-40B4-BE49-F238E27FC236}">
                <a16:creationId xmlns:a16="http://schemas.microsoft.com/office/drawing/2014/main" id="{358219C7-1DC6-1B43-AEE6-0416777967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45877" y="3806617"/>
            <a:ext cx="5446123" cy="3158394"/>
          </a:xfrm>
          <a:prstGeom prst="rect">
            <a:avLst/>
          </a:prstGeom>
        </p:spPr>
      </p:pic>
    </p:spTree>
    <p:extLst>
      <p:ext uri="{BB962C8B-B14F-4D97-AF65-F5344CB8AC3E}">
        <p14:creationId xmlns:p14="http://schemas.microsoft.com/office/powerpoint/2010/main" val="326000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992180" y="1000619"/>
            <a:ext cx="7316933" cy="5117152"/>
          </a:xfrm>
        </p:spPr>
        <p:txBody>
          <a:bodyPr>
            <a:normAutofit fontScale="85000" lnSpcReduction="10000"/>
          </a:bodyPr>
          <a:lstStyle/>
          <a:p>
            <a:r>
              <a:rPr lang="en-US" sz="2600" dirty="0"/>
              <a:t>Design completed for element CDR </a:t>
            </a:r>
          </a:p>
          <a:p>
            <a:pPr lvl="1">
              <a:buFont typeface="Arial" panose="020B0604020202020204" pitchFamily="34" charset="0"/>
              <a:buChar char="•"/>
            </a:pPr>
            <a:r>
              <a:rPr lang="en-US" sz="2600" dirty="0"/>
              <a:t>Passed in mid 2018</a:t>
            </a:r>
          </a:p>
          <a:p>
            <a:r>
              <a:rPr lang="en-US" sz="2600" dirty="0"/>
              <a:t>Submitted as part of SKA System CDR (Sept 2019)</a:t>
            </a:r>
          </a:p>
          <a:p>
            <a:pPr lvl="1">
              <a:buFont typeface="Arial" panose="020B0604020202020204" pitchFamily="34" charset="0"/>
              <a:buChar char="•"/>
            </a:pPr>
            <a:r>
              <a:rPr lang="en-US" sz="2600" dirty="0"/>
              <a:t>full design baseline</a:t>
            </a:r>
          </a:p>
          <a:p>
            <a:pPr lvl="1">
              <a:buFont typeface="Arial" panose="020B0604020202020204" pitchFamily="34" charset="0"/>
              <a:buChar char="•"/>
            </a:pPr>
            <a:r>
              <a:rPr lang="en-US" sz="2600" dirty="0"/>
              <a:t>December 2019 panel meeting</a:t>
            </a:r>
          </a:p>
          <a:p>
            <a:pPr marL="0" indent="0">
              <a:buNone/>
            </a:pPr>
            <a:endParaRPr lang="en-US" sz="2600" dirty="0"/>
          </a:p>
          <a:p>
            <a:pPr marL="0" indent="0">
              <a:buNone/>
            </a:pPr>
            <a:r>
              <a:rPr lang="en-US" sz="2600" dirty="0"/>
              <a:t>Next:</a:t>
            </a:r>
          </a:p>
          <a:p>
            <a:r>
              <a:rPr lang="en-US" sz="2600" dirty="0"/>
              <a:t>Provide input / answers to System CDR questions </a:t>
            </a:r>
          </a:p>
          <a:p>
            <a:r>
              <a:rPr lang="en-US" sz="2600" dirty="0"/>
              <a:t>Design changes that may arise from CDR</a:t>
            </a:r>
          </a:p>
          <a:p>
            <a:r>
              <a:rPr lang="en-US" sz="2600" dirty="0"/>
              <a:t>Alterations needed for Deployment baseline</a:t>
            </a:r>
          </a:p>
          <a:p>
            <a:pPr lvl="1">
              <a:buFont typeface="Arial" panose="020B0604020202020204" pitchFamily="34" charset="0"/>
              <a:buChar char="•"/>
            </a:pPr>
            <a:r>
              <a:rPr lang="en-US" sz="2600" dirty="0"/>
              <a:t>Deployment baseline addresses available funding constraints</a:t>
            </a:r>
          </a:p>
          <a:p>
            <a:r>
              <a:rPr lang="en-US" sz="2600" dirty="0"/>
              <a:t>Prepare tender documents </a:t>
            </a:r>
          </a:p>
          <a:p>
            <a:r>
              <a:rPr lang="en-US" sz="2600" dirty="0"/>
              <a:t>…….</a:t>
            </a:r>
          </a:p>
          <a:p>
            <a:r>
              <a:rPr lang="en-US" sz="2600" dirty="0"/>
              <a:t>Build it!</a:t>
            </a:r>
          </a:p>
          <a:p>
            <a:pPr marL="0" indent="0">
              <a:buNone/>
            </a:pPr>
            <a:r>
              <a:rPr lang="en-US" dirty="0"/>
              <a:t> </a:t>
            </a:r>
          </a:p>
        </p:txBody>
      </p:sp>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Infrastructure Status</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25</a:t>
            </a:fld>
            <a:r>
              <a:rPr lang="en-AU">
                <a:solidFill>
                  <a:srgbClr val="FFFFFF"/>
                </a:solidFill>
              </a:rPr>
              <a:t>  |</a:t>
            </a:r>
            <a:endParaRPr lang="en-AU" dirty="0">
              <a:solidFill>
                <a:srgbClr val="FFFFFF"/>
              </a:solidFill>
            </a:endParaRPr>
          </a:p>
        </p:txBody>
      </p:sp>
    </p:spTree>
    <p:extLst>
      <p:ext uri="{BB962C8B-B14F-4D97-AF65-F5344CB8AC3E}">
        <p14:creationId xmlns:p14="http://schemas.microsoft.com/office/powerpoint/2010/main" val="2201978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4" name="Title 3"/>
          <p:cNvSpPr>
            <a:spLocks/>
          </p:cNvSpPr>
          <p:nvPr/>
        </p:nvSpPr>
        <p:spPr bwMode="auto">
          <a:xfrm>
            <a:off x="1919288" y="1268413"/>
            <a:ext cx="8748712" cy="719138"/>
          </a:xfrm>
          <a:prstGeom prst="rect">
            <a:avLst/>
          </a:prstGeom>
          <a:noFill/>
          <a:ln w="9525">
            <a:noFill/>
            <a:miter lim="800000"/>
            <a:headEnd/>
            <a:tailEnd/>
          </a:ln>
        </p:spPr>
        <p:txBody>
          <a:bodyPr lIns="0" tIns="0" rIns="0" bIns="0"/>
          <a:lstStyle/>
          <a:p>
            <a:pPr>
              <a:lnSpc>
                <a:spcPct val="85000"/>
              </a:lnSpc>
            </a:pPr>
            <a:r>
              <a:rPr lang="en-GB" sz="3200" i="1" dirty="0">
                <a:solidFill>
                  <a:schemeClr val="bg1"/>
                </a:solidFill>
                <a:latin typeface="Calibri" pitchFamily="34" charset="0"/>
              </a:rPr>
              <a:t>We acknowledge the Wajarri Yamatji as the </a:t>
            </a:r>
          </a:p>
          <a:p>
            <a:pPr>
              <a:lnSpc>
                <a:spcPct val="85000"/>
              </a:lnSpc>
            </a:pPr>
            <a:r>
              <a:rPr lang="en-GB" sz="3200" i="1" dirty="0">
                <a:solidFill>
                  <a:schemeClr val="bg1"/>
                </a:solidFill>
                <a:latin typeface="Calibri" pitchFamily="34" charset="0"/>
              </a:rPr>
              <a:t>traditional owners of the observatory site.</a:t>
            </a:r>
          </a:p>
        </p:txBody>
      </p:sp>
      <p:sp>
        <p:nvSpPr>
          <p:cNvPr id="31755" name="Text Placeholder 1"/>
          <p:cNvSpPr>
            <a:spLocks/>
          </p:cNvSpPr>
          <p:nvPr/>
        </p:nvSpPr>
        <p:spPr bwMode="auto">
          <a:xfrm>
            <a:off x="1884364" y="3713162"/>
            <a:ext cx="3995613" cy="1643959"/>
          </a:xfrm>
          <a:prstGeom prst="rect">
            <a:avLst/>
          </a:prstGeom>
          <a:noFill/>
          <a:ln w="9525">
            <a:noFill/>
            <a:miter lim="800000"/>
            <a:headEnd/>
            <a:tailEnd/>
          </a:ln>
        </p:spPr>
        <p:txBody>
          <a:bodyPr lIns="0" tIns="0" rIns="0" bIns="0"/>
          <a:lstStyle/>
          <a:p>
            <a:pPr defTabSz="457200">
              <a:lnSpc>
                <a:spcPct val="90000"/>
              </a:lnSpc>
            </a:pPr>
            <a:r>
              <a:rPr lang="en-GB" sz="1600" b="1" dirty="0">
                <a:solidFill>
                  <a:srgbClr val="FFFFFF"/>
                </a:solidFill>
                <a:latin typeface="Calibri" pitchFamily="34" charset="0"/>
              </a:rPr>
              <a:t>CSIRO Astronomy and Space Science</a:t>
            </a:r>
          </a:p>
          <a:p>
            <a:pPr defTabSz="457200">
              <a:lnSpc>
                <a:spcPct val="90000"/>
              </a:lnSpc>
            </a:pPr>
            <a:endParaRPr lang="en-GB" sz="1600" b="1" dirty="0">
              <a:solidFill>
                <a:srgbClr val="FFFFFF"/>
              </a:solidFill>
              <a:latin typeface="Calibri" pitchFamily="34" charset="0"/>
            </a:endParaRPr>
          </a:p>
          <a:p>
            <a:pPr marL="0" lvl="1" defTabSz="457200">
              <a:lnSpc>
                <a:spcPct val="90000"/>
              </a:lnSpc>
              <a:spcAft>
                <a:spcPts val="600"/>
              </a:spcAft>
            </a:pPr>
            <a:r>
              <a:rPr lang="en-GB" sz="1600" dirty="0">
                <a:solidFill>
                  <a:srgbClr val="FFFFFF"/>
                </a:solidFill>
                <a:latin typeface="Calibri" pitchFamily="34" charset="0"/>
              </a:rPr>
              <a:t>Phil Edwards</a:t>
            </a:r>
          </a:p>
          <a:p>
            <a:pPr marL="0" lvl="1" defTabSz="457200">
              <a:lnSpc>
                <a:spcPct val="90000"/>
              </a:lnSpc>
              <a:spcAft>
                <a:spcPts val="600"/>
              </a:spcAft>
            </a:pPr>
            <a:r>
              <a:rPr lang="en-GB" sz="1600" dirty="0">
                <a:solidFill>
                  <a:srgbClr val="FFFFFF"/>
                </a:solidFill>
                <a:latin typeface="Calibri" pitchFamily="34" charset="0"/>
              </a:rPr>
              <a:t>Antony Schinckel</a:t>
            </a:r>
            <a:br>
              <a:rPr lang="en-GB" sz="1600" dirty="0">
                <a:solidFill>
                  <a:srgbClr val="FFFFFF"/>
                </a:solidFill>
                <a:latin typeface="Calibri" pitchFamily="34" charset="0"/>
              </a:rPr>
            </a:br>
            <a:r>
              <a:rPr lang="en-GB" sz="1600" dirty="0">
                <a:solidFill>
                  <a:srgbClr val="FFFFFF"/>
                </a:solidFill>
                <a:latin typeface="Calibri" pitchFamily="34" charset="0"/>
              </a:rPr>
              <a:t>Kate Chow</a:t>
            </a:r>
          </a:p>
          <a:p>
            <a:pPr marL="266700" lvl="2" indent="-266700" defTabSz="457200">
              <a:lnSpc>
                <a:spcPct val="90000"/>
              </a:lnSpc>
            </a:pPr>
            <a:endParaRPr lang="en-GB" sz="1600" dirty="0">
              <a:solidFill>
                <a:srgbClr val="FFFFFF"/>
              </a:solidFill>
              <a:latin typeface="Calibri" pitchFamily="34" charset="0"/>
            </a:endParaRPr>
          </a:p>
          <a:p>
            <a:pPr marL="266700" lvl="2" indent="-266700" defTabSz="457200">
              <a:lnSpc>
                <a:spcPct val="90000"/>
              </a:lnSpc>
            </a:pPr>
            <a:r>
              <a:rPr lang="en-GB" sz="1600" b="1" dirty="0">
                <a:solidFill>
                  <a:srgbClr val="FFFFFF"/>
                </a:solidFill>
                <a:latin typeface="Calibri" pitchFamily="34" charset="0"/>
              </a:rPr>
              <a:t>w</a:t>
            </a:r>
            <a:r>
              <a:rPr lang="en-GB" sz="1600" dirty="0">
                <a:solidFill>
                  <a:srgbClr val="FFFFFF"/>
                </a:solidFill>
                <a:latin typeface="Calibri" pitchFamily="34" charset="0"/>
              </a:rPr>
              <a:t>	www.csiro.au/cass</a:t>
            </a:r>
          </a:p>
        </p:txBody>
      </p:sp>
      <p:pic>
        <p:nvPicPr>
          <p:cNvPr id="4" name="Picture 3">
            <a:extLst>
              <a:ext uri="{FF2B5EF4-FFF2-40B4-BE49-F238E27FC236}">
                <a16:creationId xmlns:a16="http://schemas.microsoft.com/office/drawing/2014/main" id="{85E7CA00-05EB-4B41-A548-7199050B08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3228" y="2195303"/>
            <a:ext cx="4757057" cy="3161818"/>
          </a:xfrm>
          <a:prstGeom prst="rect">
            <a:avLst/>
          </a:prstGeom>
        </p:spPr>
      </p:pic>
    </p:spTree>
    <p:extLst>
      <p:ext uri="{BB962C8B-B14F-4D97-AF65-F5344CB8AC3E}">
        <p14:creationId xmlns:p14="http://schemas.microsoft.com/office/powerpoint/2010/main" val="234144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1"/>
          </p:nvPr>
        </p:nvSpPr>
        <p:spPr/>
        <p:txBody>
          <a:bodyPr/>
          <a:lstStyle/>
          <a:p>
            <a:r>
              <a:rPr lang="en-AU"/>
              <a:t>Square Kilometre Array – Infrastructure overview  |  Ant Schinckel</a:t>
            </a:r>
            <a:endParaRPr lang="en-US" dirty="0"/>
          </a:p>
        </p:txBody>
      </p:sp>
      <p:sp>
        <p:nvSpPr>
          <p:cNvPr id="6" name="Text Placeholder 5"/>
          <p:cNvSpPr>
            <a:spLocks noGrp="1"/>
          </p:cNvSpPr>
          <p:nvPr>
            <p:ph type="body" sz="quarter" idx="13"/>
          </p:nvPr>
        </p:nvSpPr>
        <p:spPr/>
        <p:txBody>
          <a:bodyPr>
            <a:normAutofit/>
          </a:bodyPr>
          <a:lstStyle/>
          <a:p>
            <a:r>
              <a:rPr lang="en-AU" dirty="0"/>
              <a:t>Core scale</a:t>
            </a:r>
          </a:p>
        </p:txBody>
      </p:sp>
      <p:sp>
        <p:nvSpPr>
          <p:cNvPr id="3" name="Slide Number Placeholder 2"/>
          <p:cNvSpPr>
            <a:spLocks noGrp="1"/>
          </p:cNvSpPr>
          <p:nvPr>
            <p:ph type="sldNum" sz="quarter" idx="4"/>
          </p:nvPr>
        </p:nvSpPr>
        <p:spPr/>
        <p:txBody>
          <a:bodyPr/>
          <a:lstStyle/>
          <a:p>
            <a:fld id="{2ABE124A-B5C5-46E0-B944-45307B126769}" type="slidenum">
              <a:rPr lang="en-AU" smtClean="0">
                <a:solidFill>
                  <a:srgbClr val="FFFFFF"/>
                </a:solidFill>
              </a:rPr>
              <a:pPr/>
              <a:t>3</a:t>
            </a:fld>
            <a:r>
              <a:rPr lang="en-AU">
                <a:solidFill>
                  <a:srgbClr val="FFFFFF"/>
                </a:solidFill>
              </a:rPr>
              <a:t>  |</a:t>
            </a:r>
            <a:endParaRPr lang="en-AU" dirty="0">
              <a:solidFill>
                <a:srgbClr val="FFFFFF"/>
              </a:solidFill>
            </a:endParaRPr>
          </a:p>
        </p:txBody>
      </p:sp>
      <p:pic>
        <p:nvPicPr>
          <p:cNvPr id="8" name="Content Placeholder 3">
            <a:extLst>
              <a:ext uri="{FF2B5EF4-FFF2-40B4-BE49-F238E27FC236}">
                <a16:creationId xmlns:a16="http://schemas.microsoft.com/office/drawing/2014/main" id="{3529CF51-E426-354D-82E3-731BCEEF32AC}"/>
              </a:ext>
            </a:extLst>
          </p:cNvPr>
          <p:cNvPicPr>
            <a:picLocks noChangeAspect="1"/>
          </p:cNvPicPr>
          <p:nvPr/>
        </p:nvPicPr>
        <p:blipFill>
          <a:blip r:embed="rId2"/>
          <a:stretch>
            <a:fillRect/>
          </a:stretch>
        </p:blipFill>
        <p:spPr>
          <a:xfrm>
            <a:off x="825319" y="1182600"/>
            <a:ext cx="6373507" cy="4492800"/>
          </a:xfrm>
          <a:prstGeom prst="rect">
            <a:avLst/>
          </a:prstGeom>
        </p:spPr>
      </p:pic>
      <p:sp>
        <p:nvSpPr>
          <p:cNvPr id="9" name="TextBox 8">
            <a:extLst>
              <a:ext uri="{FF2B5EF4-FFF2-40B4-BE49-F238E27FC236}">
                <a16:creationId xmlns:a16="http://schemas.microsoft.com/office/drawing/2014/main" id="{C050A506-3C63-F941-BADA-96FC5574E083}"/>
              </a:ext>
            </a:extLst>
          </p:cNvPr>
          <p:cNvSpPr txBox="1"/>
          <p:nvPr/>
        </p:nvSpPr>
        <p:spPr>
          <a:xfrm>
            <a:off x="8540247" y="1473940"/>
            <a:ext cx="1986239" cy="646331"/>
          </a:xfrm>
          <a:prstGeom prst="rect">
            <a:avLst/>
          </a:prstGeom>
          <a:noFill/>
        </p:spPr>
        <p:txBody>
          <a:bodyPr wrap="square" rtlCol="0">
            <a:spAutoFit/>
          </a:bodyPr>
          <a:lstStyle/>
          <a:p>
            <a:r>
              <a:rPr lang="en-AU" sz="3600" dirty="0"/>
              <a:t>= 1 MCG</a:t>
            </a:r>
            <a:endParaRPr lang="en-GB" sz="3600" dirty="0"/>
          </a:p>
        </p:txBody>
      </p:sp>
      <p:sp>
        <p:nvSpPr>
          <p:cNvPr id="10" name="Oval 9">
            <a:extLst>
              <a:ext uri="{FF2B5EF4-FFF2-40B4-BE49-F238E27FC236}">
                <a16:creationId xmlns:a16="http://schemas.microsoft.com/office/drawing/2014/main" id="{910CFA4E-D0EC-ED42-ACAC-ABEE863DB3B7}"/>
              </a:ext>
            </a:extLst>
          </p:cNvPr>
          <p:cNvSpPr/>
          <p:nvPr/>
        </p:nvSpPr>
        <p:spPr>
          <a:xfrm>
            <a:off x="7827720" y="1494416"/>
            <a:ext cx="400627" cy="546100"/>
          </a:xfrm>
          <a:prstGeom prst="ellipse">
            <a:avLst/>
          </a:prstGeom>
          <a:solidFill>
            <a:srgbClr val="00FF00">
              <a:alpha val="40000"/>
            </a:srgbClr>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808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1219" y="365760"/>
            <a:ext cx="11288008" cy="1154762"/>
          </a:xfrm>
        </p:spPr>
        <p:txBody>
          <a:bodyPr/>
          <a:lstStyle/>
          <a:p>
            <a:pPr algn="ctr"/>
            <a:r>
              <a:rPr lang="en-AU" sz="3600" dirty="0"/>
              <a:t>Why the Murchison Radioastronomy Observatory (MRO)?</a:t>
            </a:r>
          </a:p>
        </p:txBody>
      </p:sp>
      <p:sp>
        <p:nvSpPr>
          <p:cNvPr id="4" name="Footer Placeholder 3"/>
          <p:cNvSpPr>
            <a:spLocks noGrp="1"/>
          </p:cNvSpPr>
          <p:nvPr>
            <p:ph type="ftr" sz="quarter" idx="16"/>
          </p:nvPr>
        </p:nvSpPr>
        <p:spPr/>
        <p:txBody>
          <a:bodyPr/>
          <a:lstStyle/>
          <a:p>
            <a:r>
              <a:rPr lang="en-AU"/>
              <a:t>OzSKA, Mt Stromlo Observatory, 6 - 7 November, 2019</a:t>
            </a:r>
            <a:endParaRPr lang="en-AU" dirty="0"/>
          </a:p>
        </p:txBody>
      </p:sp>
      <p:sp>
        <p:nvSpPr>
          <p:cNvPr id="7" name="Text Placeholder 2"/>
          <p:cNvSpPr>
            <a:spLocks noGrp="1"/>
          </p:cNvSpPr>
          <p:nvPr>
            <p:ph type="body" sz="quarter" idx="15"/>
          </p:nvPr>
        </p:nvSpPr>
        <p:spPr>
          <a:xfrm>
            <a:off x="1318307" y="1520522"/>
            <a:ext cx="9828664" cy="4656218"/>
          </a:xfrm>
        </p:spPr>
        <p:txBody>
          <a:bodyPr/>
          <a:lstStyle/>
          <a:p>
            <a:pPr marL="457200" indent="-457200">
              <a:buFont typeface="Arial"/>
              <a:buChar char="•"/>
            </a:pPr>
            <a:r>
              <a:rPr lang="en-AU" sz="3200" dirty="0"/>
              <a:t>Remote location</a:t>
            </a:r>
          </a:p>
          <a:p>
            <a:pPr marL="457200" indent="-457200">
              <a:buFont typeface="Arial"/>
              <a:buChar char="•"/>
            </a:pPr>
            <a:r>
              <a:rPr lang="en-AU" sz="3200" dirty="0"/>
              <a:t>Nearest town is 145km away (population 320)</a:t>
            </a:r>
            <a:endParaRPr lang="en-AU" sz="2800" dirty="0"/>
          </a:p>
          <a:p>
            <a:pPr marL="457200" indent="-457200">
              <a:buFont typeface="Arial"/>
              <a:buChar char="•"/>
            </a:pPr>
            <a:r>
              <a:rPr lang="en-AU" sz="3200" dirty="0"/>
              <a:t>Current site of ASKAP (36 dishes, 700 – 1800 MHz)</a:t>
            </a:r>
          </a:p>
          <a:p>
            <a:pPr marL="457200" indent="-457200">
              <a:buFont typeface="Arial"/>
              <a:buChar char="•"/>
            </a:pPr>
            <a:r>
              <a:rPr lang="en-AU" sz="3200" dirty="0"/>
              <a:t>Current site of MWA (2048 dipoles, 80 – 300 MHz)</a:t>
            </a:r>
          </a:p>
          <a:p>
            <a:pPr marL="457200" indent="-457200">
              <a:buFont typeface="Arial"/>
              <a:buChar char="•"/>
            </a:pPr>
            <a:r>
              <a:rPr lang="en-AU" sz="3200" dirty="0"/>
              <a:t>Current site of EDGES (50 – 200 MHz)</a:t>
            </a:r>
          </a:p>
          <a:p>
            <a:pPr marL="457200" indent="-457200">
              <a:buFont typeface="Arial"/>
              <a:buChar char="•"/>
            </a:pPr>
            <a:r>
              <a:rPr lang="en-AU" sz="3200" dirty="0"/>
              <a:t>Will host Australian SKA component: </a:t>
            </a:r>
          </a:p>
          <a:p>
            <a:pPr marL="727200" lvl="1" indent="-457200">
              <a:buFont typeface="Arial"/>
              <a:buChar char="•"/>
            </a:pPr>
            <a:r>
              <a:rPr lang="en-AU" sz="2400" dirty="0"/>
              <a:t>SKA1-Low Aperture array of dipoles, 50 – 350 MHz</a:t>
            </a:r>
          </a:p>
          <a:p>
            <a:pPr marL="457200" indent="-457200">
              <a:buFont typeface="Arial"/>
              <a:buChar char="•"/>
            </a:pPr>
            <a:endParaRPr lang="en-AU" sz="2800" dirty="0"/>
          </a:p>
          <a:p>
            <a:pPr marL="457200" indent="-457200">
              <a:buFont typeface="Arial"/>
              <a:buChar char="•"/>
            </a:pPr>
            <a:r>
              <a:rPr lang="en-AU" sz="2800" i="1" dirty="0"/>
              <a:t>For a virtual tour – https://</a:t>
            </a:r>
            <a:r>
              <a:rPr lang="en-AU" sz="2800" i="1" dirty="0" err="1"/>
              <a:t>virtualtours-external.csiro.au</a:t>
            </a:r>
            <a:r>
              <a:rPr lang="en-AU" sz="2800" i="1" dirty="0"/>
              <a:t>/MRO/</a:t>
            </a:r>
          </a:p>
          <a:p>
            <a:pPr marL="457200" indent="-457200">
              <a:buFont typeface="Arial"/>
              <a:buChar char="•"/>
            </a:pPr>
            <a:endParaRPr lang="en-AU" sz="2800" i="1" dirty="0"/>
          </a:p>
          <a:p>
            <a:pPr marL="457200" indent="-457200">
              <a:buFont typeface="Arial"/>
              <a:buChar char="•"/>
            </a:pPr>
            <a:endParaRPr lang="en-AU" sz="2800" dirty="0"/>
          </a:p>
          <a:p>
            <a:pPr lvl="1">
              <a:buNone/>
            </a:pPr>
            <a:endParaRPr lang="en-AU" sz="2800" dirty="0"/>
          </a:p>
        </p:txBody>
      </p:sp>
    </p:spTree>
    <p:extLst>
      <p:ext uri="{BB962C8B-B14F-4D97-AF65-F5344CB8AC3E}">
        <p14:creationId xmlns:p14="http://schemas.microsoft.com/office/powerpoint/2010/main" val="27431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0486" y="365760"/>
            <a:ext cx="11114314" cy="1154762"/>
          </a:xfrm>
        </p:spPr>
        <p:txBody>
          <a:bodyPr/>
          <a:lstStyle/>
          <a:p>
            <a:pPr algn="ctr"/>
            <a:r>
              <a:rPr lang="en-AU" sz="3600" dirty="0"/>
              <a:t>Why the Murchison Radioastronomy Observatory (MRO)?</a:t>
            </a:r>
          </a:p>
        </p:txBody>
      </p:sp>
      <p:sp>
        <p:nvSpPr>
          <p:cNvPr id="4" name="Footer Placeholder 3"/>
          <p:cNvSpPr>
            <a:spLocks noGrp="1"/>
          </p:cNvSpPr>
          <p:nvPr>
            <p:ph type="ftr" sz="quarter" idx="16"/>
          </p:nvPr>
        </p:nvSpPr>
        <p:spPr/>
        <p:txBody>
          <a:bodyPr/>
          <a:lstStyle/>
          <a:p>
            <a:r>
              <a:rPr lang="en-AU"/>
              <a:t>OzSKA, Mt Stromlo Observatory, 6 - 7 November, 2019</a:t>
            </a:r>
          </a:p>
        </p:txBody>
      </p:sp>
      <p:pic>
        <p:nvPicPr>
          <p:cNvPr id="6" name="Picture 5" descr="ASKAPmap_va2.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52059" y="1110343"/>
            <a:ext cx="7614153" cy="5306113"/>
          </a:xfrm>
          <a:prstGeom prst="rect">
            <a:avLst/>
          </a:prstGeom>
        </p:spPr>
      </p:pic>
    </p:spTree>
    <p:extLst>
      <p:ext uri="{BB962C8B-B14F-4D97-AF65-F5344CB8AC3E}">
        <p14:creationId xmlns:p14="http://schemas.microsoft.com/office/powerpoint/2010/main" val="8900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3400" y="365760"/>
            <a:ext cx="11136086" cy="1154762"/>
          </a:xfrm>
        </p:spPr>
        <p:txBody>
          <a:bodyPr/>
          <a:lstStyle/>
          <a:p>
            <a:pPr algn="ctr"/>
            <a:r>
              <a:rPr lang="en-AU" sz="3600" dirty="0"/>
              <a:t>Why the Murchison Radioastronomy Observatory (MRO)?</a:t>
            </a:r>
          </a:p>
        </p:txBody>
      </p:sp>
      <p:sp>
        <p:nvSpPr>
          <p:cNvPr id="4" name="Footer Placeholder 3"/>
          <p:cNvSpPr>
            <a:spLocks noGrp="1"/>
          </p:cNvSpPr>
          <p:nvPr>
            <p:ph type="ftr" sz="quarter" idx="16"/>
          </p:nvPr>
        </p:nvSpPr>
        <p:spPr/>
        <p:txBody>
          <a:bodyPr/>
          <a:lstStyle/>
          <a:p>
            <a:r>
              <a:rPr lang="en-AU"/>
              <a:t>OzSKA, Mt Stromlo Observatory, 6 - 7 November, 2019</a:t>
            </a:r>
          </a:p>
        </p:txBody>
      </p:sp>
      <p:grpSp>
        <p:nvGrpSpPr>
          <p:cNvPr id="8" name="Group 7"/>
          <p:cNvGrpSpPr/>
          <p:nvPr/>
        </p:nvGrpSpPr>
        <p:grpSpPr>
          <a:xfrm>
            <a:off x="2549153" y="1074382"/>
            <a:ext cx="6135811" cy="5544127"/>
            <a:chOff x="2550989" y="723900"/>
            <a:chExt cx="6135811" cy="5544127"/>
          </a:xfrm>
        </p:grpSpPr>
        <p:pic>
          <p:nvPicPr>
            <p:cNvPr id="9" name="Picture 3" descr="MarsfieldMean80-1600MHzlogfreqcal"/>
            <p:cNvPicPr>
              <a:picLocks noChangeAspect="1" noChangeArrowheads="1"/>
            </p:cNvPicPr>
            <p:nvPr/>
          </p:nvPicPr>
          <p:blipFill>
            <a:blip r:embed="rId3" cstate="print">
              <a:extLst>
                <a:ext uri="{28A0092B-C50C-407E-A947-70E740481C1C}">
                  <a14:useLocalDpi xmlns:a14="http://schemas.microsoft.com/office/drawing/2010/main"/>
                </a:ext>
              </a:extLst>
            </a:blip>
            <a:srcRect t="4816" r="8617"/>
            <a:stretch>
              <a:fillRect/>
            </a:stretch>
          </p:blipFill>
          <p:spPr bwMode="auto">
            <a:xfrm>
              <a:off x="3702050" y="723900"/>
              <a:ext cx="4973027" cy="1764908"/>
            </a:xfrm>
            <a:prstGeom prst="rect">
              <a:avLst/>
            </a:prstGeom>
            <a:noFill/>
            <a:ln w="9525">
              <a:noFill/>
              <a:miter lim="800000"/>
              <a:headEnd/>
              <a:tailEnd/>
            </a:ln>
          </p:spPr>
        </p:pic>
        <p:pic>
          <p:nvPicPr>
            <p:cNvPr id="10" name="Picture 5" descr="MileuraMean80-1600MHzlogfreq"/>
            <p:cNvPicPr>
              <a:picLocks noChangeAspect="1" noChangeArrowheads="1"/>
            </p:cNvPicPr>
            <p:nvPr/>
          </p:nvPicPr>
          <p:blipFill>
            <a:blip r:embed="rId4" cstate="print">
              <a:extLst>
                <a:ext uri="{28A0092B-C50C-407E-A947-70E740481C1C}">
                  <a14:useLocalDpi xmlns:a14="http://schemas.microsoft.com/office/drawing/2010/main"/>
                </a:ext>
              </a:extLst>
            </a:blip>
            <a:srcRect t="4792" r="8401"/>
            <a:stretch>
              <a:fillRect/>
            </a:stretch>
          </p:blipFill>
          <p:spPr bwMode="auto">
            <a:xfrm>
              <a:off x="3702050" y="4292600"/>
              <a:ext cx="4984750" cy="1975427"/>
            </a:xfrm>
            <a:prstGeom prst="rect">
              <a:avLst/>
            </a:prstGeom>
            <a:noFill/>
            <a:ln w="9525">
              <a:noFill/>
              <a:miter lim="800000"/>
              <a:headEnd/>
              <a:tailEnd/>
            </a:ln>
          </p:spPr>
        </p:pic>
        <p:pic>
          <p:nvPicPr>
            <p:cNvPr id="11" name="Picture 4" descr="NarrabriMean80-1600MHzlogfreq"/>
            <p:cNvPicPr>
              <a:picLocks noChangeAspect="1" noChangeArrowheads="1"/>
            </p:cNvPicPr>
            <p:nvPr/>
          </p:nvPicPr>
          <p:blipFill>
            <a:blip r:embed="rId5" cstate="print">
              <a:extLst>
                <a:ext uri="{28A0092B-C50C-407E-A947-70E740481C1C}">
                  <a14:useLocalDpi xmlns:a14="http://schemas.microsoft.com/office/drawing/2010/main"/>
                </a:ext>
              </a:extLst>
            </a:blip>
            <a:srcRect t="4866" r="8509" b="-1490"/>
            <a:stretch>
              <a:fillRect/>
            </a:stretch>
          </p:blipFill>
          <p:spPr bwMode="auto">
            <a:xfrm>
              <a:off x="3702050" y="2482850"/>
              <a:ext cx="4978888" cy="1771650"/>
            </a:xfrm>
            <a:prstGeom prst="rect">
              <a:avLst/>
            </a:prstGeom>
            <a:noFill/>
            <a:ln w="9525">
              <a:noFill/>
              <a:miter lim="800000"/>
              <a:headEnd/>
              <a:tailEnd/>
            </a:ln>
          </p:spPr>
        </p:pic>
        <p:sp>
          <p:nvSpPr>
            <p:cNvPr id="12" name="Text Box 6"/>
            <p:cNvSpPr txBox="1">
              <a:spLocks noChangeArrowheads="1"/>
            </p:cNvSpPr>
            <p:nvPr/>
          </p:nvSpPr>
          <p:spPr bwMode="auto">
            <a:xfrm>
              <a:off x="2550989" y="1136609"/>
              <a:ext cx="1378445" cy="1031051"/>
            </a:xfrm>
            <a:prstGeom prst="rect">
              <a:avLst/>
            </a:prstGeom>
            <a:noFill/>
            <a:ln w="9525">
              <a:noFill/>
              <a:miter lim="800000"/>
              <a:headEnd/>
              <a:tailEnd/>
            </a:ln>
          </p:spPr>
          <p:txBody>
            <a:bodyPr wrap="square">
              <a:spAutoFit/>
            </a:bodyPr>
            <a:lstStyle/>
            <a:p>
              <a:pPr algn="ctr">
                <a:spcBef>
                  <a:spcPct val="5000"/>
                </a:spcBef>
              </a:pPr>
              <a:r>
                <a:rPr lang="en-AU" sz="2000" dirty="0"/>
                <a:t>Sydney</a:t>
              </a:r>
            </a:p>
            <a:p>
              <a:pPr algn="ctr">
                <a:spcBef>
                  <a:spcPct val="5000"/>
                </a:spcBef>
              </a:pPr>
              <a:r>
                <a:rPr lang="en-AU" sz="2000" dirty="0"/>
                <a:t>Population 5 million</a:t>
              </a:r>
            </a:p>
          </p:txBody>
        </p:sp>
        <p:sp>
          <p:nvSpPr>
            <p:cNvPr id="13" name="Text Box 7"/>
            <p:cNvSpPr txBox="1">
              <a:spLocks noChangeArrowheads="1"/>
            </p:cNvSpPr>
            <p:nvPr/>
          </p:nvSpPr>
          <p:spPr bwMode="auto">
            <a:xfrm>
              <a:off x="2612572" y="2966585"/>
              <a:ext cx="1316862" cy="1031051"/>
            </a:xfrm>
            <a:prstGeom prst="rect">
              <a:avLst/>
            </a:prstGeom>
            <a:noFill/>
            <a:ln w="9525">
              <a:noFill/>
              <a:miter lim="800000"/>
              <a:headEnd/>
              <a:tailEnd/>
            </a:ln>
          </p:spPr>
          <p:txBody>
            <a:bodyPr wrap="square">
              <a:spAutoFit/>
            </a:bodyPr>
            <a:lstStyle/>
            <a:p>
              <a:pPr algn="ctr">
                <a:spcBef>
                  <a:spcPct val="5000"/>
                </a:spcBef>
              </a:pPr>
              <a:r>
                <a:rPr lang="en-AU" sz="2000" dirty="0"/>
                <a:t>Narrabri</a:t>
              </a:r>
            </a:p>
            <a:p>
              <a:pPr algn="ctr">
                <a:spcBef>
                  <a:spcPct val="5000"/>
                </a:spcBef>
              </a:pPr>
              <a:r>
                <a:rPr lang="en-AU" sz="2000" dirty="0"/>
                <a:t>Population5,000</a:t>
              </a:r>
            </a:p>
          </p:txBody>
        </p:sp>
        <p:sp>
          <p:nvSpPr>
            <p:cNvPr id="14" name="Text Box 8"/>
            <p:cNvSpPr txBox="1">
              <a:spLocks noChangeArrowheads="1"/>
            </p:cNvSpPr>
            <p:nvPr/>
          </p:nvSpPr>
          <p:spPr bwMode="auto">
            <a:xfrm>
              <a:off x="2574287" y="4655704"/>
              <a:ext cx="1355147" cy="1031051"/>
            </a:xfrm>
            <a:prstGeom prst="rect">
              <a:avLst/>
            </a:prstGeom>
            <a:noFill/>
            <a:ln w="9525">
              <a:noFill/>
              <a:miter lim="800000"/>
              <a:headEnd/>
              <a:tailEnd/>
            </a:ln>
          </p:spPr>
          <p:txBody>
            <a:bodyPr wrap="square">
              <a:spAutoFit/>
            </a:bodyPr>
            <a:lstStyle/>
            <a:p>
              <a:pPr algn="ctr">
                <a:spcBef>
                  <a:spcPct val="5000"/>
                </a:spcBef>
              </a:pPr>
              <a:r>
                <a:rPr lang="en-AU" sz="2000" dirty="0"/>
                <a:t>Murchison</a:t>
              </a:r>
            </a:p>
            <a:p>
              <a:pPr algn="ctr">
                <a:spcBef>
                  <a:spcPct val="5000"/>
                </a:spcBef>
              </a:pPr>
              <a:r>
                <a:rPr lang="en-AU" sz="2000" dirty="0"/>
                <a:t>Population50</a:t>
              </a:r>
            </a:p>
          </p:txBody>
        </p:sp>
      </p:grpSp>
    </p:spTree>
    <p:extLst>
      <p:ext uri="{BB962C8B-B14F-4D97-AF65-F5344CB8AC3E}">
        <p14:creationId xmlns:p14="http://schemas.microsoft.com/office/powerpoint/2010/main" val="151656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rcRect/>
          <a:stretch/>
        </p:blipFill>
        <p:spPr>
          <a:xfrm>
            <a:off x="1589316" y="-371197"/>
            <a:ext cx="9144000" cy="7238016"/>
          </a:xfrm>
          <a:prstGeom prst="rect">
            <a:avLst/>
          </a:prstGeom>
        </p:spPr>
      </p:pic>
      <p:sp>
        <p:nvSpPr>
          <p:cNvPr id="5" name="Text Box 170"/>
          <p:cNvSpPr txBox="1">
            <a:spLocks noChangeArrowheads="1"/>
          </p:cNvSpPr>
          <p:nvPr/>
        </p:nvSpPr>
        <p:spPr bwMode="auto">
          <a:xfrm>
            <a:off x="3935761" y="404664"/>
            <a:ext cx="3965065" cy="400110"/>
          </a:xfrm>
          <a:prstGeom prst="rect">
            <a:avLst/>
          </a:prstGeom>
          <a:noFill/>
          <a:ln w="9525">
            <a:noFill/>
            <a:miter lim="800000"/>
            <a:headEnd/>
            <a:tailEnd/>
          </a:ln>
          <a:effectLst/>
        </p:spPr>
        <p:txBody>
          <a:bodyPr wrap="square">
            <a:spAutoFit/>
          </a:bodyPr>
          <a:lstStyle/>
          <a:p>
            <a:pPr>
              <a:spcBef>
                <a:spcPct val="50000"/>
              </a:spcBef>
            </a:pPr>
            <a:r>
              <a:rPr lang="en-AU" sz="2000" b="1" dirty="0">
                <a:solidFill>
                  <a:schemeClr val="bg1"/>
                </a:solidFill>
              </a:rPr>
              <a:t>Coordination zones (to 260 km)</a:t>
            </a:r>
          </a:p>
        </p:txBody>
      </p:sp>
      <p:sp>
        <p:nvSpPr>
          <p:cNvPr id="7" name="Text Box 172"/>
          <p:cNvSpPr txBox="1">
            <a:spLocks noChangeArrowheads="1"/>
          </p:cNvSpPr>
          <p:nvPr/>
        </p:nvSpPr>
        <p:spPr bwMode="auto">
          <a:xfrm>
            <a:off x="4591958" y="2348880"/>
            <a:ext cx="2263189" cy="400110"/>
          </a:xfrm>
          <a:prstGeom prst="rect">
            <a:avLst/>
          </a:prstGeom>
          <a:noFill/>
          <a:ln w="9525">
            <a:noFill/>
            <a:miter lim="800000"/>
            <a:headEnd/>
            <a:tailEnd/>
          </a:ln>
          <a:effectLst/>
        </p:spPr>
        <p:txBody>
          <a:bodyPr wrap="square">
            <a:spAutoFit/>
          </a:bodyPr>
          <a:lstStyle/>
          <a:p>
            <a:pPr algn="ctr">
              <a:spcBef>
                <a:spcPct val="50000"/>
              </a:spcBef>
            </a:pPr>
            <a:r>
              <a:rPr lang="en-AU" sz="2000" b="1" dirty="0">
                <a:solidFill>
                  <a:schemeClr val="bg1"/>
                </a:solidFill>
              </a:rPr>
              <a:t>Inner zone (70 km)</a:t>
            </a:r>
          </a:p>
        </p:txBody>
      </p:sp>
      <p:sp>
        <p:nvSpPr>
          <p:cNvPr id="3" name="Footer Placeholder 2"/>
          <p:cNvSpPr>
            <a:spLocks noGrp="1"/>
          </p:cNvSpPr>
          <p:nvPr>
            <p:ph type="ftr" sz="quarter" idx="10"/>
          </p:nvPr>
        </p:nvSpPr>
        <p:spPr>
          <a:xfrm>
            <a:off x="1884363" y="6516688"/>
            <a:ext cx="6119812" cy="107950"/>
          </a:xfrm>
          <a:prstGeom prst="rect">
            <a:avLst/>
          </a:prstGeom>
        </p:spPr>
        <p:txBody>
          <a:bodyPr vert="horz" lIns="0" tIns="0" rIns="0" bIns="0" rtlCol="0" anchor="ctr"/>
          <a:lstStyle>
            <a:defPPr>
              <a:defRPr lang="en-US"/>
            </a:defPPr>
            <a:lvl1pPr algn="l" rtl="0" fontAlgn="auto">
              <a:spcBef>
                <a:spcPts val="0"/>
              </a:spcBef>
              <a:spcAft>
                <a:spcPts val="0"/>
              </a:spcAft>
              <a:defRPr sz="9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AU"/>
              <a:t>OzSKA, Mt Stromlo Observatory, 6 - 7 November, 2019</a:t>
            </a:r>
          </a:p>
        </p:txBody>
      </p:sp>
      <p:sp>
        <p:nvSpPr>
          <p:cNvPr id="4" name="TextBox 3">
            <a:extLst>
              <a:ext uri="{FF2B5EF4-FFF2-40B4-BE49-F238E27FC236}">
                <a16:creationId xmlns:a16="http://schemas.microsoft.com/office/drawing/2014/main" id="{DDFAB5E6-91E3-1B44-A777-54E3A4B3CDF6}"/>
              </a:ext>
            </a:extLst>
          </p:cNvPr>
          <p:cNvSpPr txBox="1"/>
          <p:nvPr/>
        </p:nvSpPr>
        <p:spPr>
          <a:xfrm>
            <a:off x="1752608" y="4942118"/>
            <a:ext cx="8743099" cy="1015663"/>
          </a:xfrm>
          <a:prstGeom prst="rect">
            <a:avLst/>
          </a:prstGeom>
          <a:noFill/>
        </p:spPr>
        <p:txBody>
          <a:bodyPr wrap="none" rtlCol="0">
            <a:spAutoFit/>
          </a:bodyPr>
          <a:lstStyle/>
          <a:p>
            <a:r>
              <a:rPr lang="en-US" sz="2400" b="1" dirty="0">
                <a:solidFill>
                  <a:schemeClr val="bg1"/>
                </a:solidFill>
              </a:rPr>
              <a:t>Australian Radio Quiet Zone WA (ARQZWA) legislation and controls</a:t>
            </a:r>
          </a:p>
          <a:p>
            <a:endParaRPr lang="en-US" dirty="0"/>
          </a:p>
          <a:p>
            <a:endParaRPr lang="en-US" dirty="0"/>
          </a:p>
        </p:txBody>
      </p:sp>
    </p:spTree>
    <p:extLst>
      <p:ext uri="{BB962C8B-B14F-4D97-AF65-F5344CB8AC3E}">
        <p14:creationId xmlns:p14="http://schemas.microsoft.com/office/powerpoint/2010/main" val="237864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84001" y="1276350"/>
            <a:ext cx="5408195" cy="4555650"/>
          </a:xfrm>
        </p:spPr>
        <p:txBody>
          <a:bodyPr/>
          <a:lstStyle/>
          <a:p>
            <a:pPr>
              <a:buNone/>
            </a:pPr>
            <a:r>
              <a:rPr lang="en-AU" dirty="0"/>
              <a:t>The ARQZWA does not guarantee absence of interference to radioastronomy observations.</a:t>
            </a:r>
          </a:p>
          <a:p>
            <a:pPr>
              <a:buNone/>
            </a:pPr>
            <a:r>
              <a:rPr lang="en-AU" dirty="0"/>
              <a:t>Current regulations do not cover:</a:t>
            </a:r>
          </a:p>
          <a:p>
            <a:r>
              <a:rPr lang="en-AU" dirty="0"/>
              <a:t>Frequencies below 70 MHz </a:t>
            </a:r>
          </a:p>
          <a:p>
            <a:r>
              <a:rPr lang="en-AU" dirty="0"/>
              <a:t>Aircraft transmissions </a:t>
            </a:r>
          </a:p>
          <a:p>
            <a:r>
              <a:rPr lang="en-AU" dirty="0"/>
              <a:t>Satellite transmissions</a:t>
            </a:r>
          </a:p>
          <a:p>
            <a:r>
              <a:rPr lang="en-AU" dirty="0"/>
              <a:t>Transmitters beyond 260 km from centre of MRO (which may become more apparent during atmospheric ducting events)</a:t>
            </a:r>
          </a:p>
        </p:txBody>
      </p:sp>
      <p:sp>
        <p:nvSpPr>
          <p:cNvPr id="2" name="Title 1"/>
          <p:cNvSpPr>
            <a:spLocks noGrp="1"/>
          </p:cNvSpPr>
          <p:nvPr>
            <p:ph type="title" idx="4294967295"/>
          </p:nvPr>
        </p:nvSpPr>
        <p:spPr>
          <a:xfrm>
            <a:off x="2208214" y="269875"/>
            <a:ext cx="8459787" cy="857250"/>
          </a:xfrm>
        </p:spPr>
        <p:txBody>
          <a:bodyPr/>
          <a:lstStyle/>
          <a:p>
            <a:r>
              <a:rPr lang="en-AU" dirty="0"/>
              <a:t>What is </a:t>
            </a:r>
            <a:r>
              <a:rPr lang="en-AU" u="sng" dirty="0"/>
              <a:t>not</a:t>
            </a:r>
            <a:r>
              <a:rPr lang="en-AU" dirty="0"/>
              <a:t> covered by the ARQZWA?</a:t>
            </a:r>
          </a:p>
        </p:txBody>
      </p:sp>
      <p:sp>
        <p:nvSpPr>
          <p:cNvPr id="3" name="Footer Placeholder 2"/>
          <p:cNvSpPr>
            <a:spLocks noGrp="1"/>
          </p:cNvSpPr>
          <p:nvPr>
            <p:ph type="ftr" sz="quarter" idx="14"/>
          </p:nvPr>
        </p:nvSpPr>
        <p:spPr/>
        <p:txBody>
          <a:bodyPr/>
          <a:lstStyle/>
          <a:p>
            <a:r>
              <a:rPr lang="en-AU"/>
              <a:t>OzSKA, Mt Stromlo Observatory, 6 - 7 November, 2019</a:t>
            </a:r>
          </a:p>
        </p:txBody>
      </p:sp>
      <p:pic>
        <p:nvPicPr>
          <p:cNvPr id="5" name="Picture 4" descr="TightSpot_powerpoint_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6259" y="1030971"/>
            <a:ext cx="3440041" cy="2578685"/>
          </a:xfrm>
          <a:prstGeom prst="rect">
            <a:avLst/>
          </a:prstGeom>
        </p:spPr>
      </p:pic>
      <p:pic>
        <p:nvPicPr>
          <p:cNvPr id="6" name="Picture 5" descr="WorkingonA29_full_jp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202" y="3691497"/>
            <a:ext cx="3447343" cy="2298229"/>
          </a:xfrm>
          <a:prstGeom prst="rect">
            <a:avLst/>
          </a:prstGeom>
        </p:spPr>
      </p:pic>
    </p:spTree>
    <p:extLst>
      <p:ext uri="{BB962C8B-B14F-4D97-AF65-F5344CB8AC3E}">
        <p14:creationId xmlns:p14="http://schemas.microsoft.com/office/powerpoint/2010/main" val="35262971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RO_RFI_checklist.pdf"/>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56211" y="1094466"/>
            <a:ext cx="5959599" cy="8408885"/>
          </a:xfrm>
          <a:prstGeom prst="rect">
            <a:avLst/>
          </a:prstGeom>
        </p:spPr>
      </p:pic>
      <p:sp>
        <p:nvSpPr>
          <p:cNvPr id="2" name="Title 1"/>
          <p:cNvSpPr>
            <a:spLocks noGrp="1"/>
          </p:cNvSpPr>
          <p:nvPr>
            <p:ph type="title" idx="4294967295"/>
          </p:nvPr>
        </p:nvSpPr>
        <p:spPr>
          <a:xfrm>
            <a:off x="2208214" y="269875"/>
            <a:ext cx="8459787" cy="857250"/>
          </a:xfrm>
        </p:spPr>
        <p:txBody>
          <a:bodyPr/>
          <a:lstStyle/>
          <a:p>
            <a:r>
              <a:rPr lang="en-AU" dirty="0"/>
              <a:t>Internal RFI</a:t>
            </a:r>
          </a:p>
        </p:txBody>
      </p:sp>
      <p:sp>
        <p:nvSpPr>
          <p:cNvPr id="3" name="Footer Placeholder 2"/>
          <p:cNvSpPr>
            <a:spLocks noGrp="1"/>
          </p:cNvSpPr>
          <p:nvPr>
            <p:ph type="ftr" sz="quarter" idx="14"/>
          </p:nvPr>
        </p:nvSpPr>
        <p:spPr/>
        <p:txBody>
          <a:bodyPr/>
          <a:lstStyle/>
          <a:p>
            <a:r>
              <a:rPr lang="en-AU"/>
              <a:t>OzSKA, Mt Stromlo Observatory, 6 - 7 November, 2019</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392" y="1084573"/>
            <a:ext cx="5883398" cy="8296373"/>
          </a:xfrm>
          <a:prstGeom prst="rect">
            <a:avLst/>
          </a:prstGeom>
        </p:spPr>
      </p:pic>
    </p:spTree>
    <p:extLst>
      <p:ext uri="{BB962C8B-B14F-4D97-AF65-F5344CB8AC3E}">
        <p14:creationId xmlns:p14="http://schemas.microsoft.com/office/powerpoint/2010/main" val="4292980191"/>
      </p:ext>
    </p:extLst>
  </p:cSld>
  <p:clrMapOvr>
    <a:masterClrMapping/>
  </p:clrMapOvr>
  <p:transition/>
</p:sld>
</file>

<file path=ppt/theme/theme1.xml><?xml version="1.0" encoding="utf-8"?>
<a:theme xmlns:a="http://schemas.openxmlformats.org/drawingml/2006/main" name="CSIRO Them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9b077839-0f73-4e2c-bacc-6a0a351e548e">
      <Value>272</Value>
      <Value>689</Value>
      <Value>3</Value>
      <Value>1627</Value>
      <Value>48</Value>
    </TaxCatchAll>
    <k41fa96393654ab1b314f316a89a09ae xmlns="9b077839-0f73-4e2c-bacc-6a0a351e548e">
      <Terms xmlns="http://schemas.microsoft.com/office/infopath/2007/PartnerControls"/>
    </k41fa96393654ab1b314f316a89a09ae>
    <g7bcb40ba23249a78edca7d43a67c1c9 xmlns="9b077839-0f73-4e2c-bacc-6a0a351e548e">
      <Terms xmlns="http://schemas.microsoft.com/office/infopath/2007/PartnerControls">
        <TermInfo xmlns="http://schemas.microsoft.com/office/infopath/2007/PartnerControls">
          <TermName xmlns="http://schemas.microsoft.com/office/infopath/2007/PartnerControls">Meetings</TermName>
          <TermId xmlns="http://schemas.microsoft.com/office/infopath/2007/PartnerControls">805ad0cb-164b-47a7-a552-b10534128590</TermId>
        </TermInfo>
      </Terms>
    </g7bcb40ba23249a78edca7d43a67c1c9>
    <aa25a1a23adf4c92a153145de6afe324 xmlns="9b077839-0f73-4e2c-bacc-6a0a351e548e">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6106d03b-a1a0-4e30-9d91-d5e9fb4314f9</TermId>
        </TermInfo>
      </Terms>
    </aa25a1a23adf4c92a153145de6afe324>
    <pe2555c81638466f9eb614edb9ecde52 xmlns="9b077839-0f73-4e2c-bacc-6a0a351e548e">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ab805e68-7a57-486a-be81-1c5c2b6ed4f5</TermId>
        </TermInfo>
      </Terms>
    </pe2555c81638466f9eb614edb9ecde52>
    <n99e4c9942c6404eb103464a00e6097b xmlns="9b077839-0f73-4e2c-bacc-6a0a351e548e">
      <Terms xmlns="http://schemas.microsoft.com/office/infopath/2007/PartnerControls">
        <TermInfo xmlns="http://schemas.microsoft.com/office/infopath/2007/PartnerControls">
          <TermName xmlns="http://schemas.microsoft.com/office/infopath/2007/PartnerControls">2018</TermName>
          <TermId xmlns="http://schemas.microsoft.com/office/infopath/2007/PartnerControls">224abc7b-6f7e-4064-b773-6750976429b5</TermId>
        </TermInfo>
      </Terms>
    </n99e4c9942c6404eb103464a00e6097b>
    <adb9bed2e36e4a93af574aeb444da63e xmlns="9b077839-0f73-4e2c-bacc-6a0a351e548e">
      <Terms xmlns="http://schemas.microsoft.com/office/infopath/2007/PartnerControls">
        <TermInfo xmlns="http://schemas.microsoft.com/office/infopath/2007/PartnerControls">
          <TermName xmlns="http://schemas.microsoft.com/office/infopath/2007/PartnerControls">SKA</TermName>
          <TermId xmlns="http://schemas.microsoft.com/office/infopath/2007/PartnerControls">b21e006c-89fb-403d-942e-2fcfbcbb6348</TermId>
        </TermInfo>
      </Terms>
    </adb9bed2e36e4a93af574aeb444da63e>
    <l14b8e33ad244b7da45e930d633d09dd xmlns="9b077839-0f73-4e2c-bacc-6a0a351e548e">
      <Terms xmlns="http://schemas.microsoft.com/office/infopath/2007/PartnerControls"/>
    </l14b8e33ad244b7da45e930d633d09dd>
    <Comments xmlns="http://schemas.microsoft.com/sharepoint/v3" xsi:nil="true"/>
    <_dlc_DocId xmlns="9b077839-0f73-4e2c-bacc-6a0a351e548e">SV2NCR65TPKA-100421371-187</_dlc_DocId>
    <_dlc_DocIdUrl xmlns="9b077839-0f73-4e2c-bacc-6a0a351e548e">
      <Url>https://dochub/div/sciencecommercialisationpolicy/businessfunctions/squarekilometrearray/engagement/communicationandstakeholderengagement/_layouts/15/DocIdRedir.aspx?ID=SV2NCR65TPKA-100421371-187</Url>
      <Description>SV2NCR65TPKA-100421371-187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8B16F5FD1C74347B992C93D51F545B1" ma:contentTypeVersion="18" ma:contentTypeDescription="Create a new document." ma:contentTypeScope="" ma:versionID="a67abbb5e4577ed1d42e4687201037af">
  <xsd:schema xmlns:xsd="http://www.w3.org/2001/XMLSchema" xmlns:xs="http://www.w3.org/2001/XMLSchema" xmlns:p="http://schemas.microsoft.com/office/2006/metadata/properties" xmlns:ns1="http://schemas.microsoft.com/sharepoint/v3" xmlns:ns2="9b077839-0f73-4e2c-bacc-6a0a351e548e" targetNamespace="http://schemas.microsoft.com/office/2006/metadata/properties" ma:root="true" ma:fieldsID="d08d47cb1c4885301ce46c68497233ea" ns1:_="" ns2:_="">
    <xsd:import namespace="http://schemas.microsoft.com/sharepoint/v3"/>
    <xsd:import namespace="9b077839-0f73-4e2c-bacc-6a0a351e548e"/>
    <xsd:element name="properties">
      <xsd:complexType>
        <xsd:sequence>
          <xsd:element name="documentManagement">
            <xsd:complexType>
              <xsd:all>
                <xsd:element ref="ns2:_dlc_DocId" minOccurs="0"/>
                <xsd:element ref="ns2:_dlc_DocIdUrl" minOccurs="0"/>
                <xsd:element ref="ns2:_dlc_DocIdPersistId" minOccurs="0"/>
                <xsd:element ref="ns2:aa25a1a23adf4c92a153145de6afe324" minOccurs="0"/>
                <xsd:element ref="ns2:TaxCatchAll" minOccurs="0"/>
                <xsd:element ref="ns2:pe2555c81638466f9eb614edb9ecde52" minOccurs="0"/>
                <xsd:element ref="ns2:g7bcb40ba23249a78edca7d43a67c1c9" minOccurs="0"/>
                <xsd:element ref="ns2:adb9bed2e36e4a93af574aeb444da63e" minOccurs="0"/>
                <xsd:element ref="ns2:n99e4c9942c6404eb103464a00e6097b" minOccurs="0"/>
                <xsd:element ref="ns1:Comments" minOccurs="0"/>
                <xsd:element ref="ns2:k41fa96393654ab1b314f316a89a09ae" minOccurs="0"/>
                <xsd:element ref="ns2:l14b8e33ad244b7da45e930d633d09d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22"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077839-0f73-4e2c-bacc-6a0a351e548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a25a1a23adf4c92a153145de6afe324" ma:index="12" ma:taxonomy="true" ma:internalName="aa25a1a23adf4c92a153145de6afe324" ma:taxonomyFieldName="DocHub_SecurityClassification" ma:displayName="Security Classification" ma:fieldId="{aa25a1a2-3adf-4c92-a153-145de6afe324}" ma:sspId="fb0313f7-9433-48c0-866e-9e0bbee59a50" ma:termSetId="f68a6a0b-bd85-4d9d-9c73-c45af096016b"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83d1138c-a482-4539-8b3c-e9927f915bf9}" ma:internalName="TaxCatchAll" ma:showField="CatchAllData" ma:web="9b077839-0f73-4e2c-bacc-6a0a351e548e">
      <xsd:complexType>
        <xsd:complexContent>
          <xsd:extension base="dms:MultiChoiceLookup">
            <xsd:sequence>
              <xsd:element name="Value" type="dms:Lookup" maxOccurs="unbounded" minOccurs="0" nillable="true"/>
            </xsd:sequence>
          </xsd:extension>
        </xsd:complexContent>
      </xsd:complexType>
    </xsd:element>
    <xsd:element name="pe2555c81638466f9eb614edb9ecde52" ma:index="15" ma:taxonomy="true" ma:internalName="pe2555c81638466f9eb614edb9ecde52" ma:taxonomyFieldName="DocHub_DocumentType" ma:displayName="Document Type" ma:indexed="true" ma:fieldId="{9e2555c8-1638-466f-9eb6-14edb9ecde52}" ma:sspId="fb0313f7-9433-48c0-866e-9e0bbee59a50" ma:termSetId="0e4c18c5-28eb-4f9e-8056-b3cddd4b5d9b" ma:anchorId="00000000-0000-0000-0000-000000000000" ma:open="false" ma:isKeyword="false">
      <xsd:complexType>
        <xsd:sequence>
          <xsd:element ref="pc:Terms" minOccurs="0" maxOccurs="1"/>
        </xsd:sequence>
      </xsd:complexType>
    </xsd:element>
    <xsd:element name="g7bcb40ba23249a78edca7d43a67c1c9" ma:index="17" nillable="true" ma:taxonomy="true" ma:internalName="g7bcb40ba23249a78edca7d43a67c1c9" ma:taxonomyFieldName="DocHub_WorkActivity" ma:displayName="Work Activity" ma:indexed="true" ma:fieldId="{07bcb40b-a232-49a7-8edc-a7d43a67c1c9}" ma:sspId="fb0313f7-9433-48c0-866e-9e0bbee59a50" ma:termSetId="6713ebbd-194a-499f-ab84-a4d70e145fb7" ma:anchorId="00000000-0000-0000-0000-000000000000" ma:open="false" ma:isKeyword="false">
      <xsd:complexType>
        <xsd:sequence>
          <xsd:element ref="pc:Terms" minOccurs="0" maxOccurs="1"/>
        </xsd:sequence>
      </xsd:complexType>
    </xsd:element>
    <xsd:element name="adb9bed2e36e4a93af574aeb444da63e" ma:index="19" nillable="true" ma:taxonomy="true" ma:internalName="adb9bed2e36e4a93af574aeb444da63e" ma:taxonomyFieldName="DocHub_Keywords" ma:displayName="Division Keywords" ma:fieldId="{adb9bed2-e36e-4a93-af57-4aeb444da63e}" ma:taxonomyMulti="true" ma:sspId="fb0313f7-9433-48c0-866e-9e0bbee59a50" ma:termSetId="a21f1471-a5bf-4a24-a193-8b96fd6db36b" ma:anchorId="00000000-0000-0000-0000-000000000000" ma:open="true" ma:isKeyword="false">
      <xsd:complexType>
        <xsd:sequence>
          <xsd:element ref="pc:Terms" minOccurs="0" maxOccurs="1"/>
        </xsd:sequence>
      </xsd:complexType>
    </xsd:element>
    <xsd:element name="n99e4c9942c6404eb103464a00e6097b" ma:index="21" nillable="true" ma:taxonomy="true" ma:internalName="n99e4c9942c6404eb103464a00e6097b" ma:taxonomyFieldName="DocHub_Year" ma:displayName="Year" ma:indexed="true" ma:fieldId="{799e4c99-42c6-404e-b103-464a00e6097b}" ma:sspId="fb0313f7-9433-48c0-866e-9e0bbee59a50" ma:termSetId="07e1743d-d980-4fe7-a67d-b87ecf7f18f6" ma:anchorId="00000000-0000-0000-0000-000000000000" ma:open="false" ma:isKeyword="false">
      <xsd:complexType>
        <xsd:sequence>
          <xsd:element ref="pc:Terms" minOccurs="0" maxOccurs="1"/>
        </xsd:sequence>
      </xsd:complexType>
    </xsd:element>
    <xsd:element name="k41fa96393654ab1b314f316a89a09ae" ma:index="25" nillable="true" ma:taxonomy="true" ma:internalName="k41fa96393654ab1b314f316a89a09ae" ma:taxonomyFieldName="DocHub_Stakeholder_x0020_Type" ma:displayName="Stakeholder Type" ma:indexed="true" ma:default="" ma:fieldId="{441fa963-9365-4ab1-b314-f316a89a09ae}" ma:sspId="fb0313f7-9433-48c0-866e-9e0bbee59a50" ma:termSetId="28fe87a3-2eca-4418-8324-2c7d40c24a51" ma:anchorId="00000000-0000-0000-0000-000000000000" ma:open="false" ma:isKeyword="false">
      <xsd:complexType>
        <xsd:sequence>
          <xsd:element ref="pc:Terms" minOccurs="0" maxOccurs="1"/>
        </xsd:sequence>
      </xsd:complexType>
    </xsd:element>
    <xsd:element name="l14b8e33ad244b7da45e930d633d09dd" ma:index="27" nillable="true" ma:taxonomy="true" ma:internalName="l14b8e33ad244b7da45e930d633d09dd" ma:taxonomyFieldName="DocHub_StakeholderGroup" ma:displayName="Stakeholder Group" ma:indexed="true" ma:default="" ma:fieldId="{514b8e33-ad24-4b7d-a45e-930d633d09dd}" ma:sspId="fb0313f7-9433-48c0-866e-9e0bbee59a50" ma:termSetId="4a23442d-5eb2-40c0-8745-c427a5a2cf93" ma:anchorId="00000000-0000-0000-0000-000000000000" ma:open="false" ma:isKeyword="false">
      <xsd:complexType>
        <xsd:sequence>
          <xsd:element ref="pc:Terms" minOccurs="0" maxOccurs="1"/>
        </xsd:sequence>
      </xsd:complexType>
    </xsd:element>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BA78D-9C00-4C4E-9583-AA5545D0372D}">
  <ds:schemaRefs>
    <ds:schemaRef ds:uri="http://schemas.microsoft.com/sharepoint/v3/contenttype/forms"/>
  </ds:schemaRefs>
</ds:datastoreItem>
</file>

<file path=customXml/itemProps2.xml><?xml version="1.0" encoding="utf-8"?>
<ds:datastoreItem xmlns:ds="http://schemas.openxmlformats.org/officeDocument/2006/customXml" ds:itemID="{CF443697-66B3-4A53-942E-13A3D696DC72}">
  <ds:schemaRefs>
    <ds:schemaRef ds:uri="http://schemas.microsoft.com/sharepoint/events"/>
  </ds:schemaRefs>
</ds:datastoreItem>
</file>

<file path=customXml/itemProps3.xml><?xml version="1.0" encoding="utf-8"?>
<ds:datastoreItem xmlns:ds="http://schemas.openxmlformats.org/officeDocument/2006/customXml" ds:itemID="{7E7F6325-A7EE-4FDB-A14F-2EF0B45F81A5}">
  <ds:schemaRefs>
    <ds:schemaRef ds:uri="http://schemas.microsoft.com/office/2006/metadata/properties"/>
    <ds:schemaRef ds:uri="http://schemas.microsoft.com/office/infopath/2007/PartnerControls"/>
    <ds:schemaRef ds:uri="9b077839-0f73-4e2c-bacc-6a0a351e548e"/>
    <ds:schemaRef ds:uri="http://schemas.microsoft.com/sharepoint/v3"/>
  </ds:schemaRefs>
</ds:datastoreItem>
</file>

<file path=customXml/itemProps4.xml><?xml version="1.0" encoding="utf-8"?>
<ds:datastoreItem xmlns:ds="http://schemas.openxmlformats.org/officeDocument/2006/customXml" ds:itemID="{C3103E35-0740-48DD-A2D8-89578998E0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077839-0f73-4e2c-bacc-6a0a351e54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11213</TotalTime>
  <Words>1740</Words>
  <Application>Microsoft Macintosh PowerPoint</Application>
  <PresentationFormat>Widescreen</PresentationFormat>
  <Paragraphs>271</Paragraphs>
  <Slides>26</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CSIRO Theme</vt:lpstr>
      <vt:lpstr>SKA Low site &amp; infrastructure</vt:lpstr>
      <vt:lpstr>PowerPoint Presentation</vt:lpstr>
      <vt:lpstr>PowerPoint Presentation</vt:lpstr>
      <vt:lpstr>PowerPoint Presentation</vt:lpstr>
      <vt:lpstr>PowerPoint Presentation</vt:lpstr>
      <vt:lpstr>PowerPoint Presentation</vt:lpstr>
      <vt:lpstr>PowerPoint Presentation</vt:lpstr>
      <vt:lpstr>What is not covered by the ARQZWA?</vt:lpstr>
      <vt:lpstr>Internal RFI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Industry, Innovation and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Woolnough, Jessica</dc:creator>
  <cp:lastModifiedBy>Edwards, Phil (CASS, Marsfield)</cp:lastModifiedBy>
  <cp:revision>203</cp:revision>
  <dcterms:created xsi:type="dcterms:W3CDTF">2018-07-10T00:42:16Z</dcterms:created>
  <dcterms:modified xsi:type="dcterms:W3CDTF">2019-11-15T04:38:54Z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0x01010008B16F5FD1C74347B992C93D51F545B1</vt:lpwstr>
  </property>
  <property fmtid="{D5CDD505-2E9C-101B-9397-08002B2CF9AE}" pid="3" name="_dlc_DocIdItemGuid">
    <vt:lpwstr>d786ef10-b0b4-4e7e-b1d1-946328ff0dbb</vt:lpwstr>
  </property>
  <property fmtid="{D5CDD505-2E9C-101B-9397-08002B2CF9AE}" pid="4" name="DocHub_Stakeholder Type">
    <vt:lpwstr/>
  </property>
  <property fmtid="{D5CDD505-2E9C-101B-9397-08002B2CF9AE}" pid="5" name="DocHub_Year">
    <vt:lpwstr>1627;#2018|224abc7b-6f7e-4064-b773-6750976429b5</vt:lpwstr>
  </property>
  <property fmtid="{D5CDD505-2E9C-101B-9397-08002B2CF9AE}" pid="6" name="DocHub_DocumentType">
    <vt:lpwstr>272;#Presentation|ab805e68-7a57-486a-be81-1c5c2b6ed4f5</vt:lpwstr>
  </property>
  <property fmtid="{D5CDD505-2E9C-101B-9397-08002B2CF9AE}" pid="7" name="DocHub_SecurityClassification">
    <vt:lpwstr>3;#UNCLASSIFIED|6106d03b-a1a0-4e30-9d91-d5e9fb4314f9</vt:lpwstr>
  </property>
  <property fmtid="{D5CDD505-2E9C-101B-9397-08002B2CF9AE}" pid="8" name="DocHub_Keywords">
    <vt:lpwstr>689;#SKA|b21e006c-89fb-403d-942e-2fcfbcbb6348</vt:lpwstr>
  </property>
  <property fmtid="{D5CDD505-2E9C-101B-9397-08002B2CF9AE}" pid="9" name="DocHub_WorkActivity">
    <vt:lpwstr>48;#Meetings|805ad0cb-164b-47a7-a552-b10534128590</vt:lpwstr>
  </property>
  <property fmtid="{D5CDD505-2E9C-101B-9397-08002B2CF9AE}" pid="10" name="DocHub_StakeholderGroup">
    <vt:lpwstr/>
  </property>
</Properties>
</file>