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18"/>
  </p:normalViewPr>
  <p:slideViewPr>
    <p:cSldViewPr snapToGrid="0" snapToObjects="1">
      <p:cViewPr varScale="1">
        <p:scale>
          <a:sx n="85" d="100"/>
          <a:sy n="85" d="100"/>
        </p:scale>
        <p:origin x="192"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9E13E-C90D-AC41-833A-6C23006C13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944B2F-A16B-5046-9AF7-C6F7896F37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F8AF79-0816-3345-92A4-E901F47DA11E}"/>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5" name="Footer Placeholder 4">
            <a:extLst>
              <a:ext uri="{FF2B5EF4-FFF2-40B4-BE49-F238E27FC236}">
                <a16:creationId xmlns:a16="http://schemas.microsoft.com/office/drawing/2014/main" id="{50913A0E-143C-944C-AD28-566F490CDC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F297E-AB0E-984B-8DD3-3F9A99671BBA}"/>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387024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D553-D73A-D445-85BC-D952031879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09D326-68D3-0F4C-9425-DB28CA059A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89D44-B260-3745-ABA9-78DAE5F893E3}"/>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5" name="Footer Placeholder 4">
            <a:extLst>
              <a:ext uri="{FF2B5EF4-FFF2-40B4-BE49-F238E27FC236}">
                <a16:creationId xmlns:a16="http://schemas.microsoft.com/office/drawing/2014/main" id="{672CF8FA-E7E1-2249-BA39-FC7637405E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B679D-8CFB-5B4A-B7B9-EEAB77EC1929}"/>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101202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334D72-BA83-914D-A3A1-95D0B9BBD8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293A5C-2974-FB47-B4A6-3A8C1259B6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E46CF-F186-8945-9030-E878AD81EEAD}"/>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5" name="Footer Placeholder 4">
            <a:extLst>
              <a:ext uri="{FF2B5EF4-FFF2-40B4-BE49-F238E27FC236}">
                <a16:creationId xmlns:a16="http://schemas.microsoft.com/office/drawing/2014/main" id="{30B1C808-EEB5-DA4F-95C8-C5F551862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17599-C89A-6B47-A9CF-4C21DAF51637}"/>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300812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2F92D-B93A-9B40-954C-8C4A7A808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F0699-122D-DA4B-B6A5-02611AB5D0D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44415-9853-904F-8D0C-F96E1D31BC4F}"/>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5" name="Footer Placeholder 4">
            <a:extLst>
              <a:ext uri="{FF2B5EF4-FFF2-40B4-BE49-F238E27FC236}">
                <a16:creationId xmlns:a16="http://schemas.microsoft.com/office/drawing/2014/main" id="{C446FFB5-9D4E-7442-95C9-B80508B7A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9B575D-8720-6E47-8B2A-8EAEED6CC30B}"/>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15224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413D-EF4C-9243-A64A-910EFBCB8E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DADB97-55A8-EB42-802F-DC42E3E94E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9A83D19-0D7F-BC4A-9B4C-4C8FD50F7DB7}"/>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5" name="Footer Placeholder 4">
            <a:extLst>
              <a:ext uri="{FF2B5EF4-FFF2-40B4-BE49-F238E27FC236}">
                <a16:creationId xmlns:a16="http://schemas.microsoft.com/office/drawing/2014/main" id="{8F4A286F-22F6-F94D-BF4E-A80A652B6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0AEC6-B960-554A-98D2-17A7433213EE}"/>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4126869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7D049-97B6-8949-8648-D175CAB2A3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BAF9A-6568-F541-8C64-E3A635A2B7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7421F4-2E3F-1743-80A9-1FB0A7D7B3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280A7A-B95E-E648-B9D1-8E0BB3382C5E}"/>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6" name="Footer Placeholder 5">
            <a:extLst>
              <a:ext uri="{FF2B5EF4-FFF2-40B4-BE49-F238E27FC236}">
                <a16:creationId xmlns:a16="http://schemas.microsoft.com/office/drawing/2014/main" id="{0BE250D5-1F21-1945-B097-5556219F3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3A6BA-1590-BB49-BE86-B26250CCDA40}"/>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325186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06835-668A-3945-A48E-892471CD72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EA69B0-4074-8B49-903D-162C40501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B5837B-8124-FF41-ADFA-82C07AC3DD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2E2D09-DCF6-C447-AB4D-74BEFF9C47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2FD83F-8F1D-354D-B1FC-BBCD6A5501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29F67D-66EA-0A40-A161-0DA25397C54D}"/>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8" name="Footer Placeholder 7">
            <a:extLst>
              <a:ext uri="{FF2B5EF4-FFF2-40B4-BE49-F238E27FC236}">
                <a16:creationId xmlns:a16="http://schemas.microsoft.com/office/drawing/2014/main" id="{96D8A7A2-E08A-0243-AF2D-D22CC9D60A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A931AF-14A3-7745-83D1-0D2250BF26FD}"/>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196929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CC293-0493-3343-8B4E-770BD9DA62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E62EB-D969-5842-B905-59C96C2BACB4}"/>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4" name="Footer Placeholder 3">
            <a:extLst>
              <a:ext uri="{FF2B5EF4-FFF2-40B4-BE49-F238E27FC236}">
                <a16:creationId xmlns:a16="http://schemas.microsoft.com/office/drawing/2014/main" id="{4CF33187-8187-554C-8D38-EB4D59C9B3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40CBA9-84F0-CA4C-9075-4878F1ABF313}"/>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196423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A71A68-4B5A-F942-948A-ED89E1C082A8}"/>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3" name="Footer Placeholder 2">
            <a:extLst>
              <a:ext uri="{FF2B5EF4-FFF2-40B4-BE49-F238E27FC236}">
                <a16:creationId xmlns:a16="http://schemas.microsoft.com/office/drawing/2014/main" id="{1AE5C5FF-70C0-394A-9A1D-8AB424EB09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822A12-743D-E147-8B10-8E8E2C2F8C93}"/>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100100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E641-35A9-4248-8645-5204837367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087AA2-3F8E-E44C-8654-25CFDCDEC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EB6B66-448E-0F4D-A291-BC0897F45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12D3B6-584E-304B-B158-2B72CE6F91B0}"/>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6" name="Footer Placeholder 5">
            <a:extLst>
              <a:ext uri="{FF2B5EF4-FFF2-40B4-BE49-F238E27FC236}">
                <a16:creationId xmlns:a16="http://schemas.microsoft.com/office/drawing/2014/main" id="{A5D105FE-4FFF-044A-B54B-91BB33039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8BE2E-75B0-0748-BA75-E3487597C201}"/>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32781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E2801-B846-5D4E-8DF7-43642FFF55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AFCAEB-9DB0-6D41-B024-CC02836B6A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80EA34-CE5E-9C45-97AD-B45317D6D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1DA32D-BCC7-2E41-A87B-4A2A5665AB04}"/>
              </a:ext>
            </a:extLst>
          </p:cNvPr>
          <p:cNvSpPr>
            <a:spLocks noGrp="1"/>
          </p:cNvSpPr>
          <p:nvPr>
            <p:ph type="dt" sz="half" idx="10"/>
          </p:nvPr>
        </p:nvSpPr>
        <p:spPr/>
        <p:txBody>
          <a:bodyPr/>
          <a:lstStyle/>
          <a:p>
            <a:fld id="{EA3B022D-B2FE-1E43-A548-3C9476360809}" type="datetimeFigureOut">
              <a:rPr lang="en-US" smtClean="0"/>
              <a:t>11/15/19</a:t>
            </a:fld>
            <a:endParaRPr lang="en-US"/>
          </a:p>
        </p:txBody>
      </p:sp>
      <p:sp>
        <p:nvSpPr>
          <p:cNvPr id="6" name="Footer Placeholder 5">
            <a:extLst>
              <a:ext uri="{FF2B5EF4-FFF2-40B4-BE49-F238E27FC236}">
                <a16:creationId xmlns:a16="http://schemas.microsoft.com/office/drawing/2014/main" id="{88AB8BF2-0505-F944-8465-F9AD1CC1D7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E4F75-3520-4E4D-BA42-03E9C02A204F}"/>
              </a:ext>
            </a:extLst>
          </p:cNvPr>
          <p:cNvSpPr>
            <a:spLocks noGrp="1"/>
          </p:cNvSpPr>
          <p:nvPr>
            <p:ph type="sldNum" sz="quarter" idx="12"/>
          </p:nvPr>
        </p:nvSpPr>
        <p:spPr/>
        <p:txBody>
          <a:bodyPr/>
          <a:lstStyle/>
          <a:p>
            <a:fld id="{B515822E-225C-6644-A793-684E5ECAE7B2}" type="slidenum">
              <a:rPr lang="en-US" smtClean="0"/>
              <a:t>‹#›</a:t>
            </a:fld>
            <a:endParaRPr lang="en-US"/>
          </a:p>
        </p:txBody>
      </p:sp>
    </p:spTree>
    <p:extLst>
      <p:ext uri="{BB962C8B-B14F-4D97-AF65-F5344CB8AC3E}">
        <p14:creationId xmlns:p14="http://schemas.microsoft.com/office/powerpoint/2010/main" val="120959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F78FE5-0CF4-C946-840A-8B60410231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6C78C3-B676-EF4F-8100-6A29C684C2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44B5B-849B-3442-894D-25EE36D6C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B022D-B2FE-1E43-A548-3C9476360809}" type="datetimeFigureOut">
              <a:rPr lang="en-US" smtClean="0"/>
              <a:t>11/15/19</a:t>
            </a:fld>
            <a:endParaRPr lang="en-US"/>
          </a:p>
        </p:txBody>
      </p:sp>
      <p:sp>
        <p:nvSpPr>
          <p:cNvPr id="5" name="Footer Placeholder 4">
            <a:extLst>
              <a:ext uri="{FF2B5EF4-FFF2-40B4-BE49-F238E27FC236}">
                <a16:creationId xmlns:a16="http://schemas.microsoft.com/office/drawing/2014/main" id="{E180D36E-4777-A14F-9195-81331E1199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2FB590-83D9-6448-A5C1-C6EB235B52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5822E-225C-6644-A793-684E5ECAE7B2}" type="slidenum">
              <a:rPr lang="en-US" smtClean="0"/>
              <a:t>‹#›</a:t>
            </a:fld>
            <a:endParaRPr lang="en-US"/>
          </a:p>
        </p:txBody>
      </p:sp>
    </p:spTree>
    <p:extLst>
      <p:ext uri="{BB962C8B-B14F-4D97-AF65-F5344CB8AC3E}">
        <p14:creationId xmlns:p14="http://schemas.microsoft.com/office/powerpoint/2010/main" val="4139465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9536-BC17-4D4F-966E-91A79485CD00}"/>
              </a:ext>
            </a:extLst>
          </p:cNvPr>
          <p:cNvSpPr>
            <a:spLocks noGrp="1"/>
          </p:cNvSpPr>
          <p:nvPr>
            <p:ph type="title"/>
          </p:nvPr>
        </p:nvSpPr>
        <p:spPr/>
        <p:txBody>
          <a:bodyPr/>
          <a:lstStyle/>
          <a:p>
            <a:r>
              <a:rPr lang="en-US" dirty="0"/>
              <a:t>Message from David </a:t>
            </a:r>
            <a:r>
              <a:rPr lang="en-US" dirty="0" err="1"/>
              <a:t>Luchetti</a:t>
            </a:r>
            <a:r>
              <a:rPr lang="en-US" dirty="0"/>
              <a:t>, </a:t>
            </a:r>
            <a:br>
              <a:rPr lang="en-US" dirty="0"/>
            </a:br>
            <a:r>
              <a:rPr lang="en-US" dirty="0"/>
              <a:t>Australian SKA Director</a:t>
            </a:r>
          </a:p>
        </p:txBody>
      </p:sp>
      <p:sp>
        <p:nvSpPr>
          <p:cNvPr id="3" name="Content Placeholder 2">
            <a:extLst>
              <a:ext uri="{FF2B5EF4-FFF2-40B4-BE49-F238E27FC236}">
                <a16:creationId xmlns:a16="http://schemas.microsoft.com/office/drawing/2014/main" id="{418D5A6F-0E82-C643-B5CE-DB4DC6F3C60F}"/>
              </a:ext>
            </a:extLst>
          </p:cNvPr>
          <p:cNvSpPr>
            <a:spLocks noGrp="1"/>
          </p:cNvSpPr>
          <p:nvPr>
            <p:ph idx="1"/>
          </p:nvPr>
        </p:nvSpPr>
        <p:spPr>
          <a:xfrm>
            <a:off x="838200" y="1825625"/>
            <a:ext cx="7196528" cy="4830008"/>
          </a:xfrm>
        </p:spPr>
        <p:txBody>
          <a:bodyPr>
            <a:normAutofit fontScale="62500" lnSpcReduction="20000"/>
          </a:bodyPr>
          <a:lstStyle/>
          <a:p>
            <a:pPr marL="0" indent="0">
              <a:buNone/>
            </a:pPr>
            <a:r>
              <a:rPr lang="en-NZ" dirty="0"/>
              <a:t>India, like Australia, has a strong track record in radio astronomy. As we embark on building the SKA, the world’s largest and most capable telescope, it gives me great comfort to harness the significant radio astronomy expertise in our countries. We have amassed impressive capability around our SKA pathfinder telescopes, in the GMRT, ASKAP, and of course the MWA which is itself a leading example of the value of Australian/Indian collaboration. The SKA will need every bit of this expertise to reach its potential. </a:t>
            </a:r>
            <a:br>
              <a:rPr lang="en-NZ" dirty="0"/>
            </a:br>
            <a:endParaRPr lang="en-NZ" dirty="0"/>
          </a:p>
          <a:p>
            <a:pPr marL="0" indent="0">
              <a:buNone/>
            </a:pPr>
            <a:r>
              <a:rPr lang="en-NZ" dirty="0"/>
              <a:t>Events like this ARDRA meeting demonstrate the strength of the Australia-India relationship. I’m blown away by the breadth of topics on the meeting agenda, and the possibilities going forward. Everything from pulsars, transients, solar and </a:t>
            </a:r>
            <a:r>
              <a:rPr lang="en-NZ" dirty="0" err="1"/>
              <a:t>heliospheric</a:t>
            </a:r>
            <a:r>
              <a:rPr lang="en-NZ" dirty="0"/>
              <a:t> physics, through to data processing and complimentary wide-area surveys have been covered. The scope for collaboration is significant, and I encourage you all to embrace the opportunities presented in this meeting.</a:t>
            </a:r>
            <a:br>
              <a:rPr lang="en-NZ" dirty="0"/>
            </a:br>
            <a:endParaRPr lang="en-NZ" dirty="0"/>
          </a:p>
          <a:p>
            <a:pPr marL="0" indent="0">
              <a:buNone/>
            </a:pPr>
            <a:r>
              <a:rPr lang="en-NZ" dirty="0"/>
              <a:t>I look forward to future collaboration opportunities, and working with India to realise the SKA. In particular, we recognise India’s leadership to-date in developing the SKA Telescope Manager, as a critical component of the telescope. By harnessing our collective expertise, I’m sure we can maximise the scientific and technical benefits of the SKA for both our countries.</a:t>
            </a:r>
          </a:p>
          <a:p>
            <a:pPr marL="0" indent="0">
              <a:buNone/>
            </a:pPr>
            <a:endParaRPr lang="en-US" dirty="0"/>
          </a:p>
        </p:txBody>
      </p:sp>
      <p:pic>
        <p:nvPicPr>
          <p:cNvPr id="4" name="Picture 3">
            <a:extLst>
              <a:ext uri="{FF2B5EF4-FFF2-40B4-BE49-F238E27FC236}">
                <a16:creationId xmlns:a16="http://schemas.microsoft.com/office/drawing/2014/main" id="{484394A0-28B8-214E-BE83-87EAFC43DCE3}"/>
              </a:ext>
            </a:extLst>
          </p:cNvPr>
          <p:cNvPicPr>
            <a:picLocks noChangeAspect="1"/>
          </p:cNvPicPr>
          <p:nvPr/>
        </p:nvPicPr>
        <p:blipFill>
          <a:blip r:embed="rId2"/>
          <a:stretch>
            <a:fillRect/>
          </a:stretch>
        </p:blipFill>
        <p:spPr>
          <a:xfrm>
            <a:off x="8257863" y="365125"/>
            <a:ext cx="3432748" cy="3432748"/>
          </a:xfrm>
          <a:prstGeom prst="rect">
            <a:avLst/>
          </a:prstGeom>
        </p:spPr>
      </p:pic>
      <p:pic>
        <p:nvPicPr>
          <p:cNvPr id="6" name="Picture 5">
            <a:extLst>
              <a:ext uri="{FF2B5EF4-FFF2-40B4-BE49-F238E27FC236}">
                <a16:creationId xmlns:a16="http://schemas.microsoft.com/office/drawing/2014/main" id="{CD7D32BA-9A21-974C-A553-18CC7744855F}"/>
              </a:ext>
            </a:extLst>
          </p:cNvPr>
          <p:cNvPicPr>
            <a:picLocks noChangeAspect="1"/>
          </p:cNvPicPr>
          <p:nvPr/>
        </p:nvPicPr>
        <p:blipFill>
          <a:blip r:embed="rId3"/>
          <a:stretch>
            <a:fillRect/>
          </a:stretch>
        </p:blipFill>
        <p:spPr>
          <a:xfrm>
            <a:off x="8480998" y="4027878"/>
            <a:ext cx="2986478" cy="2027185"/>
          </a:xfrm>
          <a:prstGeom prst="rect">
            <a:avLst/>
          </a:prstGeom>
        </p:spPr>
      </p:pic>
    </p:spTree>
    <p:extLst>
      <p:ext uri="{BB962C8B-B14F-4D97-AF65-F5344CB8AC3E}">
        <p14:creationId xmlns:p14="http://schemas.microsoft.com/office/powerpoint/2010/main" val="142411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102</Words>
  <Application>Microsoft Macintosh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Message from David Luchetti,  Australian SKA Director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from David Luchetti, Australian SKA Director</dc:title>
  <dc:creator>Melanie Johnston-Hollitt</dc:creator>
  <cp:lastModifiedBy>Melanie Johnston-Hollitt</cp:lastModifiedBy>
  <cp:revision>2</cp:revision>
  <dcterms:created xsi:type="dcterms:W3CDTF">2019-11-15T08:59:37Z</dcterms:created>
  <dcterms:modified xsi:type="dcterms:W3CDTF">2019-11-15T10:34:41Z</dcterms:modified>
</cp:coreProperties>
</file>